
<file path=[Content_Types].xml><?xml version="1.0" encoding="utf-8"?>
<Types xmlns="http://schemas.openxmlformats.org/package/2006/content-types">
  <Override PartName="/ppt/slides/slide94.xml" ContentType="application/vnd.openxmlformats-officedocument.presentationml.slide+xml"/>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Default Extension="png" ContentType="image/png"/>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slideMasters/slideMaster27.xml" ContentType="application/vnd.openxmlformats-officedocument.presentationml.slideMaster+xml"/>
  <Override PartName="/ppt/slides/slide91.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theme/theme48.xml" ContentType="application/vnd.openxmlformats-officedocument.theme+xml"/>
  <Override PartName="/ppt/slideMasters/slideMaster52.xml" ContentType="application/vnd.openxmlformats-officedocument.presentationml.slideMaster+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notesSlides/notesSlide29.xml" ContentType="application/vnd.openxmlformats-officedocument.presentationml.notesSlide+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Masters/slideMaster24.xml" ContentType="application/vnd.openxmlformats-officedocument.presentationml.slideMaster+xml"/>
  <Override PartName="/ppt/slideLayouts/slideLayout471.xml" ContentType="application/vnd.openxmlformats-officedocument.presentationml.slideLayout+xml"/>
  <Override PartName="/ppt/theme/theme45.xml" ContentType="application/vnd.openxmlformats-officedocument.theme+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notesSlides/notesSlide26.xml" ContentType="application/vnd.openxmlformats-officedocument.presentationml.notesSlide+xml"/>
  <Override PartName="/ppt/theme/theme17.xml" ContentType="application/vnd.openxmlformats-officedocument.theme+xml"/>
  <Override PartName="/ppt/slideLayouts/slideLayout443.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42.xml" ContentType="application/vnd.openxmlformats-officedocument.theme+xml"/>
  <Override PartName="/ppt/slideLayouts/slideLayout519.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slideLayouts/slideLayout623.xml" ContentType="application/vnd.openxmlformats-officedocument.presentationml.slideLayout+xml"/>
  <Override PartName="/ppt/theme/theme58.xml" ContentType="application/vnd.openxmlformats-officedocument.them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slideLayouts/slideLayout585.xml" ContentType="application/vnd.openxmlformats-officedocument.presentationml.slideLayout+xml"/>
  <Override PartName="/ppt/slides/slide118.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Layouts/slideLayout63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notesSlides/notesSlide39.xml" ContentType="application/vnd.openxmlformats-officedocument.presentationml.notesSlide+xml"/>
  <Override PartName="/ppt/slideMasters/slideMaster56.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notesSlides/notesSlide17.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slideLayouts/slideLayout620.xml" ContentType="application/vnd.openxmlformats-officedocument.presentationml.slideLayout+xml"/>
  <Override PartName="/ppt/theme/theme55.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Layouts/slideLayout636.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theme/theme49.xml" ContentType="application/vnd.openxmlformats-officedocument.theme+xml"/>
  <Override PartName="/ppt/slideLayouts/slideLayout614.xml" ContentType="application/vnd.openxmlformats-officedocument.presentationml.slideLayout+xml"/>
  <Override PartName="/ppt/notesSlides/notesSlide36.xml" ContentType="application/vnd.openxmlformats-officedocument.presentationml.notesSlide+xml"/>
  <Override PartName="/ppt/slideMasters/slideMaster53.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heme/theme52.xml" ContentType="application/vnd.openxmlformats-officedocument.theme+xml"/>
  <Override PartName="/ppt/slideMasters/slideMaster6.xml" ContentType="application/vnd.openxmlformats-officedocument.presentationml.slideMaster+xml"/>
  <Override PartName="/ppt/slides/slide109.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slideLayouts/slideLayout532.xml" ContentType="application/vnd.openxmlformats-officedocument.presentationml.slideLayout+xml"/>
  <Override PartName="/ppt/notesSlides/notesSlide5.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08.xml" ContentType="application/vnd.openxmlformats-officedocument.presentationml.slideLayout+xml"/>
  <Override PartName="/ppt/slideMasters/slideMaster47.xml" ContentType="application/vnd.openxmlformats-officedocument.presentationml.slideMaster+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slideLayouts/slideLayout633.xml" ContentType="application/vnd.openxmlformats-officedocument.presentationml.slideLayout+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548.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s/slide8.xml" ContentType="application/vnd.openxmlformats-officedocument.presentationml.slide+xml"/>
  <Override PartName="/ppt/slides/slide106.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504.xml" ContentType="application/vnd.openxmlformats-officedocument.presentationml.slideLayout+xml"/>
  <Override PartName="/ppt/slideLayouts/slideLayout551.xml" ContentType="application/vnd.openxmlformats-officedocument.presentationml.slideLayout+xml"/>
  <Override PartName="/ppt/slideLayouts/slideLayout64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627.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Layouts/slideLayout605.xml" ContentType="application/vnd.openxmlformats-officedocument.presentationml.slideLayout+xml"/>
  <Override PartName="/ppt/slideLayouts/slideLayout652.xml" ContentType="application/vnd.openxmlformats-officedocument.presentationml.slideLayout+xml"/>
  <Override PartName="/ppt/notesSlides/notesSlide27.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slideLayouts/slideLayout630.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592.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Layouts/slideLayout64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slideLayouts/slideLayout624.xml" ContentType="application/vnd.openxmlformats-officedocument.presentationml.slideLayout+xml"/>
  <Override PartName="/ppt/theme/theme59.xml" ContentType="application/vnd.openxmlformats-officedocument.them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slideLayouts/slideLayout60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Masters/slideMaster41.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40.xml" ContentType="application/vnd.openxmlformats-officedocument.theme+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slideMasters/slideMaster57.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Layouts/slideLayout621.xml" ContentType="application/vnd.openxmlformats-officedocument.presentationml.slideLayout+xml"/>
  <Override PartName="/ppt/theme/theme56.xml" ContentType="application/vnd.openxmlformats-officedocument.them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37.xml" ContentType="application/vnd.openxmlformats-officedocument.presentationml.slideLayout+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notesSlides/notesSlide37.xml" ContentType="application/vnd.openxmlformats-officedocument.presentationml.notesSlide+xml"/>
  <Override PartName="/ppt/slideMasters/slideMaster54.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notesSlides/notesSlide15.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Masters/slideMaster48.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612.xml" ContentType="application/vnd.openxmlformats-officedocument.presentationml.slideLayout+xml"/>
  <Override PartName="/ppt/notesSlides/notesSlide34.xml" ContentType="application/vnd.openxmlformats-officedocument.presentationml.notesSlide+xml"/>
  <Override PartName="/ppt/slideMasters/slideMaster51.xml" ContentType="application/vnd.openxmlformats-officedocument.presentationml.slideMaster+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notesSlides/notesSlide28.xml" ContentType="application/vnd.openxmlformats-officedocument.presentationml.notesSlide+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slideLayouts/slideLayout568.xml" ContentType="application/vnd.openxmlformats-officedocument.presentationml.slideLayout+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s/slide117.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641.xml" ContentType="application/vnd.openxmlformats-officedocument.presentationml.slideLayout+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theme/theme54.xml" ContentType="application/vnd.openxmlformats-officedocument.theme+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Default Extension="emf" ContentType="image/x-emf"/>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slideMasters/slideMaster30.xml" ContentType="application/vnd.openxmlformats-officedocument.presentationml.slideMaster+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theme/theme51.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Masters/slideMaster46.xml" ContentType="application/vnd.openxmlformats-officedocument.presentationml.slideMaster+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notesSlides/notesSlide32.xml" ContentType="application/vnd.openxmlformats-officedocument.presentationml.notesSlide+xml"/>
  <Override PartName="/ppt/theme/theme23.xml" ContentType="application/vnd.openxmlformats-officedocument.theme+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Masters/slideMaster18.xml" ContentType="application/vnd.openxmlformats-officedocument.presentationml.slideMaster+xml"/>
  <Override PartName="/ppt/slides/slide82.xml" ContentType="application/vnd.openxmlformats-officedocument.presentationml.slid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s/slide13.xml" ContentType="application/vnd.openxmlformats-officedocument.presentationml.slide+xml"/>
  <Override PartName="/ppt/slideLayouts/slideLayout651.xml" ContentType="application/vnd.openxmlformats-officedocument.presentationml.slideLayout+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s/slide98.xml" ContentType="application/vnd.openxmlformats-officedocument.presentationml.slide+xml"/>
  <Override PartName="/ppt/slideLayouts/slideLayout260.xml" ContentType="application/vnd.openxmlformats-officedocument.presentationml.slideLayout+xml"/>
  <Override PartName="/ppt/slideLayouts/slideLayout59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64" r:id="rId18"/>
    <p:sldMasterId id="2147483876" r:id="rId19"/>
    <p:sldMasterId id="2147483888" r:id="rId20"/>
    <p:sldMasterId id="2147483900" r:id="rId21"/>
    <p:sldMasterId id="2147483924" r:id="rId22"/>
    <p:sldMasterId id="2147483936" r:id="rId23"/>
    <p:sldMasterId id="2147483948" r:id="rId24"/>
    <p:sldMasterId id="2147483960" r:id="rId25"/>
    <p:sldMasterId id="2147483972" r:id="rId26"/>
    <p:sldMasterId id="2147483984" r:id="rId27"/>
    <p:sldMasterId id="2147483996" r:id="rId28"/>
    <p:sldMasterId id="2147484008" r:id="rId29"/>
    <p:sldMasterId id="2147484020" r:id="rId30"/>
    <p:sldMasterId id="2147484032" r:id="rId31"/>
    <p:sldMasterId id="2147484044" r:id="rId32"/>
    <p:sldMasterId id="2147484056" r:id="rId33"/>
    <p:sldMasterId id="2147484068" r:id="rId34"/>
    <p:sldMasterId id="2147484080" r:id="rId35"/>
    <p:sldMasterId id="2147484092" r:id="rId36"/>
    <p:sldMasterId id="2147484104" r:id="rId37"/>
    <p:sldMasterId id="2147484116" r:id="rId38"/>
    <p:sldMasterId id="2147484128" r:id="rId39"/>
    <p:sldMasterId id="2147484140" r:id="rId40"/>
    <p:sldMasterId id="2147484152" r:id="rId41"/>
    <p:sldMasterId id="2147484164" r:id="rId42"/>
    <p:sldMasterId id="2147484176" r:id="rId43"/>
    <p:sldMasterId id="2147484200" r:id="rId44"/>
    <p:sldMasterId id="2147484224" r:id="rId45"/>
    <p:sldMasterId id="2147484236" r:id="rId46"/>
    <p:sldMasterId id="2147484248" r:id="rId47"/>
    <p:sldMasterId id="2147484263" r:id="rId48"/>
    <p:sldMasterId id="2147484278" r:id="rId49"/>
    <p:sldMasterId id="2147484308" r:id="rId50"/>
    <p:sldMasterId id="2147484323" r:id="rId51"/>
    <p:sldMasterId id="2147484338" r:id="rId52"/>
    <p:sldMasterId id="2147484353" r:id="rId53"/>
    <p:sldMasterId id="2147484369" r:id="rId54"/>
    <p:sldMasterId id="2147484381" r:id="rId55"/>
    <p:sldMasterId id="2147484405" r:id="rId56"/>
    <p:sldMasterId id="2147484417" r:id="rId57"/>
    <p:sldMasterId id="2147484441" r:id="rId58"/>
  </p:sldMasterIdLst>
  <p:notesMasterIdLst>
    <p:notesMasterId r:id="rId184"/>
  </p:notesMasterIdLst>
  <p:sldIdLst>
    <p:sldId id="417" r:id="rId59"/>
    <p:sldId id="294" r:id="rId60"/>
    <p:sldId id="295" r:id="rId61"/>
    <p:sldId id="312" r:id="rId62"/>
    <p:sldId id="314" r:id="rId63"/>
    <p:sldId id="379" r:id="rId64"/>
    <p:sldId id="375" r:id="rId65"/>
    <p:sldId id="404" r:id="rId66"/>
    <p:sldId id="405" r:id="rId67"/>
    <p:sldId id="439" r:id="rId68"/>
    <p:sldId id="380" r:id="rId69"/>
    <p:sldId id="384" r:id="rId70"/>
    <p:sldId id="374" r:id="rId71"/>
    <p:sldId id="259" r:id="rId72"/>
    <p:sldId id="330" r:id="rId73"/>
    <p:sldId id="413" r:id="rId74"/>
    <p:sldId id="444" r:id="rId75"/>
    <p:sldId id="350" r:id="rId76"/>
    <p:sldId id="363" r:id="rId77"/>
    <p:sldId id="415" r:id="rId78"/>
    <p:sldId id="362" r:id="rId79"/>
    <p:sldId id="418" r:id="rId80"/>
    <p:sldId id="274" r:id="rId81"/>
    <p:sldId id="376" r:id="rId82"/>
    <p:sldId id="419" r:id="rId83"/>
    <p:sldId id="420" r:id="rId84"/>
    <p:sldId id="407" r:id="rId85"/>
    <p:sldId id="422" r:id="rId86"/>
    <p:sldId id="366" r:id="rId87"/>
    <p:sldId id="367" r:id="rId88"/>
    <p:sldId id="370" r:id="rId89"/>
    <p:sldId id="371" r:id="rId90"/>
    <p:sldId id="424" r:id="rId91"/>
    <p:sldId id="440" r:id="rId92"/>
    <p:sldId id="301" r:id="rId93"/>
    <p:sldId id="395" r:id="rId94"/>
    <p:sldId id="396" r:id="rId95"/>
    <p:sldId id="358" r:id="rId96"/>
    <p:sldId id="426" r:id="rId97"/>
    <p:sldId id="427" r:id="rId98"/>
    <p:sldId id="431" r:id="rId99"/>
    <p:sldId id="434" r:id="rId100"/>
    <p:sldId id="372" r:id="rId101"/>
    <p:sldId id="442" r:id="rId102"/>
    <p:sldId id="435" r:id="rId103"/>
    <p:sldId id="446" r:id="rId104"/>
    <p:sldId id="438" r:id="rId105"/>
    <p:sldId id="443" r:id="rId106"/>
    <p:sldId id="354" r:id="rId107"/>
    <p:sldId id="401" r:id="rId108"/>
    <p:sldId id="447" r:id="rId109"/>
    <p:sldId id="360" r:id="rId110"/>
    <p:sldId id="329" r:id="rId111"/>
    <p:sldId id="410" r:id="rId112"/>
    <p:sldId id="328" r:id="rId113"/>
    <p:sldId id="400" r:id="rId114"/>
    <p:sldId id="445" r:id="rId115"/>
    <p:sldId id="421" r:id="rId116"/>
    <p:sldId id="318" r:id="rId117"/>
    <p:sldId id="365" r:id="rId118"/>
    <p:sldId id="364" r:id="rId119"/>
    <p:sldId id="402" r:id="rId120"/>
    <p:sldId id="288" r:id="rId121"/>
    <p:sldId id="408" r:id="rId122"/>
    <p:sldId id="368" r:id="rId123"/>
    <p:sldId id="378" r:id="rId124"/>
    <p:sldId id="412" r:id="rId125"/>
    <p:sldId id="381" r:id="rId126"/>
    <p:sldId id="385" r:id="rId127"/>
    <p:sldId id="382" r:id="rId128"/>
    <p:sldId id="304" r:id="rId129"/>
    <p:sldId id="391" r:id="rId130"/>
    <p:sldId id="387" r:id="rId131"/>
    <p:sldId id="392" r:id="rId132"/>
    <p:sldId id="386" r:id="rId133"/>
    <p:sldId id="383" r:id="rId134"/>
    <p:sldId id="394" r:id="rId135"/>
    <p:sldId id="313" r:id="rId136"/>
    <p:sldId id="325" r:id="rId137"/>
    <p:sldId id="326" r:id="rId138"/>
    <p:sldId id="298" r:id="rId139"/>
    <p:sldId id="307" r:id="rId140"/>
    <p:sldId id="308" r:id="rId141"/>
    <p:sldId id="310" r:id="rId142"/>
    <p:sldId id="309" r:id="rId143"/>
    <p:sldId id="311" r:id="rId144"/>
    <p:sldId id="300" r:id="rId145"/>
    <p:sldId id="316" r:id="rId146"/>
    <p:sldId id="317" r:id="rId147"/>
    <p:sldId id="319" r:id="rId148"/>
    <p:sldId id="321" r:id="rId149"/>
    <p:sldId id="297" r:id="rId150"/>
    <p:sldId id="257" r:id="rId151"/>
    <p:sldId id="258" r:id="rId152"/>
    <p:sldId id="291" r:id="rId153"/>
    <p:sldId id="292" r:id="rId154"/>
    <p:sldId id="351" r:id="rId155"/>
    <p:sldId id="262" r:id="rId156"/>
    <p:sldId id="266" r:id="rId157"/>
    <p:sldId id="267" r:id="rId158"/>
    <p:sldId id="268" r:id="rId159"/>
    <p:sldId id="280" r:id="rId160"/>
    <p:sldId id="278" r:id="rId161"/>
    <p:sldId id="281" r:id="rId162"/>
    <p:sldId id="331" r:id="rId163"/>
    <p:sldId id="332" r:id="rId164"/>
    <p:sldId id="333" r:id="rId165"/>
    <p:sldId id="334" r:id="rId166"/>
    <p:sldId id="335" r:id="rId167"/>
    <p:sldId id="336" r:id="rId168"/>
    <p:sldId id="337" r:id="rId169"/>
    <p:sldId id="338" r:id="rId170"/>
    <p:sldId id="339" r:id="rId171"/>
    <p:sldId id="340" r:id="rId172"/>
    <p:sldId id="341" r:id="rId173"/>
    <p:sldId id="342" r:id="rId174"/>
    <p:sldId id="343" r:id="rId175"/>
    <p:sldId id="344" r:id="rId176"/>
    <p:sldId id="345" r:id="rId177"/>
    <p:sldId id="256" r:id="rId178"/>
    <p:sldId id="348" r:id="rId179"/>
    <p:sldId id="353" r:id="rId180"/>
    <p:sldId id="322" r:id="rId181"/>
    <p:sldId id="346" r:id="rId182"/>
    <p:sldId id="347" r:id="rId18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2940"/>
    <a:srgbClr val="0066F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12" autoAdjust="0"/>
    <p:restoredTop sz="88050" autoAdjust="0"/>
  </p:normalViewPr>
  <p:slideViewPr>
    <p:cSldViewPr>
      <p:cViewPr varScale="1">
        <p:scale>
          <a:sx n="54" d="100"/>
          <a:sy n="54" d="100"/>
        </p:scale>
        <p:origin x="-55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1" d="100"/>
        <a:sy n="21" d="100"/>
      </p:scale>
      <p:origin x="0" y="0"/>
    </p:cViewPr>
  </p:sorterViewPr>
  <p:notesViewPr>
    <p:cSldViewPr>
      <p:cViewPr varScale="1">
        <p:scale>
          <a:sx n="53" d="100"/>
          <a:sy n="53" d="100"/>
        </p:scale>
        <p:origin x="-290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5.xml"/><Relationship Id="rId68" Type="http://schemas.openxmlformats.org/officeDocument/2006/relationships/slide" Target="slides/slide10.xml"/><Relationship Id="rId84" Type="http://schemas.openxmlformats.org/officeDocument/2006/relationships/slide" Target="slides/slide26.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38" Type="http://schemas.openxmlformats.org/officeDocument/2006/relationships/slide" Target="slides/slide80.xml"/><Relationship Id="rId154" Type="http://schemas.openxmlformats.org/officeDocument/2006/relationships/slide" Target="slides/slide96.xml"/><Relationship Id="rId159" Type="http://schemas.openxmlformats.org/officeDocument/2006/relationships/slide" Target="slides/slide101.xml"/><Relationship Id="rId175" Type="http://schemas.openxmlformats.org/officeDocument/2006/relationships/slide" Target="slides/slide117.xml"/><Relationship Id="rId170" Type="http://schemas.openxmlformats.org/officeDocument/2006/relationships/slide" Target="slides/slide112.xml"/><Relationship Id="rId16" Type="http://schemas.openxmlformats.org/officeDocument/2006/relationships/slideMaster" Target="slideMasters/slideMaster16.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28" Type="http://schemas.openxmlformats.org/officeDocument/2006/relationships/slide" Target="slides/slide70.xml"/><Relationship Id="rId144" Type="http://schemas.openxmlformats.org/officeDocument/2006/relationships/slide" Target="slides/slide86.xml"/><Relationship Id="rId149"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32.xml"/><Relationship Id="rId95" Type="http://schemas.openxmlformats.org/officeDocument/2006/relationships/slide" Target="slides/slide37.xml"/><Relationship Id="rId160" Type="http://schemas.openxmlformats.org/officeDocument/2006/relationships/slide" Target="slides/slide102.xml"/><Relationship Id="rId165" Type="http://schemas.openxmlformats.org/officeDocument/2006/relationships/slide" Target="slides/slide107.xml"/><Relationship Id="rId181" Type="http://schemas.openxmlformats.org/officeDocument/2006/relationships/slide" Target="slides/slide123.xml"/><Relationship Id="rId186"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6.xml"/><Relationship Id="rId69" Type="http://schemas.openxmlformats.org/officeDocument/2006/relationships/slide" Target="slides/slide11.xml"/><Relationship Id="rId113" Type="http://schemas.openxmlformats.org/officeDocument/2006/relationships/slide" Target="slides/slide55.xml"/><Relationship Id="rId118" Type="http://schemas.openxmlformats.org/officeDocument/2006/relationships/slide" Target="slides/slide60.xml"/><Relationship Id="rId134" Type="http://schemas.openxmlformats.org/officeDocument/2006/relationships/slide" Target="slides/slide76.xml"/><Relationship Id="rId139" Type="http://schemas.openxmlformats.org/officeDocument/2006/relationships/slide" Target="slides/slide81.xml"/><Relationship Id="rId80" Type="http://schemas.openxmlformats.org/officeDocument/2006/relationships/slide" Target="slides/slide22.xml"/><Relationship Id="rId85" Type="http://schemas.openxmlformats.org/officeDocument/2006/relationships/slide" Target="slides/slide27.xml"/><Relationship Id="rId150" Type="http://schemas.openxmlformats.org/officeDocument/2006/relationships/slide" Target="slides/slide92.xml"/><Relationship Id="rId155" Type="http://schemas.openxmlformats.org/officeDocument/2006/relationships/slide" Target="slides/slide97.xml"/><Relationship Id="rId171" Type="http://schemas.openxmlformats.org/officeDocument/2006/relationships/slide" Target="slides/slide113.xml"/><Relationship Id="rId176"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08" Type="http://schemas.openxmlformats.org/officeDocument/2006/relationships/slide" Target="slides/slide50.xml"/><Relationship Id="rId124" Type="http://schemas.openxmlformats.org/officeDocument/2006/relationships/slide" Target="slides/slide66.xml"/><Relationship Id="rId129" Type="http://schemas.openxmlformats.org/officeDocument/2006/relationships/slide" Target="slides/slide71.xml"/><Relationship Id="rId54" Type="http://schemas.openxmlformats.org/officeDocument/2006/relationships/slideMaster" Target="slideMasters/slideMaster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40" Type="http://schemas.openxmlformats.org/officeDocument/2006/relationships/slide" Target="slides/slide82.xml"/><Relationship Id="rId145" Type="http://schemas.openxmlformats.org/officeDocument/2006/relationships/slide" Target="slides/slide87.xml"/><Relationship Id="rId161" Type="http://schemas.openxmlformats.org/officeDocument/2006/relationships/slide" Target="slides/slide103.xml"/><Relationship Id="rId166" Type="http://schemas.openxmlformats.org/officeDocument/2006/relationships/slide" Target="slides/slide108.xml"/><Relationship Id="rId182" Type="http://schemas.openxmlformats.org/officeDocument/2006/relationships/slide" Target="slides/slide124.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119" Type="http://schemas.openxmlformats.org/officeDocument/2006/relationships/slide" Target="slides/slide61.xml"/><Relationship Id="rId44" Type="http://schemas.openxmlformats.org/officeDocument/2006/relationships/slideMaster" Target="slideMasters/slideMaster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slide" Target="slides/slide72.xml"/><Relationship Id="rId135" Type="http://schemas.openxmlformats.org/officeDocument/2006/relationships/slide" Target="slides/slide77.xml"/><Relationship Id="rId151" Type="http://schemas.openxmlformats.org/officeDocument/2006/relationships/slide" Target="slides/slide93.xml"/><Relationship Id="rId156" Type="http://schemas.openxmlformats.org/officeDocument/2006/relationships/slide" Target="slides/slide98.xml"/><Relationship Id="rId177" Type="http://schemas.openxmlformats.org/officeDocument/2006/relationships/slide" Target="slides/slide119.xml"/><Relationship Id="rId172" Type="http://schemas.openxmlformats.org/officeDocument/2006/relationships/slide" Target="slides/slide11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141" Type="http://schemas.openxmlformats.org/officeDocument/2006/relationships/slide" Target="slides/slide83.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162" Type="http://schemas.openxmlformats.org/officeDocument/2006/relationships/slide" Target="slides/slide104.xml"/><Relationship Id="rId183"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52" Type="http://schemas.openxmlformats.org/officeDocument/2006/relationships/slide" Target="slides/slide94.xml"/><Relationship Id="rId173"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73924BF-68D7-4FEF-8E63-A63AF2B7C9BA}" type="datetimeFigureOut">
              <a:rPr lang="ru-RU"/>
              <a:pPr>
                <a:defRPr/>
              </a:pPr>
              <a:t>02.07.2014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7D75C0F-B379-43A4-A77C-5ECC9850F339}"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oss.tambov.ru:7777/wikipedia_ru_all_05_2011/A/%D0%9C%D0%B0%D1%81%D1%81%D0%BE%D0%B2%D0%BE%D0%B5%20%D1%87%D0%B8%D1%81%D0%BB%D0%BE.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oss.tambov.ru:7777/wikipedia_ru_all_05_2011/A/%D0%9C%D0%B0%D0%B3%D0%B8%D1%87%D0%B5%D1%81%D0%BA%D0%B8%D0%B5%20%D1%87%D0%B8%D1%81%D0%BB%D0%B0%20(%D1%84%D0%B8%D0%B7%D0%B8%D0%BA%D0%B0).html" TargetMode="External"/><Relationship Id="rId4" Type="http://schemas.openxmlformats.org/officeDocument/2006/relationships/hyperlink" Target="http://oss.tambov.ru:7777/wikipedia_ru_all_05_2011/A/%D0%9E%D0%B1%D0%BE%D0%BB%D0%BE%D1%87%D0%B5%D1%87%D0%BD%D0%B0%D1%8F%20%D0%BC%D0%BE%D0%B4%D0%B5%D0%BB%D1%8C%20%D1%8F%D0%B4%D1%80%D0%B0.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ss.tambov.ru:7777/wikipedia_ru_all_05_2011/A/%D0%92%D0%B5%D1%80%D0%BE%D1%8F%D1%82%D0%BD%D0%BE%D1%81%D1%82%D1%8C%20%D0%BF%D0%B5%D1%80%D0%B5%D1%85%D0%BE%D0%B4%D0%B0.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oss.tambov.ru:7777/wikipedia_ru_all_05_2011/A/%D0%A7%D1%91%D1%82%D0%BD%D0%BE%D1%81%D1%82%D1%8C%20(%D1%84%D0%B8%D0%B7%D0%B8%D0%BA%D0%B0).html" TargetMode="External"/><Relationship Id="rId4" Type="http://schemas.openxmlformats.org/officeDocument/2006/relationships/hyperlink" Target="http://oss.tambov.ru:7777/wikipedia_ru_all_05_2011/A/%D0%A1%D0%BF%D0%B8%D0%BD.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0D436FA-4887-4D3A-8FC3-C1639A794280}" type="slidenum">
              <a:rPr lang="ru-RU" smtClean="0">
                <a:solidFill>
                  <a:srgbClr val="000000"/>
                </a:solidFill>
                <a:latin typeface="Arial" charset="0"/>
                <a:cs typeface="Arial" charset="0"/>
              </a:rPr>
              <a:pPr defTabSz="912813" fontAlgn="base">
                <a:spcBef>
                  <a:spcPct val="0"/>
                </a:spcBef>
                <a:spcAft>
                  <a:spcPct val="0"/>
                </a:spcAft>
              </a:pPr>
              <a:t>1</a:t>
            </a:fld>
            <a:endParaRPr lang="ru-RU" smtClean="0">
              <a:solidFill>
                <a:srgbClr val="000000"/>
              </a:solidFill>
              <a:latin typeface="Arial" charset="0"/>
              <a:cs typeface="Arial" charset="0"/>
            </a:endParaRPr>
          </a:p>
        </p:txBody>
      </p:sp>
      <p:sp>
        <p:nvSpPr>
          <p:cNvPr id="74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3427" name="Rectangle 3"/>
          <p:cNvSpPr>
            <a:spLocks noGrp="1" noChangeArrowheads="1"/>
          </p:cNvSpPr>
          <p:nvPr>
            <p:ph type="body" idx="1"/>
          </p:nvPr>
        </p:nvSpPr>
        <p:spPr bwMode="auto">
          <a:xfrm>
            <a:off x="476250" y="4211638"/>
            <a:ext cx="5761038" cy="4114800"/>
          </a:xfrm>
          <a:noFill/>
        </p:spPr>
        <p:txBody>
          <a:bodyPr wrap="square" numCol="1" anchor="t" anchorCtr="0" compatLnSpc="1">
            <a:prstTxWarp prst="textNoShape">
              <a:avLst/>
            </a:prstTxWarp>
          </a:bodyPr>
          <a:lstStyle/>
          <a:p>
            <a:pPr algn="just" eaLnBrk="1" hangingPunct="1">
              <a:lnSpc>
                <a:spcPct val="110000"/>
              </a:lnSpc>
              <a:spcBef>
                <a:spcPct val="0"/>
              </a:spcBef>
            </a:pPr>
            <a:r>
              <a:rPr lang="en-US" sz="1300" smtClean="0">
                <a:latin typeface="Times New Roman" pitchFamily="18" charset="0"/>
              </a:rPr>
              <a:t>     </a:t>
            </a:r>
            <a:r>
              <a:rPr lang="en-US" sz="1500" smtClean="0">
                <a:latin typeface="Times New Roman" pitchFamily="18" charset="0"/>
              </a:rPr>
              <a:t>The Joint Institute for Nuclear Research (JINR) is an international intergovernmental scientific research organization located in Dubna, on the right bank of the Volga river (120 km to the north of Moscow). </a:t>
            </a:r>
          </a:p>
          <a:p>
            <a:pPr algn="just" eaLnBrk="1" hangingPunct="1">
              <a:spcBef>
                <a:spcPct val="0"/>
              </a:spcBef>
            </a:pPr>
            <a:r>
              <a:rPr lang="en-US" sz="1500" smtClean="0">
                <a:latin typeface="Times New Roman" pitchFamily="18" charset="0"/>
              </a:rPr>
              <a:t>     </a:t>
            </a:r>
            <a:r>
              <a:rPr lang="en-GB" sz="1500" smtClean="0">
                <a:latin typeface="Times New Roman" pitchFamily="18" charset="0"/>
              </a:rPr>
              <a:t>In the mid 1950s, under the stimulus of the USSR Government and on the basis of two Soviet laboratories,</a:t>
            </a:r>
            <a:r>
              <a:rPr lang="en-US" sz="1500" smtClean="0">
                <a:latin typeface="Times New Roman" pitchFamily="18" charset="0"/>
              </a:rPr>
              <a:t> the countries, then belonging to the socialist world, took a decision to establish the Joint Institute for Nuclear Research.</a:t>
            </a:r>
            <a:endParaRPr lang="ru-RU" sz="150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Образ слайда 1"/>
          <p:cNvSpPr>
            <a:spLocks noGrp="1" noRot="1" noChangeAspect="1"/>
          </p:cNvSpPr>
          <p:nvPr>
            <p:ph type="sldImg"/>
          </p:nvPr>
        </p:nvSpPr>
        <p:spPr bwMode="auto">
          <a:noFill/>
          <a:ln>
            <a:solidFill>
              <a:srgbClr val="000000"/>
            </a:solidFill>
            <a:miter lim="800000"/>
            <a:headEnd/>
            <a:tailEnd/>
          </a:ln>
        </p:spPr>
      </p:sp>
      <p:sp>
        <p:nvSpPr>
          <p:cNvPr id="76390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solidFill>
                  <a:srgbClr val="000000"/>
                </a:solidFill>
                <a:latin typeface="Times New Roman" pitchFamily="18" charset="0"/>
                <a:cs typeface="Times New Roman" pitchFamily="18" charset="0"/>
              </a:rPr>
              <a:t>На Рис. приведены измеренные нами функции возбуждения для образования </a:t>
            </a:r>
            <a:r>
              <a:rPr lang="ru-RU" baseline="30000" dirty="0" smtClean="0">
                <a:solidFill>
                  <a:srgbClr val="000000"/>
                </a:solidFill>
                <a:latin typeface="Times New Roman" pitchFamily="18" charset="0"/>
                <a:cs typeface="Times New Roman" pitchFamily="18" charset="0"/>
              </a:rPr>
              <a:t>44</a:t>
            </a:r>
            <a:r>
              <a:rPr lang="en-US" dirty="0" smtClean="0">
                <a:solidFill>
                  <a:srgbClr val="000000"/>
                </a:solidFill>
                <a:latin typeface="Times New Roman" pitchFamily="18" charset="0"/>
                <a:cs typeface="Times New Roman" pitchFamily="18" charset="0"/>
              </a:rPr>
              <a:t>Sc</a:t>
            </a:r>
            <a:r>
              <a:rPr lang="ru-RU" dirty="0" smtClean="0">
                <a:solidFill>
                  <a:srgbClr val="000000"/>
                </a:solidFill>
                <a:latin typeface="Times New Roman" pitchFamily="18" charset="0"/>
                <a:cs typeface="Times New Roman" pitchFamily="18" charset="0"/>
              </a:rPr>
              <a:t> в основном и изомерном состояниях в реакции </a:t>
            </a:r>
            <a:r>
              <a:rPr lang="ru-RU" baseline="30000" dirty="0" smtClean="0">
                <a:solidFill>
                  <a:srgbClr val="000000"/>
                </a:solidFill>
                <a:latin typeface="Times New Roman" pitchFamily="18" charset="0"/>
                <a:cs typeface="Times New Roman" pitchFamily="18" charset="0"/>
              </a:rPr>
              <a:t>45</a:t>
            </a:r>
            <a:r>
              <a:rPr lang="en-US" dirty="0" smtClean="0">
                <a:solidFill>
                  <a:srgbClr val="000000"/>
                </a:solidFill>
                <a:latin typeface="Times New Roman" pitchFamily="18" charset="0"/>
                <a:cs typeface="Times New Roman" pitchFamily="18" charset="0"/>
              </a:rPr>
              <a:t>Sc</a:t>
            </a:r>
            <a:r>
              <a:rPr lang="ru-RU" dirty="0" smtClean="0">
                <a:solidFill>
                  <a:srgbClr val="000000"/>
                </a:solidFill>
                <a:latin typeface="Times New Roman" pitchFamily="18" charset="0"/>
                <a:cs typeface="Times New Roman" pitchFamily="18" charset="0"/>
              </a:rPr>
              <a:t>(</a:t>
            </a:r>
            <a:r>
              <a:rPr lang="ru-RU" baseline="30000" dirty="0" smtClean="0">
                <a:solidFill>
                  <a:srgbClr val="000000"/>
                </a:solidFill>
                <a:latin typeface="Times New Roman" pitchFamily="18" charset="0"/>
                <a:cs typeface="Times New Roman" pitchFamily="18" charset="0"/>
              </a:rPr>
              <a:t>3</a:t>
            </a:r>
            <a:r>
              <a:rPr lang="en-US" dirty="0" smtClean="0">
                <a:solidFill>
                  <a:srgbClr val="000000"/>
                </a:solidFill>
                <a:latin typeface="Times New Roman" pitchFamily="18" charset="0"/>
                <a:cs typeface="Times New Roman" pitchFamily="18" charset="0"/>
              </a:rPr>
              <a:t>He</a:t>
            </a:r>
            <a:r>
              <a:rPr lang="ru-RU" dirty="0" err="1" smtClean="0">
                <a:solidFill>
                  <a:srgbClr val="000000"/>
                </a:solidFill>
                <a:latin typeface="Times New Roman" pitchFamily="18" charset="0"/>
                <a:cs typeface="Times New Roman" pitchFamily="18" charset="0"/>
              </a:rPr>
              <a:t>,α</a:t>
            </a:r>
            <a:r>
              <a:rPr lang="ru-RU" dirty="0" smtClean="0">
                <a:solidFill>
                  <a:srgbClr val="000000"/>
                </a:solidFill>
                <a:latin typeface="Times New Roman" pitchFamily="18" charset="0"/>
                <a:cs typeface="Times New Roman" pitchFamily="18" charset="0"/>
              </a:rPr>
              <a:t>)</a:t>
            </a:r>
            <a:r>
              <a:rPr lang="ru-RU" baseline="30000" dirty="0" smtClean="0">
                <a:solidFill>
                  <a:srgbClr val="000000"/>
                </a:solidFill>
                <a:latin typeface="Times New Roman" pitchFamily="18" charset="0"/>
                <a:cs typeface="Times New Roman" pitchFamily="18" charset="0"/>
              </a:rPr>
              <a:t>44</a:t>
            </a:r>
            <a:r>
              <a:rPr lang="en-US" dirty="0" smtClean="0">
                <a:solidFill>
                  <a:srgbClr val="000000"/>
                </a:solidFill>
                <a:latin typeface="Times New Roman" pitchFamily="18" charset="0"/>
                <a:cs typeface="Times New Roman" pitchFamily="18" charset="0"/>
              </a:rPr>
              <a:t>Sc</a:t>
            </a:r>
            <a:r>
              <a:rPr lang="ru-RU" dirty="0" smtClean="0">
                <a:solidFill>
                  <a:srgbClr val="000000"/>
                </a:solidFill>
                <a:latin typeface="Times New Roman" pitchFamily="18" charset="0"/>
                <a:cs typeface="Times New Roman" pitchFamily="18" charset="0"/>
              </a:rPr>
              <a:t>, а также зависимость </a:t>
            </a:r>
            <a:r>
              <a:rPr lang="ru-RU" dirty="0" smtClean="0">
                <a:solidFill>
                  <a:srgbClr val="000000"/>
                </a:solidFill>
                <a:latin typeface="Times New Roman" pitchFamily="18" charset="0"/>
                <a:cs typeface="Times New Roman" pitchFamily="18" charset="0"/>
                <a:sym typeface="Symbol" pitchFamily="18" charset="2"/>
              </a:rPr>
              <a:t></a:t>
            </a:r>
            <a:r>
              <a:rPr lang="ru-RU" baseline="-25000" dirty="0" err="1" smtClean="0">
                <a:solidFill>
                  <a:srgbClr val="000000"/>
                </a:solidFill>
                <a:latin typeface="Times New Roman" pitchFamily="18" charset="0"/>
                <a:cs typeface="Times New Roman" pitchFamily="18" charset="0"/>
              </a:rPr>
              <a:t>m</a:t>
            </a:r>
            <a:r>
              <a:rPr lang="ru-RU" dirty="0" smtClean="0">
                <a:solidFill>
                  <a:srgbClr val="000000"/>
                </a:solidFill>
                <a:latin typeface="Times New Roman" pitchFamily="18" charset="0"/>
                <a:cs typeface="Times New Roman" pitchFamily="18" charset="0"/>
              </a:rPr>
              <a:t>/</a:t>
            </a:r>
            <a:r>
              <a:rPr lang="ru-RU" dirty="0" smtClean="0">
                <a:solidFill>
                  <a:srgbClr val="000000"/>
                </a:solidFill>
                <a:latin typeface="Times New Roman" pitchFamily="18" charset="0"/>
                <a:cs typeface="Times New Roman" pitchFamily="18" charset="0"/>
                <a:sym typeface="Symbol" pitchFamily="18" charset="2"/>
              </a:rPr>
              <a:t></a:t>
            </a:r>
            <a:r>
              <a:rPr lang="en-US" baseline="-25000" dirty="0" smtClean="0">
                <a:solidFill>
                  <a:srgbClr val="000000"/>
                </a:solidFill>
                <a:latin typeface="Times New Roman" pitchFamily="18" charset="0"/>
                <a:cs typeface="Times New Roman" pitchFamily="18" charset="0"/>
              </a:rPr>
              <a:t>g</a:t>
            </a:r>
            <a:r>
              <a:rPr lang="ru-RU" baseline="-25000" dirty="0" smtClean="0">
                <a:solidFill>
                  <a:srgbClr val="000000"/>
                </a:solidFill>
                <a:latin typeface="Times New Roman" pitchFamily="18" charset="0"/>
                <a:cs typeface="Times New Roman" pitchFamily="18" charset="0"/>
              </a:rPr>
              <a:t>,</a:t>
            </a:r>
            <a:r>
              <a:rPr lang="ru-RU" dirty="0" smtClean="0">
                <a:solidFill>
                  <a:srgbClr val="000000"/>
                </a:solidFill>
                <a:latin typeface="Times New Roman" pitchFamily="18" charset="0"/>
                <a:cs typeface="Times New Roman" pitchFamily="18" charset="0"/>
              </a:rPr>
              <a:t> от энергии бомбардирующих частиц </a:t>
            </a:r>
            <a:r>
              <a:rPr lang="ru-RU" baseline="30000" dirty="0" smtClean="0">
                <a:solidFill>
                  <a:srgbClr val="000000"/>
                </a:solidFill>
                <a:latin typeface="Times New Roman" pitchFamily="18" charset="0"/>
                <a:cs typeface="Times New Roman" pitchFamily="18" charset="0"/>
              </a:rPr>
              <a:t>3</a:t>
            </a:r>
            <a:r>
              <a:rPr lang="en-US" dirty="0" smtClean="0">
                <a:solidFill>
                  <a:srgbClr val="000000"/>
                </a:solidFill>
                <a:latin typeface="Times New Roman" pitchFamily="18" charset="0"/>
                <a:cs typeface="Times New Roman" pitchFamily="18" charset="0"/>
              </a:rPr>
              <a:t>He</a:t>
            </a:r>
            <a:r>
              <a:rPr lang="ru-RU" dirty="0" smtClean="0">
                <a:solidFill>
                  <a:srgbClr val="000000"/>
                </a:solidFill>
                <a:latin typeface="Times New Roman" pitchFamily="18" charset="0"/>
                <a:cs typeface="Times New Roman" pitchFamily="18" charset="0"/>
              </a:rPr>
              <a:t>. Замечу, что сечения этого канала реакции ниже сечений других каналов реакций на </a:t>
            </a:r>
            <a:r>
              <a:rPr lang="ru-RU" baseline="30000" dirty="0" smtClean="0">
                <a:solidFill>
                  <a:srgbClr val="000000"/>
                </a:solidFill>
                <a:latin typeface="Times New Roman" pitchFamily="18" charset="0"/>
                <a:cs typeface="Times New Roman" pitchFamily="18" charset="0"/>
              </a:rPr>
              <a:t>3</a:t>
            </a:r>
            <a:r>
              <a:rPr lang="en-US" dirty="0" smtClean="0">
                <a:solidFill>
                  <a:srgbClr val="000000"/>
                </a:solidFill>
                <a:latin typeface="Times New Roman" pitchFamily="18" charset="0"/>
                <a:cs typeface="Times New Roman" pitchFamily="18" charset="0"/>
              </a:rPr>
              <a:t>He</a:t>
            </a:r>
            <a:r>
              <a:rPr lang="ru-RU" dirty="0" smtClean="0">
                <a:solidFill>
                  <a:srgbClr val="000000"/>
                </a:solidFill>
                <a:latin typeface="Times New Roman" pitchFamily="18" charset="0"/>
                <a:cs typeface="Times New Roman" pitchFamily="18" charset="0"/>
              </a:rPr>
              <a:t>. В реакциях такого типа, имеющих, как правило, положительное значение </a:t>
            </a:r>
            <a:r>
              <a:rPr lang="en-US" dirty="0" smtClean="0">
                <a:solidFill>
                  <a:srgbClr val="000000"/>
                </a:solidFill>
                <a:latin typeface="Times New Roman" pitchFamily="18" charset="0"/>
                <a:cs typeface="Times New Roman" pitchFamily="18" charset="0"/>
              </a:rPr>
              <a:t>Q </a:t>
            </a:r>
            <a:r>
              <a:rPr lang="ru-RU" dirty="0" smtClean="0">
                <a:solidFill>
                  <a:srgbClr val="000000"/>
                </a:solidFill>
                <a:latin typeface="Times New Roman" pitchFamily="18" charset="0"/>
                <a:cs typeface="Times New Roman" pitchFamily="18" charset="0"/>
              </a:rPr>
              <a:t>вблизи замкнутых оболочек, заселяются, как правило, частично дырочные состояния, в том числе и изомерные.</a:t>
            </a:r>
            <a:endParaRPr lang="ru-RU" dirty="0" smtClean="0">
              <a:solidFill>
                <a:srgbClr val="000000"/>
              </a:solidFill>
            </a:endParaRPr>
          </a:p>
        </p:txBody>
      </p:sp>
      <p:sp>
        <p:nvSpPr>
          <p:cNvPr id="77107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BA234D-F84A-4C7C-9013-358CF273C6CD}" type="slidenum">
              <a:rPr lang="ru-RU">
                <a:cs typeface="Arial" charset="0"/>
              </a:rPr>
              <a:pPr fontAlgn="base">
                <a:spcBef>
                  <a:spcPct val="0"/>
                </a:spcBef>
                <a:spcAft>
                  <a:spcPct val="0"/>
                </a:spcAft>
                <a:defRPr/>
              </a:pPr>
              <a:t>14</a:t>
            </a:fld>
            <a:endParaRPr lang="ru-RU">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Образ слайда 1"/>
          <p:cNvSpPr>
            <a:spLocks noGrp="1" noRot="1" noChangeAspect="1"/>
          </p:cNvSpPr>
          <p:nvPr>
            <p:ph type="sldImg"/>
          </p:nvPr>
        </p:nvSpPr>
        <p:spPr bwMode="auto">
          <a:noFill/>
          <a:ln>
            <a:solidFill>
              <a:srgbClr val="000000"/>
            </a:solidFill>
            <a:miter lim="800000"/>
            <a:headEnd/>
            <a:tailEnd/>
          </a:ln>
        </p:spPr>
      </p:sp>
      <p:sp>
        <p:nvSpPr>
          <p:cNvPr id="77209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50000"/>
              </a:lnSpc>
              <a:spcBef>
                <a:spcPct val="0"/>
              </a:spcBef>
            </a:pPr>
            <a:r>
              <a:rPr lang="ru-RU" dirty="0" smtClean="0">
                <a:latin typeface="Times New Roman" pitchFamily="18" charset="0"/>
                <a:ea typeface="Batang" pitchFamily="18" charset="-127"/>
              </a:rPr>
              <a:t> В случае реакции с </a:t>
            </a:r>
            <a:r>
              <a:rPr lang="ru-RU" dirty="0" err="1" smtClean="0">
                <a:latin typeface="Times New Roman" pitchFamily="18" charset="0"/>
                <a:ea typeface="Batang" pitchFamily="18" charset="-127"/>
              </a:rPr>
              <a:t>α- </a:t>
            </a:r>
            <a:r>
              <a:rPr lang="ru-RU" dirty="0" smtClean="0">
                <a:latin typeface="Times New Roman" pitchFamily="18" charset="0"/>
                <a:ea typeface="Batang" pitchFamily="18" charset="-127"/>
              </a:rPr>
              <a:t>частицами с более высокой вероятностью заселяются изомерные состояния </a:t>
            </a:r>
            <a:r>
              <a:rPr lang="ru-RU" baseline="30000" dirty="0" smtClean="0">
                <a:latin typeface="Times New Roman" pitchFamily="18" charset="0"/>
                <a:ea typeface="Batang" pitchFamily="18" charset="-127"/>
              </a:rPr>
              <a:t>44</a:t>
            </a:r>
            <a:r>
              <a:rPr lang="ru-RU" dirty="0" smtClean="0">
                <a:latin typeface="Times New Roman" pitchFamily="18" charset="0"/>
                <a:ea typeface="Batang" pitchFamily="18" charset="-127"/>
              </a:rPr>
              <a:t>Sc за счет значительного вклада реакций слияния с последующим испарением </a:t>
            </a:r>
            <a:r>
              <a:rPr lang="ru-RU" dirty="0" err="1" smtClean="0">
                <a:latin typeface="Times New Roman" pitchFamily="18" charset="0"/>
                <a:ea typeface="Batang" pitchFamily="18" charset="-127"/>
              </a:rPr>
              <a:t>α- </a:t>
            </a:r>
            <a:r>
              <a:rPr lang="ru-RU" dirty="0" smtClean="0">
                <a:latin typeface="Times New Roman" pitchFamily="18" charset="0"/>
                <a:ea typeface="Batang" pitchFamily="18" charset="-127"/>
              </a:rPr>
              <a:t>частиц, вылет которых из легких составных ядер мишени имеет высокую вероятность. </a:t>
            </a:r>
            <a:endParaRPr lang="ru-RU" sz="1100" dirty="0" smtClean="0">
              <a:latin typeface="Times New Roman" pitchFamily="18" charset="0"/>
              <a:ea typeface="Batang" pitchFamily="18" charset="-127"/>
            </a:endParaRPr>
          </a:p>
          <a:p>
            <a:pPr eaLnBrk="1" hangingPunct="1">
              <a:spcBef>
                <a:spcPct val="0"/>
              </a:spcBef>
            </a:pPr>
            <a:endParaRPr lang="ru-RU" dirty="0" smtClean="0"/>
          </a:p>
        </p:txBody>
      </p:sp>
      <p:sp>
        <p:nvSpPr>
          <p:cNvPr id="77926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3166E3-42F0-4CE5-A0A4-252CCD659A5A}" type="slidenum">
              <a:rPr lang="ru-RU">
                <a:cs typeface="Arial" charset="0"/>
              </a:rPr>
              <a:pPr fontAlgn="base">
                <a:spcBef>
                  <a:spcPct val="0"/>
                </a:spcBef>
                <a:spcAft>
                  <a:spcPct val="0"/>
                </a:spcAft>
                <a:defRPr/>
              </a:pPr>
              <a:t>15</a:t>
            </a:fld>
            <a:endParaRPr lang="ru-RU">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Образ слайда 1"/>
          <p:cNvSpPr>
            <a:spLocks noGrp="1" noRot="1" noChangeAspect="1"/>
          </p:cNvSpPr>
          <p:nvPr>
            <p:ph type="sldImg"/>
          </p:nvPr>
        </p:nvSpPr>
        <p:spPr bwMode="auto">
          <a:noFill/>
          <a:ln>
            <a:solidFill>
              <a:srgbClr val="000000"/>
            </a:solidFill>
            <a:miter lim="800000"/>
            <a:headEnd/>
            <a:tailEnd/>
          </a:ln>
        </p:spPr>
      </p:sp>
      <p:sp>
        <p:nvSpPr>
          <p:cNvPr id="77414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latin typeface="Times New Roman" pitchFamily="18" charset="0"/>
                <a:cs typeface="Times New Roman" pitchFamily="18" charset="0"/>
              </a:rPr>
              <a:t>Перейдем к исследованию образовавшихся в ядерных реакциях ядер вблизи оболочек </a:t>
            </a:r>
            <a:r>
              <a:rPr lang="en-US" dirty="0" smtClean="0">
                <a:latin typeface="Times New Roman" pitchFamily="18" charset="0"/>
                <a:cs typeface="Times New Roman" pitchFamily="18" charset="0"/>
              </a:rPr>
              <a:t>Z</a:t>
            </a:r>
            <a:r>
              <a:rPr lang="ru-RU" dirty="0" smtClean="0">
                <a:latin typeface="Times New Roman" pitchFamily="18" charset="0"/>
                <a:cs typeface="Times New Roman" pitchFamily="18" charset="0"/>
              </a:rPr>
              <a:t>= 82 и </a:t>
            </a:r>
            <a:r>
              <a:rPr lang="en-US" dirty="0" smtClean="0">
                <a:latin typeface="Times New Roman" pitchFamily="18" charset="0"/>
                <a:cs typeface="Times New Roman" pitchFamily="18" charset="0"/>
              </a:rPr>
              <a:t>N</a:t>
            </a:r>
            <a:r>
              <a:rPr lang="ru-RU" dirty="0" smtClean="0">
                <a:latin typeface="Times New Roman" pitchFamily="18" charset="0"/>
                <a:cs typeface="Times New Roman" pitchFamily="18" charset="0"/>
              </a:rPr>
              <a:t>= 126. В качестве мишеней были выбраны сферические ядра золота и платины.</a:t>
            </a:r>
            <a:endParaRPr lang="ru-RU" sz="1100" dirty="0" smtClean="0">
              <a:latin typeface="Times New Roman" pitchFamily="18" charset="0"/>
              <a:ea typeface="Batang" pitchFamily="18" charset="-127"/>
            </a:endParaRPr>
          </a:p>
          <a:p>
            <a:pPr eaLnBrk="1" hangingPunct="1">
              <a:spcBef>
                <a:spcPct val="0"/>
              </a:spcBef>
            </a:pPr>
            <a:endParaRPr lang="ru-RU" dirty="0" smtClean="0"/>
          </a:p>
        </p:txBody>
      </p:sp>
      <p:sp>
        <p:nvSpPr>
          <p:cNvPr id="78131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7977A9-1FF9-4C53-9094-03B841677EAC}" type="slidenum">
              <a:rPr lang="ru-RU">
                <a:cs typeface="Arial" charset="0"/>
              </a:rPr>
              <a:pPr fontAlgn="base">
                <a:spcBef>
                  <a:spcPct val="0"/>
                </a:spcBef>
                <a:spcAft>
                  <a:spcPct val="0"/>
                </a:spcAft>
                <a:defRPr/>
              </a:pPr>
              <a:t>16</a:t>
            </a:fld>
            <a:endParaRPr lang="ru-RU">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Образ слайда 1"/>
          <p:cNvSpPr>
            <a:spLocks noGrp="1" noRot="1" noChangeAspect="1"/>
          </p:cNvSpPr>
          <p:nvPr>
            <p:ph type="sldImg"/>
          </p:nvPr>
        </p:nvSpPr>
        <p:spPr bwMode="auto">
          <a:noFill/>
          <a:ln>
            <a:solidFill>
              <a:srgbClr val="000000"/>
            </a:solidFill>
            <a:miter lim="800000"/>
            <a:headEnd/>
            <a:tailEnd/>
          </a:ln>
        </p:spPr>
      </p:sp>
      <p:sp>
        <p:nvSpPr>
          <p:cNvPr id="777218"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dirty="0" smtClean="0">
                <a:latin typeface="Times New Roman" pitchFamily="18" charset="0"/>
                <a:cs typeface="Times New Roman" pitchFamily="18" charset="0"/>
              </a:rPr>
              <a:t>Изомерное отношение, измеренное нами для изотопа </a:t>
            </a:r>
            <a:r>
              <a:rPr lang="ru-RU" baseline="30000" dirty="0" smtClean="0">
                <a:latin typeface="Times New Roman" pitchFamily="18" charset="0"/>
                <a:cs typeface="Times New Roman" pitchFamily="18" charset="0"/>
              </a:rPr>
              <a:t>198</a:t>
            </a:r>
            <a:r>
              <a:rPr lang="en-US" dirty="0" err="1" smtClean="0">
                <a:latin typeface="Times New Roman" pitchFamily="18" charset="0"/>
                <a:cs typeface="Times New Roman" pitchFamily="18" charset="0"/>
              </a:rPr>
              <a:t>Tl</a:t>
            </a:r>
            <a:r>
              <a:rPr lang="ru-RU" dirty="0" smtClean="0">
                <a:latin typeface="Times New Roman" pitchFamily="18" charset="0"/>
                <a:cs typeface="Times New Roman" pitchFamily="18" charset="0"/>
              </a:rPr>
              <a:t>, полученного в реакции </a:t>
            </a:r>
            <a:r>
              <a:rPr lang="ru-RU" baseline="30000" dirty="0" smtClean="0">
                <a:latin typeface="Times New Roman" pitchFamily="18" charset="0"/>
                <a:cs typeface="Times New Roman" pitchFamily="18" charset="0"/>
              </a:rPr>
              <a:t>197</a:t>
            </a:r>
            <a:r>
              <a:rPr lang="en-US" dirty="0" smtClean="0">
                <a:latin typeface="Times New Roman" pitchFamily="18" charset="0"/>
                <a:cs typeface="Times New Roman" pitchFamily="18" charset="0"/>
              </a:rPr>
              <a:t>Au</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He</a:t>
            </a:r>
            <a:r>
              <a:rPr lang="ru-RU"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n</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198</a:t>
            </a:r>
            <a:r>
              <a:rPr lang="en-US" dirty="0" err="1" smtClean="0">
                <a:latin typeface="Times New Roman" pitchFamily="18" charset="0"/>
                <a:cs typeface="Times New Roman" pitchFamily="18" charset="0"/>
              </a:rPr>
              <a:t>Tl</a:t>
            </a:r>
            <a:r>
              <a:rPr lang="ru-RU" dirty="0" smtClean="0">
                <a:latin typeface="Times New Roman" pitchFamily="18" charset="0"/>
                <a:cs typeface="Times New Roman" pitchFamily="18" charset="0"/>
              </a:rPr>
              <a:t>  по величине мало чем отличается от того, что измерено  для этого же изотопа, образовавшегося в реакции на золоте при бомбардировке </a:t>
            </a:r>
            <a:r>
              <a:rPr lang="ru-RU" dirty="0" err="1" smtClean="0">
                <a:latin typeface="Times New Roman" pitchFamily="18" charset="0"/>
                <a:cs typeface="Times New Roman" pitchFamily="18" charset="0"/>
              </a:rPr>
              <a:t>α </a:t>
            </a:r>
            <a:r>
              <a:rPr lang="ru-RU" dirty="0" smtClean="0">
                <a:latin typeface="Times New Roman" pitchFamily="18" charset="0"/>
                <a:cs typeface="Times New Roman" pitchFamily="18" charset="0"/>
              </a:rPr>
              <a:t>– частицами.</a:t>
            </a:r>
            <a:endParaRPr lang="ru-RU" sz="1100" dirty="0" smtClean="0">
              <a:latin typeface="Times New Roman" pitchFamily="18" charset="0"/>
              <a:ea typeface="Batang" pitchFamily="18" charset="-127"/>
            </a:endParaRPr>
          </a:p>
          <a:p>
            <a:pPr indent="449263" eaLnBrk="1" hangingPunct="1">
              <a:spcBef>
                <a:spcPct val="0"/>
              </a:spcBef>
            </a:pPr>
            <a:endParaRPr lang="ru-RU" dirty="0" smtClean="0"/>
          </a:p>
        </p:txBody>
      </p:sp>
      <p:sp>
        <p:nvSpPr>
          <p:cNvPr id="7843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81B2A2-0981-4745-94E0-F485DBD4FAF2}" type="slidenum">
              <a:rPr lang="ru-RU">
                <a:cs typeface="Arial" charset="0"/>
              </a:rPr>
              <a:pPr fontAlgn="base">
                <a:spcBef>
                  <a:spcPct val="0"/>
                </a:spcBef>
                <a:spcAft>
                  <a:spcPct val="0"/>
                </a:spcAft>
                <a:defRPr/>
              </a:pPr>
              <a:t>18</a:t>
            </a:fld>
            <a:endParaRPr lang="ru-RU">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Образ слайда 1"/>
          <p:cNvSpPr>
            <a:spLocks noGrp="1" noRot="1" noChangeAspect="1"/>
          </p:cNvSpPr>
          <p:nvPr>
            <p:ph type="sldImg"/>
          </p:nvPr>
        </p:nvSpPr>
        <p:spPr bwMode="auto">
          <a:noFill/>
          <a:ln>
            <a:solidFill>
              <a:srgbClr val="000000"/>
            </a:solidFill>
            <a:miter lim="800000"/>
            <a:headEnd/>
            <a:tailEnd/>
          </a:ln>
        </p:spPr>
      </p:sp>
      <p:sp>
        <p:nvSpPr>
          <p:cNvPr id="78029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latin typeface="Times New Roman" pitchFamily="18" charset="0"/>
                <a:cs typeface="Times New Roman" pitchFamily="18" charset="0"/>
              </a:rPr>
              <a:t>На рис.  приведены функции возбуждения для образования ядер </a:t>
            </a:r>
            <a:r>
              <a:rPr lang="ru-RU" baseline="30000" dirty="0" smtClean="0">
                <a:latin typeface="Times New Roman" pitchFamily="18" charset="0"/>
                <a:cs typeface="Times New Roman" pitchFamily="18" charset="0"/>
              </a:rPr>
              <a:t>198</a:t>
            </a:r>
            <a:r>
              <a:rPr lang="en-US" dirty="0" err="1" smtClean="0">
                <a:latin typeface="Times New Roman" pitchFamily="18" charset="0"/>
                <a:cs typeface="Times New Roman" pitchFamily="18" charset="0"/>
              </a:rPr>
              <a:t>Tl</a:t>
            </a:r>
            <a:r>
              <a:rPr lang="ru-RU" dirty="0" smtClean="0">
                <a:latin typeface="Times New Roman" pitchFamily="18" charset="0"/>
                <a:cs typeface="Times New Roman" pitchFamily="18" charset="0"/>
              </a:rPr>
              <a:t>  в основном и изомерном состояниях в реакциях полного слияния золота со слабосвязанными ядрами </a:t>
            </a:r>
            <a:r>
              <a:rPr lang="ru-RU" baseline="30000" dirty="0" smtClean="0">
                <a:latin typeface="Times New Roman" pitchFamily="18" charset="0"/>
                <a:cs typeface="Times New Roman" pitchFamily="18" charset="0"/>
              </a:rPr>
              <a:t>6</a:t>
            </a:r>
            <a:r>
              <a:rPr lang="ru-RU" dirty="0" smtClean="0">
                <a:latin typeface="Times New Roman" pitchFamily="18" charset="0"/>
                <a:cs typeface="Times New Roman" pitchFamily="18" charset="0"/>
              </a:rPr>
              <a:t>Не и последующим испарением 5 нейтронов: </a:t>
            </a:r>
            <a:r>
              <a:rPr lang="ru-RU" baseline="30000" dirty="0" smtClean="0">
                <a:latin typeface="Times New Roman" pitchFamily="18" charset="0"/>
                <a:cs typeface="Times New Roman" pitchFamily="18" charset="0"/>
              </a:rPr>
              <a:t>197</a:t>
            </a:r>
            <a:r>
              <a:rPr lang="en-US" dirty="0" smtClean="0">
                <a:latin typeface="Times New Roman" pitchFamily="18" charset="0"/>
                <a:cs typeface="Times New Roman" pitchFamily="18" charset="0"/>
              </a:rPr>
              <a:t>Au</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He</a:t>
            </a:r>
            <a:r>
              <a:rPr lang="ru-RU" dirty="0" smtClean="0">
                <a:latin typeface="Times New Roman" pitchFamily="18" charset="0"/>
                <a:cs typeface="Times New Roman" pitchFamily="18" charset="0"/>
              </a:rPr>
              <a:t>,5</a:t>
            </a:r>
            <a:r>
              <a:rPr lang="en-US" dirty="0" smtClean="0">
                <a:latin typeface="Times New Roman" pitchFamily="18" charset="0"/>
                <a:cs typeface="Times New Roman" pitchFamily="18" charset="0"/>
              </a:rPr>
              <a:t>n</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198</a:t>
            </a:r>
            <a:r>
              <a:rPr lang="en-US" dirty="0" err="1" smtClean="0">
                <a:latin typeface="Times New Roman" pitchFamily="18" charset="0"/>
                <a:cs typeface="Times New Roman" pitchFamily="18" charset="0"/>
              </a:rPr>
              <a:t>Tl</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 нижней части рисунка представлена зависимость величины ИО для этого изотопа от энергии пучка </a:t>
            </a:r>
            <a:r>
              <a:rPr lang="ru-RU" baseline="30000" dirty="0" smtClean="0">
                <a:latin typeface="Times New Roman" pitchFamily="18" charset="0"/>
                <a:cs typeface="Times New Roman" pitchFamily="18" charset="0"/>
              </a:rPr>
              <a:t>6</a:t>
            </a:r>
            <a:r>
              <a:rPr lang="ru-RU" dirty="0" smtClean="0">
                <a:latin typeface="Times New Roman" pitchFamily="18" charset="0"/>
                <a:cs typeface="Times New Roman" pitchFamily="18" charset="0"/>
              </a:rPr>
              <a:t>Не. Величина изомерного отношения увеличивается с ростом энергии, достигая максимального значения при энергиях в районе 45 МэВ, в целом, оставаясь больше единицы во всем интервале исследуемых энергий. </a:t>
            </a:r>
            <a:endParaRPr lang="en-US" dirty="0" smtClean="0">
              <a:latin typeface="Times New Roman" pitchFamily="18" charset="0"/>
              <a:cs typeface="Times New Roman" pitchFamily="18" charset="0"/>
            </a:endParaRPr>
          </a:p>
          <a:p>
            <a:pPr algn="just" eaLnBrk="1" hangingPunct="1">
              <a:lnSpc>
                <a:spcPct val="150000"/>
              </a:lnSpc>
              <a:spcBef>
                <a:spcPct val="0"/>
              </a:spcBef>
            </a:pPr>
            <a:r>
              <a:rPr lang="ru-RU" dirty="0" smtClean="0">
                <a:latin typeface="Times New Roman" pitchFamily="18" charset="0"/>
                <a:cs typeface="Times New Roman" pitchFamily="18" charset="0"/>
              </a:rPr>
              <a:t>Необходимо отметить, что полученные изомерные отношения для обоих ядер </a:t>
            </a:r>
            <a:r>
              <a:rPr lang="ru-RU" baseline="30000" dirty="0" smtClean="0">
                <a:latin typeface="Times New Roman" pitchFamily="18" charset="0"/>
                <a:cs typeface="Times New Roman" pitchFamily="18" charset="0"/>
              </a:rPr>
              <a:t>196</a:t>
            </a:r>
            <a:r>
              <a:rPr lang="en-US" dirty="0" err="1" smtClean="0">
                <a:latin typeface="Times New Roman" pitchFamily="18" charset="0"/>
                <a:cs typeface="Times New Roman" pitchFamily="18" charset="0"/>
              </a:rPr>
              <a:t>Tl</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и </a:t>
            </a:r>
            <a:r>
              <a:rPr lang="ru-RU" baseline="30000" dirty="0" smtClean="0">
                <a:latin typeface="Times New Roman" pitchFamily="18" charset="0"/>
                <a:cs typeface="Times New Roman" pitchFamily="18" charset="0"/>
              </a:rPr>
              <a:t>198</a:t>
            </a:r>
            <a:r>
              <a:rPr lang="en-US" dirty="0" err="1" smtClean="0">
                <a:latin typeface="Times New Roman" pitchFamily="18" charset="0"/>
                <a:cs typeface="Times New Roman" pitchFamily="18" charset="0"/>
              </a:rPr>
              <a:t>Tl</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несколько ниже отношений “статистических весов” (2</a:t>
            </a:r>
            <a:r>
              <a:rPr lang="en-US" i="1" dirty="0" err="1" smtClean="0">
                <a:latin typeface="Times New Roman" pitchFamily="18" charset="0"/>
                <a:cs typeface="Times New Roman" pitchFamily="18" charset="0"/>
              </a:rPr>
              <a:t>J</a:t>
            </a:r>
            <a:r>
              <a:rPr lang="en-US" baseline="-25000" dirty="0" err="1" smtClean="0">
                <a:latin typeface="Times New Roman" pitchFamily="18" charset="0"/>
                <a:cs typeface="Times New Roman" pitchFamily="18" charset="0"/>
              </a:rPr>
              <a:t>m</a:t>
            </a:r>
            <a:r>
              <a:rPr lang="ru-RU" dirty="0" smtClean="0">
                <a:latin typeface="Times New Roman" pitchFamily="18" charset="0"/>
                <a:cs typeface="Times New Roman" pitchFamily="18" charset="0"/>
              </a:rPr>
              <a:t>+1)/(2</a:t>
            </a:r>
            <a:r>
              <a:rPr lang="en-US" i="1" dirty="0" smtClean="0">
                <a:latin typeface="Times New Roman" pitchFamily="18" charset="0"/>
                <a:cs typeface="Times New Roman" pitchFamily="18" charset="0"/>
              </a:rPr>
              <a:t>J</a:t>
            </a:r>
            <a:r>
              <a:rPr lang="ru-RU" baseline="-25000" dirty="0" smtClean="0">
                <a:latin typeface="Times New Roman" pitchFamily="18" charset="0"/>
                <a:cs typeface="Times New Roman" pitchFamily="18" charset="0"/>
              </a:rPr>
              <a:t>g</a:t>
            </a:r>
            <a:r>
              <a:rPr lang="ru-RU" dirty="0" smtClean="0">
                <a:latin typeface="Times New Roman" pitchFamily="18" charset="0"/>
                <a:cs typeface="Times New Roman" pitchFamily="18" charset="0"/>
              </a:rPr>
              <a:t>+1).</a:t>
            </a:r>
            <a:endParaRPr lang="ru-RU" sz="1100" dirty="0" smtClean="0">
              <a:latin typeface="Times New Roman" pitchFamily="18" charset="0"/>
              <a:ea typeface="Batang" pitchFamily="18" charset="-127"/>
            </a:endParaRPr>
          </a:p>
          <a:p>
            <a:pPr eaLnBrk="1" hangingPunct="1">
              <a:spcBef>
                <a:spcPct val="0"/>
              </a:spcBef>
            </a:pPr>
            <a:endParaRPr lang="ru-RU" dirty="0" smtClean="0"/>
          </a:p>
        </p:txBody>
      </p:sp>
      <p:sp>
        <p:nvSpPr>
          <p:cNvPr id="787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EE6FE8-1679-4477-B406-D818E57B4168}" type="slidenum">
              <a:rPr lang="ru-RU">
                <a:cs typeface="Arial" charset="0"/>
              </a:rPr>
              <a:pPr fontAlgn="base">
                <a:spcBef>
                  <a:spcPct val="0"/>
                </a:spcBef>
                <a:spcAft>
                  <a:spcPct val="0"/>
                </a:spcAft>
                <a:defRPr/>
              </a:pPr>
              <a:t>19</a:t>
            </a:fld>
            <a:endParaRPr lang="ru-RU">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Образ слайда 1"/>
          <p:cNvSpPr>
            <a:spLocks noGrp="1" noRot="1" noChangeAspect="1"/>
          </p:cNvSpPr>
          <p:nvPr>
            <p:ph type="sldImg"/>
          </p:nvPr>
        </p:nvSpPr>
        <p:spPr bwMode="auto">
          <a:noFill/>
          <a:ln>
            <a:solidFill>
              <a:srgbClr val="000000"/>
            </a:solidFill>
            <a:miter lim="800000"/>
            <a:headEnd/>
            <a:tailEnd/>
          </a:ln>
        </p:spPr>
      </p:sp>
      <p:sp>
        <p:nvSpPr>
          <p:cNvPr id="782338"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dirty="0" smtClean="0">
                <a:latin typeface="Times New Roman" pitchFamily="18" charset="0"/>
                <a:cs typeface="Times New Roman" pitchFamily="18" charset="0"/>
              </a:rPr>
              <a:t>При бомбардировке ядер </a:t>
            </a:r>
            <a:r>
              <a:rPr lang="ru-RU" baseline="30000" dirty="0" smtClean="0">
                <a:latin typeface="Times New Roman" pitchFamily="18" charset="0"/>
                <a:cs typeface="Times New Roman" pitchFamily="18" charset="0"/>
              </a:rPr>
              <a:t>194</a:t>
            </a:r>
            <a:r>
              <a:rPr lang="en-US" dirty="0" smtClean="0">
                <a:latin typeface="Times New Roman" pitchFamily="18" charset="0"/>
                <a:cs typeface="Times New Roman" pitchFamily="18" charset="0"/>
              </a:rPr>
              <a:t>Pt</a:t>
            </a:r>
            <a:r>
              <a:rPr lang="ru-RU" dirty="0" smtClean="0">
                <a:latin typeface="Times New Roman" pitchFamily="18" charset="0"/>
                <a:cs typeface="Times New Roman" pitchFamily="18" charset="0"/>
              </a:rPr>
              <a:t> стабильным слабосвязанным ядром </a:t>
            </a:r>
            <a:r>
              <a:rPr lang="ru-RU"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He </a:t>
            </a:r>
            <a:r>
              <a:rPr lang="ru-RU" dirty="0" smtClean="0">
                <a:latin typeface="Times New Roman" pitchFamily="18" charset="0"/>
                <a:cs typeface="Times New Roman" pitchFamily="18" charset="0"/>
              </a:rPr>
              <a:t>нами был также получен изотоп </a:t>
            </a:r>
            <a:r>
              <a:rPr lang="ru-RU" baseline="30000" dirty="0" smtClean="0">
                <a:latin typeface="Times New Roman" pitchFamily="18" charset="0"/>
                <a:cs typeface="Times New Roman" pitchFamily="18" charset="0"/>
              </a:rPr>
              <a:t>195 </a:t>
            </a:r>
            <a:r>
              <a:rPr lang="ru-RU" dirty="0" err="1" smtClean="0">
                <a:latin typeface="Times New Roman" pitchFamily="18" charset="0"/>
                <a:cs typeface="Times New Roman" pitchFamily="18" charset="0"/>
              </a:rPr>
              <a:t>Hg</a:t>
            </a:r>
            <a:r>
              <a:rPr lang="ru-RU" dirty="0" smtClean="0">
                <a:latin typeface="Times New Roman" pitchFamily="18" charset="0"/>
                <a:cs typeface="Times New Roman" pitchFamily="18" charset="0"/>
              </a:rPr>
              <a:t> (Рис. 6), для которого ИО близко к тем же значениям, которые наблюдаются для реакций, протекающих через составное ядро. В реакции </a:t>
            </a:r>
            <a:r>
              <a:rPr lang="ru-RU" baseline="30000"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Не + </a:t>
            </a:r>
            <a:r>
              <a:rPr lang="ru-RU" baseline="30000" dirty="0" smtClean="0">
                <a:latin typeface="Times New Roman" pitchFamily="18" charset="0"/>
                <a:cs typeface="Times New Roman" pitchFamily="18" charset="0"/>
              </a:rPr>
              <a:t>194</a:t>
            </a:r>
            <a:r>
              <a:rPr lang="en-US" dirty="0" smtClean="0">
                <a:latin typeface="Times New Roman" pitchFamily="18" charset="0"/>
                <a:cs typeface="Times New Roman" pitchFamily="18" charset="0"/>
              </a:rPr>
              <a:t>Pt</a:t>
            </a:r>
            <a:r>
              <a:rPr lang="ru-RU" dirty="0" smtClean="0">
                <a:latin typeface="Times New Roman" pitchFamily="18" charset="0"/>
                <a:cs typeface="Times New Roman" pitchFamily="18" charset="0"/>
              </a:rPr>
              <a:t> были измерены сечения образования </a:t>
            </a:r>
            <a:r>
              <a:rPr lang="ru-RU" baseline="30000" dirty="0" smtClean="0">
                <a:latin typeface="Times New Roman" pitchFamily="18" charset="0"/>
                <a:cs typeface="Times New Roman" pitchFamily="18" charset="0"/>
              </a:rPr>
              <a:t>195</a:t>
            </a:r>
            <a:r>
              <a:rPr lang="en-US" dirty="0" smtClean="0">
                <a:latin typeface="Times New Roman" pitchFamily="18" charset="0"/>
                <a:cs typeface="Times New Roman" pitchFamily="18" charset="0"/>
              </a:rPr>
              <a:t>Hg</a:t>
            </a:r>
            <a:r>
              <a:rPr lang="ru-RU" dirty="0" smtClean="0">
                <a:latin typeface="Times New Roman" pitchFamily="18" charset="0"/>
                <a:cs typeface="Times New Roman" pitchFamily="18" charset="0"/>
              </a:rPr>
              <a:t> в основном и изомерном состояниях: </a:t>
            </a:r>
            <a:r>
              <a:rPr lang="ru-RU" baseline="30000" dirty="0" smtClean="0">
                <a:latin typeface="Times New Roman" pitchFamily="18" charset="0"/>
                <a:cs typeface="Times New Roman" pitchFamily="18" charset="0"/>
              </a:rPr>
              <a:t>195</a:t>
            </a:r>
            <a:r>
              <a:rPr lang="en-US" baseline="30000" dirty="0" smtClean="0">
                <a:latin typeface="Times New Roman" pitchFamily="18" charset="0"/>
                <a:cs typeface="Times New Roman" pitchFamily="18" charset="0"/>
              </a:rPr>
              <a:t>m</a:t>
            </a:r>
            <a:r>
              <a:rPr lang="ru-RU" dirty="0" err="1" smtClean="0">
                <a:latin typeface="Times New Roman" pitchFamily="18" charset="0"/>
                <a:cs typeface="Times New Roman" pitchFamily="18" charset="0"/>
              </a:rPr>
              <a:t>Hg</a:t>
            </a:r>
            <a:r>
              <a:rPr lang="ru-RU" dirty="0" smtClean="0">
                <a:latin typeface="Times New Roman" pitchFamily="18" charset="0"/>
                <a:cs typeface="Times New Roman" pitchFamily="18" charset="0"/>
              </a:rPr>
              <a:t> и </a:t>
            </a:r>
            <a:r>
              <a:rPr lang="ru-RU" baseline="30000" dirty="0" smtClean="0">
                <a:latin typeface="Times New Roman" pitchFamily="18" charset="0"/>
                <a:cs typeface="Times New Roman" pitchFamily="18" charset="0"/>
              </a:rPr>
              <a:t>195</a:t>
            </a:r>
            <a:r>
              <a:rPr lang="en-US" baseline="30000" dirty="0" smtClean="0">
                <a:latin typeface="Times New Roman" pitchFamily="18" charset="0"/>
                <a:cs typeface="Times New Roman" pitchFamily="18" charset="0"/>
              </a:rPr>
              <a:t>g</a:t>
            </a:r>
            <a:r>
              <a:rPr lang="ru-RU" dirty="0" err="1" smtClean="0">
                <a:latin typeface="Times New Roman" pitchFamily="18" charset="0"/>
                <a:cs typeface="Times New Roman" pitchFamily="18" charset="0"/>
              </a:rPr>
              <a:t>Hg</a:t>
            </a:r>
            <a:r>
              <a:rPr lang="ru-RU" baseline="3000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(Рис.). При энергии </a:t>
            </a:r>
            <a:r>
              <a:rPr lang="ru-RU" baseline="30000"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Не, близкой к кулоновскому барьеру, изомерное отношение для реакции </a:t>
            </a:r>
            <a:r>
              <a:rPr lang="ru-RU" baseline="30000" dirty="0" smtClean="0">
                <a:latin typeface="Times New Roman" pitchFamily="18" charset="0"/>
                <a:cs typeface="Times New Roman" pitchFamily="18" charset="0"/>
              </a:rPr>
              <a:t>194</a:t>
            </a:r>
            <a:r>
              <a:rPr lang="ru-RU" dirty="0" smtClean="0">
                <a:latin typeface="Times New Roman" pitchFamily="18" charset="0"/>
                <a:cs typeface="Times New Roman" pitchFamily="18" charset="0"/>
              </a:rPr>
              <a:t>Pt(</a:t>
            </a:r>
            <a:r>
              <a:rPr lang="ru-RU" baseline="30000"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He, 2n)</a:t>
            </a:r>
            <a:r>
              <a:rPr lang="ru-RU" baseline="30000" dirty="0" smtClean="0">
                <a:latin typeface="Times New Roman" pitchFamily="18" charset="0"/>
                <a:cs typeface="Times New Roman" pitchFamily="18" charset="0"/>
              </a:rPr>
              <a:t>195</a:t>
            </a:r>
            <a:r>
              <a:rPr lang="ru-RU" dirty="0" smtClean="0">
                <a:latin typeface="Times New Roman" pitchFamily="18" charset="0"/>
                <a:cs typeface="Times New Roman" pitchFamily="18" charset="0"/>
              </a:rPr>
              <a:t>Hg уменьшается с ростом энергии – от 2.2 до 1.7, что, по-видимому, связано с конкуренцией при этой энергии возбуждения следующего испарительного канала </a:t>
            </a:r>
            <a:r>
              <a:rPr lang="ru-RU" baseline="30000" dirty="0" smtClean="0">
                <a:latin typeface="Times New Roman" pitchFamily="18" charset="0"/>
                <a:cs typeface="Times New Roman" pitchFamily="18" charset="0"/>
              </a:rPr>
              <a:t>194</a:t>
            </a:r>
            <a:r>
              <a:rPr lang="en-US" dirty="0" smtClean="0">
                <a:latin typeface="Times New Roman" pitchFamily="18" charset="0"/>
                <a:cs typeface="Times New Roman" pitchFamily="18" charset="0"/>
              </a:rPr>
              <a:t>Pt</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Не, 3</a:t>
            </a:r>
            <a:r>
              <a:rPr lang="en-US" dirty="0" smtClean="0">
                <a:latin typeface="Times New Roman" pitchFamily="18" charset="0"/>
                <a:cs typeface="Times New Roman" pitchFamily="18" charset="0"/>
              </a:rPr>
              <a:t>n</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194</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Hg</a:t>
            </a:r>
            <a:r>
              <a:rPr lang="ru-RU" dirty="0" smtClean="0">
                <a:latin typeface="Times New Roman" pitchFamily="18" charset="0"/>
                <a:cs typeface="Times New Roman" pitchFamily="18" charset="0"/>
              </a:rPr>
              <a:t>.</a:t>
            </a:r>
            <a:endParaRPr lang="ru-RU" sz="1100" dirty="0" smtClean="0">
              <a:latin typeface="Times New Roman" pitchFamily="18" charset="0"/>
              <a:cs typeface="Times New Roman" pitchFamily="18" charset="0"/>
            </a:endParaRPr>
          </a:p>
          <a:p>
            <a:pPr indent="449263" eaLnBrk="1" hangingPunct="1">
              <a:spcBef>
                <a:spcPct val="0"/>
              </a:spcBef>
            </a:pPr>
            <a:endParaRPr lang="ru-RU" dirty="0" smtClean="0"/>
          </a:p>
        </p:txBody>
      </p:sp>
      <p:sp>
        <p:nvSpPr>
          <p:cNvPr id="789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9F7F34-0C64-42BD-A27C-01CEF35BF1CB}" type="slidenum">
              <a:rPr lang="ru-RU">
                <a:cs typeface="Arial" charset="0"/>
              </a:rPr>
              <a:pPr fontAlgn="base">
                <a:spcBef>
                  <a:spcPct val="0"/>
                </a:spcBef>
                <a:spcAft>
                  <a:spcPct val="0"/>
                </a:spcAft>
                <a:defRPr/>
              </a:pPr>
              <a:t>21</a:t>
            </a:fld>
            <a:endParaRPr lang="ru-RU">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Образ слайда 1"/>
          <p:cNvSpPr>
            <a:spLocks noGrp="1" noRot="1" noChangeAspect="1"/>
          </p:cNvSpPr>
          <p:nvPr>
            <p:ph type="sldImg"/>
          </p:nvPr>
        </p:nvSpPr>
        <p:spPr bwMode="auto">
          <a:noFill/>
          <a:ln>
            <a:solidFill>
              <a:srgbClr val="000000"/>
            </a:solidFill>
            <a:miter lim="800000"/>
            <a:headEnd/>
            <a:tailEnd/>
          </a:ln>
        </p:spPr>
      </p:sp>
      <p:sp>
        <p:nvSpPr>
          <p:cNvPr id="784386"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dirty="0" smtClean="0">
                <a:latin typeface="Times New Roman" pitchFamily="18" charset="0"/>
                <a:cs typeface="Times New Roman" pitchFamily="18" charset="0"/>
              </a:rPr>
              <a:t>В работе [</a:t>
            </a:r>
            <a:r>
              <a:rPr lang="ru-RU" dirty="0" err="1" smtClean="0">
                <a:latin typeface="Times New Roman" pitchFamily="18" charset="0"/>
                <a:cs typeface="Times New Roman" pitchFamily="18" charset="0"/>
              </a:rPr>
              <a:t>Нагамо</a:t>
            </a:r>
            <a:r>
              <a:rPr lang="ru-RU" dirty="0" smtClean="0">
                <a:latin typeface="Times New Roman" pitchFamily="18" charset="0"/>
                <a:cs typeface="Times New Roman" pitchFamily="18" charset="0"/>
              </a:rPr>
              <a:t>, 1990] были измерены функции возбуждения для образования </a:t>
            </a:r>
            <a:r>
              <a:rPr lang="ru-RU" baseline="30000" dirty="0" smtClean="0">
                <a:latin typeface="Times New Roman" pitchFamily="18" charset="0"/>
                <a:cs typeface="Times New Roman" pitchFamily="18" charset="0"/>
              </a:rPr>
              <a:t>195</a:t>
            </a:r>
            <a:r>
              <a:rPr lang="en-US" dirty="0" smtClean="0">
                <a:latin typeface="Times New Roman" pitchFamily="18" charset="0"/>
                <a:cs typeface="Times New Roman" pitchFamily="18" charset="0"/>
              </a:rPr>
              <a:t>Hg</a:t>
            </a:r>
            <a:r>
              <a:rPr lang="ru-RU" dirty="0" smtClean="0">
                <a:latin typeface="Times New Roman" pitchFamily="18" charset="0"/>
                <a:cs typeface="Times New Roman" pitchFamily="18" charset="0"/>
              </a:rPr>
              <a:t> в основном и изомерном состояниях в реакции </a:t>
            </a:r>
            <a:r>
              <a:rPr lang="ru-RU" baseline="30000" dirty="0" smtClean="0">
                <a:latin typeface="Times New Roman" pitchFamily="18" charset="0"/>
                <a:cs typeface="Times New Roman" pitchFamily="18" charset="0"/>
              </a:rPr>
              <a:t>197</a:t>
            </a:r>
            <a:r>
              <a:rPr lang="en-US" dirty="0" smtClean="0">
                <a:latin typeface="Times New Roman" pitchFamily="18" charset="0"/>
                <a:cs typeface="Times New Roman" pitchFamily="18" charset="0"/>
              </a:rPr>
              <a:t>Au</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p</a:t>
            </a:r>
            <a:r>
              <a:rPr lang="ru-RU"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n</a:t>
            </a:r>
            <a:r>
              <a:rPr lang="ru-RU" dirty="0" smtClean="0">
                <a:latin typeface="Times New Roman" pitchFamily="18" charset="0"/>
                <a:cs typeface="Times New Roman" pitchFamily="18" charset="0"/>
              </a:rPr>
              <a:t>)</a:t>
            </a:r>
            <a:r>
              <a:rPr lang="ru-RU" baseline="30000" dirty="0" smtClean="0">
                <a:latin typeface="Times New Roman" pitchFamily="18" charset="0"/>
                <a:cs typeface="Times New Roman" pitchFamily="18" charset="0"/>
              </a:rPr>
              <a:t>195</a:t>
            </a:r>
            <a:r>
              <a:rPr lang="en-US" baseline="30000" dirty="0" smtClean="0">
                <a:latin typeface="Times New Roman" pitchFamily="18" charset="0"/>
                <a:cs typeface="Times New Roman" pitchFamily="18" charset="0"/>
              </a:rPr>
              <a:t>m</a:t>
            </a:r>
            <a:r>
              <a:rPr lang="ru-RU" baseline="30000" dirty="0" smtClean="0">
                <a:latin typeface="Times New Roman" pitchFamily="18" charset="0"/>
                <a:cs typeface="Times New Roman" pitchFamily="18" charset="0"/>
              </a:rPr>
              <a:t>,</a:t>
            </a:r>
            <a:r>
              <a:rPr lang="en-US" baseline="30000" dirty="0" err="1" smtClean="0">
                <a:latin typeface="Times New Roman" pitchFamily="18" charset="0"/>
                <a:cs typeface="Times New Roman" pitchFamily="18" charset="0"/>
              </a:rPr>
              <a:t>g</a:t>
            </a:r>
            <a:r>
              <a:rPr lang="en-US" dirty="0" err="1" smtClean="0">
                <a:latin typeface="Times New Roman" pitchFamily="18" charset="0"/>
                <a:cs typeface="Times New Roman" pitchFamily="18" charset="0"/>
              </a:rPr>
              <a:t>Hg</a:t>
            </a:r>
            <a:r>
              <a:rPr lang="ru-RU" dirty="0" smtClean="0">
                <a:latin typeface="Times New Roman" pitchFamily="18" charset="0"/>
                <a:cs typeface="Times New Roman" pitchFamily="18" charset="0"/>
              </a:rPr>
              <a:t>, где ИО было также выше единицы и изменялось с энергией ускоренного пучка протонов.</a:t>
            </a:r>
            <a:endParaRPr lang="ru-RU" sz="1100" dirty="0" smtClean="0">
              <a:latin typeface="Times New Roman" pitchFamily="18" charset="0"/>
              <a:ea typeface="Batang" pitchFamily="18" charset="-127"/>
            </a:endParaRPr>
          </a:p>
          <a:p>
            <a:pPr indent="449263" algn="just" eaLnBrk="1" hangingPunct="1">
              <a:lnSpc>
                <a:spcPct val="150000"/>
              </a:lnSpc>
              <a:spcBef>
                <a:spcPct val="0"/>
              </a:spcBef>
            </a:pPr>
            <a:r>
              <a:rPr lang="ru-RU" dirty="0" smtClean="0">
                <a:latin typeface="Times New Roman" pitchFamily="18" charset="0"/>
                <a:cs typeface="Times New Roman" pitchFamily="18" charset="0"/>
              </a:rPr>
              <a:t> </a:t>
            </a:r>
            <a:endParaRPr lang="ru-RU" sz="1100" dirty="0" smtClean="0">
              <a:latin typeface="Times New Roman" pitchFamily="18" charset="0"/>
              <a:ea typeface="Batang" pitchFamily="18" charset="-127"/>
            </a:endParaRPr>
          </a:p>
        </p:txBody>
      </p:sp>
      <p:sp>
        <p:nvSpPr>
          <p:cNvPr id="79155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B243CD-D0D5-4F34-AC7A-71BDBC5C918B}" type="slidenum">
              <a:rPr lang="ru-RU">
                <a:cs typeface="Arial" charset="0"/>
              </a:rPr>
              <a:pPr fontAlgn="base">
                <a:spcBef>
                  <a:spcPct val="0"/>
                </a:spcBef>
                <a:spcAft>
                  <a:spcPct val="0"/>
                </a:spcAft>
                <a:defRPr/>
              </a:pPr>
              <a:t>22</a:t>
            </a:fld>
            <a:endParaRPr lang="ru-RU">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Образ слайда 1"/>
          <p:cNvSpPr>
            <a:spLocks noGrp="1" noRot="1" noChangeAspect="1"/>
          </p:cNvSpPr>
          <p:nvPr>
            <p:ph type="sldImg"/>
          </p:nvPr>
        </p:nvSpPr>
        <p:spPr bwMode="auto">
          <a:noFill/>
          <a:ln>
            <a:solidFill>
              <a:srgbClr val="000000"/>
            </a:solidFill>
            <a:miter lim="800000"/>
            <a:headEnd/>
            <a:tailEnd/>
          </a:ln>
        </p:spPr>
      </p:sp>
      <p:sp>
        <p:nvSpPr>
          <p:cNvPr id="786434"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endParaRPr lang="ru-RU" sz="1100" smtClean="0">
              <a:latin typeface="Times New Roman" pitchFamily="18" charset="0"/>
              <a:ea typeface="Batang" pitchFamily="18" charset="-127"/>
            </a:endParaRPr>
          </a:p>
          <a:p>
            <a:pPr indent="449263" algn="just" eaLnBrk="1" hangingPunct="1">
              <a:lnSpc>
                <a:spcPct val="150000"/>
              </a:lnSpc>
              <a:spcBef>
                <a:spcPct val="0"/>
              </a:spcBef>
            </a:pPr>
            <a:r>
              <a:rPr lang="ru-RU" smtClean="0">
                <a:latin typeface="Times New Roman" pitchFamily="18" charset="0"/>
                <a:cs typeface="Times New Roman" pitchFamily="18" charset="0"/>
              </a:rPr>
              <a:t> В этой работе  были проведены</a:t>
            </a:r>
            <a:r>
              <a:rPr lang="ru-RU" smtClean="0">
                <a:solidFill>
                  <a:srgbClr val="FF0000"/>
                </a:solidFill>
                <a:latin typeface="Times New Roman" pitchFamily="18" charset="0"/>
                <a:cs typeface="Times New Roman" pitchFamily="18" charset="0"/>
              </a:rPr>
              <a:t> расчеты ИО при образовании изотопов </a:t>
            </a:r>
            <a:r>
              <a:rPr lang="ru-RU" baseline="30000" smtClean="0">
                <a:latin typeface="Times New Roman" pitchFamily="18" charset="0"/>
                <a:cs typeface="Times New Roman" pitchFamily="18" charset="0"/>
              </a:rPr>
              <a:t>195</a:t>
            </a:r>
            <a:r>
              <a:rPr lang="en-US" smtClean="0">
                <a:latin typeface="Times New Roman" pitchFamily="18" charset="0"/>
                <a:cs typeface="Times New Roman" pitchFamily="18" charset="0"/>
              </a:rPr>
              <a:t>Hg</a:t>
            </a:r>
            <a:r>
              <a:rPr lang="ru-RU" smtClean="0">
                <a:solidFill>
                  <a:srgbClr val="FF0000"/>
                </a:solidFill>
                <a:latin typeface="Times New Roman" pitchFamily="18" charset="0"/>
                <a:cs typeface="Times New Roman" pitchFamily="18" charset="0"/>
              </a:rPr>
              <a:t> и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Hg</a:t>
            </a:r>
            <a:r>
              <a:rPr lang="en-US" smtClean="0">
                <a:solidFill>
                  <a:srgbClr val="FF0000"/>
                </a:solidFill>
                <a:latin typeface="Times New Roman" pitchFamily="18" charset="0"/>
                <a:cs typeface="Times New Roman" pitchFamily="18" charset="0"/>
              </a:rPr>
              <a:t> </a:t>
            </a:r>
            <a:r>
              <a:rPr lang="ru-RU" smtClean="0">
                <a:solidFill>
                  <a:srgbClr val="FF0000"/>
                </a:solidFill>
                <a:latin typeface="Times New Roman" pitchFamily="18" charset="0"/>
                <a:cs typeface="Times New Roman" pitchFamily="18" charset="0"/>
              </a:rPr>
              <a:t>в реакциях слияния на пучках протонов и дейтронов по программам </a:t>
            </a:r>
            <a:r>
              <a:rPr lang="en-US" smtClean="0">
                <a:solidFill>
                  <a:srgbClr val="FF0000"/>
                </a:solidFill>
                <a:latin typeface="Times New Roman" pitchFamily="18" charset="0"/>
                <a:cs typeface="Times New Roman" pitchFamily="18" charset="0"/>
              </a:rPr>
              <a:t>EMPIRE</a:t>
            </a:r>
            <a:r>
              <a:rPr lang="ru-RU" smtClean="0">
                <a:solidFill>
                  <a:srgbClr val="FF0000"/>
                </a:solidFill>
                <a:latin typeface="Times New Roman" pitchFamily="18" charset="0"/>
                <a:cs typeface="Times New Roman" pitchFamily="18" charset="0"/>
              </a:rPr>
              <a:t>-3, </a:t>
            </a:r>
            <a:r>
              <a:rPr lang="en-US" smtClean="0">
                <a:solidFill>
                  <a:srgbClr val="FF0000"/>
                </a:solidFill>
                <a:latin typeface="Times New Roman" pitchFamily="18" charset="0"/>
                <a:cs typeface="Times New Roman" pitchFamily="18" charset="0"/>
              </a:rPr>
              <a:t>TENDL</a:t>
            </a:r>
            <a:r>
              <a:rPr lang="ru-RU" smtClean="0">
                <a:solidFill>
                  <a:srgbClr val="FF0000"/>
                </a:solidFill>
                <a:latin typeface="Times New Roman" pitchFamily="18" charset="0"/>
                <a:cs typeface="Times New Roman" pitchFamily="18" charset="0"/>
              </a:rPr>
              <a:t>(2010) и </a:t>
            </a:r>
            <a:r>
              <a:rPr lang="en-US" smtClean="0">
                <a:solidFill>
                  <a:srgbClr val="FF0000"/>
                </a:solidFill>
                <a:latin typeface="Times New Roman" pitchFamily="18" charset="0"/>
                <a:cs typeface="Times New Roman" pitchFamily="18" charset="0"/>
              </a:rPr>
              <a:t>TALYS</a:t>
            </a:r>
            <a:r>
              <a:rPr lang="ru-RU" smtClean="0">
                <a:solidFill>
                  <a:srgbClr val="FF0000"/>
                </a:solidFill>
                <a:latin typeface="Times New Roman" pitchFamily="18" charset="0"/>
                <a:cs typeface="Times New Roman" pitchFamily="18" charset="0"/>
              </a:rPr>
              <a:t>-1.26, которые дали относительно хорошее согласие с экспериментальными данными. </a:t>
            </a:r>
            <a:endParaRPr lang="ru-RU" sz="1100" smtClean="0">
              <a:latin typeface="Times New Roman" pitchFamily="18" charset="0"/>
              <a:ea typeface="Batang" pitchFamily="18" charset="-127"/>
            </a:endParaRPr>
          </a:p>
        </p:txBody>
      </p:sp>
      <p:sp>
        <p:nvSpPr>
          <p:cNvPr id="79360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A86A7-CDF9-42CF-B513-9760AECC1437}" type="slidenum">
              <a:rPr lang="ru-RU">
                <a:cs typeface="Arial" charset="0"/>
              </a:rPr>
              <a:pPr fontAlgn="base">
                <a:spcBef>
                  <a:spcPct val="0"/>
                </a:spcBef>
                <a:spcAft>
                  <a:spcPct val="0"/>
                </a:spcAft>
                <a:defRPr/>
              </a:pPr>
              <a:t>23</a:t>
            </a:fld>
            <a:endParaRPr lang="ru-RU">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Образ слайда 1"/>
          <p:cNvSpPr>
            <a:spLocks noGrp="1" noRot="1" noChangeAspect="1"/>
          </p:cNvSpPr>
          <p:nvPr>
            <p:ph type="sldImg"/>
          </p:nvPr>
        </p:nvSpPr>
        <p:spPr bwMode="auto">
          <a:noFill/>
          <a:ln>
            <a:solidFill>
              <a:srgbClr val="000000"/>
            </a:solidFill>
            <a:miter lim="800000"/>
            <a:headEnd/>
            <a:tailEnd/>
          </a:ln>
        </p:spPr>
      </p:sp>
      <p:sp>
        <p:nvSpPr>
          <p:cNvPr id="78848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latin typeface="Times New Roman" pitchFamily="18" charset="0"/>
                <a:ea typeface="Batang" pitchFamily="18" charset="-127"/>
              </a:rPr>
              <a:t>Изомерные состояния ядер обычно с бóльшей вероятностью заселяются в реакциях слияния с тяжелыми ионами.</a:t>
            </a:r>
            <a:r>
              <a:rPr lang="ru-RU" smtClean="0">
                <a:solidFill>
                  <a:srgbClr val="FF0000"/>
                </a:solidFill>
                <a:latin typeface="Times New Roman" pitchFamily="18" charset="0"/>
                <a:ea typeface="Batang" pitchFamily="18" charset="-127"/>
              </a:rPr>
              <a:t> </a:t>
            </a:r>
            <a:endParaRPr lang="ru-RU" smtClean="0"/>
          </a:p>
        </p:txBody>
      </p:sp>
      <p:sp>
        <p:nvSpPr>
          <p:cNvPr id="7956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350C4F-44D7-4F79-832A-9B9A3DC6DB34}" type="slidenum">
              <a:rPr lang="ru-RU">
                <a:cs typeface="Arial" charset="0"/>
              </a:rPr>
              <a:pPr fontAlgn="base">
                <a:spcBef>
                  <a:spcPct val="0"/>
                </a:spcBef>
                <a:spcAft>
                  <a:spcPct val="0"/>
                </a:spcAft>
                <a:defRPr/>
              </a:pPr>
              <a:t>24</a:t>
            </a:fld>
            <a:endParaRPr lang="ru-RU">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Образ слайда 1"/>
          <p:cNvSpPr>
            <a:spLocks noGrp="1" noRot="1" noChangeAspect="1"/>
          </p:cNvSpPr>
          <p:nvPr>
            <p:ph type="sldImg"/>
          </p:nvPr>
        </p:nvSpPr>
        <p:spPr bwMode="auto">
          <a:noFill/>
          <a:ln>
            <a:solidFill>
              <a:srgbClr val="000000"/>
            </a:solidFill>
            <a:miter lim="800000"/>
            <a:headEnd/>
            <a:tailEnd/>
          </a:ln>
        </p:spPr>
      </p:sp>
      <p:sp>
        <p:nvSpPr>
          <p:cNvPr id="791554"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solidFill>
                  <a:srgbClr val="000000"/>
                </a:solidFill>
                <a:latin typeface="Times New Roman" pitchFamily="18" charset="0"/>
                <a:cs typeface="Times New Roman" pitchFamily="18" charset="0"/>
              </a:rPr>
              <a:t>На пучке </a:t>
            </a:r>
            <a:r>
              <a:rPr lang="ru-RU" baseline="30000" smtClean="0">
                <a:solidFill>
                  <a:srgbClr val="000000"/>
                </a:solidFill>
                <a:latin typeface="Times New Roman" pitchFamily="18" charset="0"/>
                <a:cs typeface="Times New Roman" pitchFamily="18" charset="0"/>
              </a:rPr>
              <a:t>6</a:t>
            </a:r>
            <a:r>
              <a:rPr lang="en-US" smtClean="0">
                <a:solidFill>
                  <a:srgbClr val="000000"/>
                </a:solidFill>
                <a:latin typeface="Times New Roman" pitchFamily="18" charset="0"/>
                <a:cs typeface="Times New Roman" pitchFamily="18" charset="0"/>
              </a:rPr>
              <a:t>He</a:t>
            </a:r>
            <a:r>
              <a:rPr lang="ru-RU" smtClean="0">
                <a:solidFill>
                  <a:srgbClr val="000000"/>
                </a:solidFill>
                <a:latin typeface="Times New Roman" pitchFamily="18" charset="0"/>
                <a:cs typeface="Times New Roman" pitchFamily="18" charset="0"/>
              </a:rPr>
              <a:t> также наблюдалось заселение изомерных состояний в ядре </a:t>
            </a:r>
            <a:r>
              <a:rPr lang="ru-RU" baseline="30000" smtClean="0">
                <a:solidFill>
                  <a:srgbClr val="000000"/>
                </a:solidFill>
                <a:latin typeface="Times New Roman" pitchFamily="18" charset="0"/>
                <a:cs typeface="Times New Roman" pitchFamily="18" charset="0"/>
              </a:rPr>
              <a:t>195</a:t>
            </a:r>
            <a:r>
              <a:rPr lang="en-US" smtClean="0">
                <a:solidFill>
                  <a:srgbClr val="000000"/>
                </a:solidFill>
                <a:latin typeface="Times New Roman" pitchFamily="18" charset="0"/>
                <a:cs typeface="Times New Roman" pitchFamily="18" charset="0"/>
              </a:rPr>
              <a:t>Hg</a:t>
            </a:r>
            <a:r>
              <a:rPr lang="ru-RU" smtClean="0">
                <a:solidFill>
                  <a:srgbClr val="000000"/>
                </a:solidFill>
                <a:latin typeface="Times New Roman" pitchFamily="18" charset="0"/>
                <a:cs typeface="Times New Roman" pitchFamily="18" charset="0"/>
              </a:rPr>
              <a:t> (Рис.), которое могло образоваться в реакции </a:t>
            </a:r>
            <a:r>
              <a:rPr lang="ru-RU" baseline="30000" smtClean="0">
                <a:solidFill>
                  <a:srgbClr val="000000"/>
                </a:solidFill>
                <a:latin typeface="Times New Roman" pitchFamily="18" charset="0"/>
                <a:cs typeface="Times New Roman" pitchFamily="18" charset="0"/>
              </a:rPr>
              <a:t>197</a:t>
            </a:r>
            <a:r>
              <a:rPr lang="en-US" smtClean="0">
                <a:solidFill>
                  <a:srgbClr val="000000"/>
                </a:solidFill>
                <a:latin typeface="Times New Roman" pitchFamily="18" charset="0"/>
                <a:cs typeface="Times New Roman" pitchFamily="18" charset="0"/>
              </a:rPr>
              <a:t>Au</a:t>
            </a:r>
            <a:r>
              <a:rPr lang="ru-RU" smtClean="0">
                <a:solidFill>
                  <a:srgbClr val="000000"/>
                </a:solidFill>
                <a:latin typeface="Times New Roman" pitchFamily="18" charset="0"/>
                <a:cs typeface="Times New Roman" pitchFamily="18" charset="0"/>
              </a:rPr>
              <a:t>(</a:t>
            </a:r>
            <a:r>
              <a:rPr lang="ru-RU" baseline="30000" smtClean="0">
                <a:solidFill>
                  <a:srgbClr val="000000"/>
                </a:solidFill>
                <a:latin typeface="Times New Roman" pitchFamily="18" charset="0"/>
                <a:cs typeface="Times New Roman" pitchFamily="18" charset="0"/>
              </a:rPr>
              <a:t>6</a:t>
            </a:r>
            <a:r>
              <a:rPr lang="en-US" smtClean="0">
                <a:solidFill>
                  <a:srgbClr val="000000"/>
                </a:solidFill>
                <a:latin typeface="Times New Roman" pitchFamily="18" charset="0"/>
                <a:cs typeface="Times New Roman" pitchFamily="18" charset="0"/>
              </a:rPr>
              <a:t>He</a:t>
            </a:r>
            <a:r>
              <a:rPr lang="ru-RU" smtClean="0">
                <a:solidFill>
                  <a:srgbClr val="000000"/>
                </a:solidFill>
                <a:latin typeface="Times New Roman" pitchFamily="18" charset="0"/>
                <a:cs typeface="Times New Roman" pitchFamily="18" charset="0"/>
              </a:rPr>
              <a:t>,</a:t>
            </a:r>
            <a:r>
              <a:rPr lang="en-US" smtClean="0">
                <a:solidFill>
                  <a:srgbClr val="000000"/>
                </a:solidFill>
                <a:latin typeface="Times New Roman" pitchFamily="18" charset="0"/>
                <a:cs typeface="Times New Roman" pitchFamily="18" charset="0"/>
              </a:rPr>
              <a:t>p</a:t>
            </a:r>
            <a:r>
              <a:rPr lang="ru-RU" smtClean="0">
                <a:solidFill>
                  <a:srgbClr val="000000"/>
                </a:solidFill>
                <a:latin typeface="Times New Roman" pitchFamily="18" charset="0"/>
                <a:cs typeface="Times New Roman" pitchFamily="18" charset="0"/>
              </a:rPr>
              <a:t>7</a:t>
            </a:r>
            <a:r>
              <a:rPr lang="en-US" smtClean="0">
                <a:solidFill>
                  <a:srgbClr val="000000"/>
                </a:solidFill>
                <a:latin typeface="Times New Roman" pitchFamily="18" charset="0"/>
                <a:cs typeface="Times New Roman" pitchFamily="18" charset="0"/>
              </a:rPr>
              <a:t>n</a:t>
            </a:r>
            <a:r>
              <a:rPr lang="ru-RU" smtClean="0">
                <a:solidFill>
                  <a:srgbClr val="000000"/>
                </a:solidFill>
                <a:latin typeface="Times New Roman" pitchFamily="18" charset="0"/>
                <a:cs typeface="Times New Roman" pitchFamily="18" charset="0"/>
              </a:rPr>
              <a:t>)</a:t>
            </a:r>
            <a:r>
              <a:rPr lang="ru-RU" baseline="30000" smtClean="0">
                <a:solidFill>
                  <a:srgbClr val="000000"/>
                </a:solidFill>
                <a:latin typeface="Times New Roman" pitchFamily="18" charset="0"/>
                <a:cs typeface="Times New Roman" pitchFamily="18" charset="0"/>
              </a:rPr>
              <a:t>195</a:t>
            </a:r>
            <a:r>
              <a:rPr lang="en-US" smtClean="0">
                <a:solidFill>
                  <a:srgbClr val="000000"/>
                </a:solidFill>
                <a:latin typeface="Times New Roman" pitchFamily="18" charset="0"/>
                <a:cs typeface="Times New Roman" pitchFamily="18" charset="0"/>
              </a:rPr>
              <a:t>Hg</a:t>
            </a:r>
            <a:r>
              <a:rPr lang="ru-RU" smtClean="0">
                <a:solidFill>
                  <a:srgbClr val="000000"/>
                </a:solidFill>
                <a:latin typeface="Times New Roman" pitchFamily="18" charset="0"/>
                <a:cs typeface="Times New Roman" pitchFamily="18" charset="0"/>
              </a:rPr>
              <a:t>.</a:t>
            </a:r>
            <a:r>
              <a:rPr lang="ru-RU" i="1" smtClean="0">
                <a:solidFill>
                  <a:srgbClr val="000000"/>
                </a:solidFill>
                <a:latin typeface="Times New Roman" pitchFamily="18" charset="0"/>
                <a:cs typeface="Times New Roman" pitchFamily="18" charset="0"/>
              </a:rPr>
              <a:t> </a:t>
            </a:r>
            <a:r>
              <a:rPr lang="ru-RU" smtClean="0">
                <a:solidFill>
                  <a:srgbClr val="000000"/>
                </a:solidFill>
                <a:latin typeface="Times New Roman" pitchFamily="18" charset="0"/>
                <a:cs typeface="Times New Roman" pitchFamily="18" charset="0"/>
              </a:rPr>
              <a:t>Вид функций возбуждения и сравнение экспериментальных сечений с расчетами указывает на то, что этот канал реакции связан с распадом составного ядра (испарение заряженной частицы – протона- и нейтронов). </a:t>
            </a:r>
            <a:endParaRPr lang="ru-RU" sz="1100" smtClean="0">
              <a:solidFill>
                <a:srgbClr val="000000"/>
              </a:solidFill>
              <a:latin typeface="Times New Roman" pitchFamily="18" charset="0"/>
              <a:ea typeface="Batang" pitchFamily="18" charset="-127"/>
            </a:endParaRPr>
          </a:p>
        </p:txBody>
      </p:sp>
      <p:sp>
        <p:nvSpPr>
          <p:cNvPr id="79872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3DDC20-E058-49DD-917E-2A99E641F7DA}" type="slidenum">
              <a:rPr lang="ru-RU">
                <a:cs typeface="Arial" charset="0"/>
              </a:rPr>
              <a:pPr fontAlgn="base">
                <a:spcBef>
                  <a:spcPct val="0"/>
                </a:spcBef>
                <a:spcAft>
                  <a:spcPct val="0"/>
                </a:spcAft>
                <a:defRPr/>
              </a:pPr>
              <a:t>25</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Образ слайда 1"/>
          <p:cNvSpPr>
            <a:spLocks noGrp="1" noRot="1" noChangeAspect="1"/>
          </p:cNvSpPr>
          <p:nvPr>
            <p:ph type="sldImg"/>
          </p:nvPr>
        </p:nvSpPr>
        <p:spPr bwMode="auto">
          <a:noFill/>
          <a:ln>
            <a:solidFill>
              <a:srgbClr val="000000"/>
            </a:solidFill>
            <a:miter lim="800000"/>
            <a:headEnd/>
            <a:tailEnd/>
          </a:ln>
        </p:spPr>
      </p:sp>
      <p:sp>
        <p:nvSpPr>
          <p:cNvPr id="74547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latin typeface="Times New Roman" pitchFamily="18" charset="0"/>
                <a:ea typeface="Batang" pitchFamily="18" charset="-127"/>
              </a:rPr>
              <a:t>Впервые изомерное состояние было обнаружено О. Ханом в 1921 г. в естественных радиоактивных ядрах (</a:t>
            </a:r>
            <a:r>
              <a:rPr lang="ru-RU" baseline="30000" dirty="0" smtClean="0">
                <a:latin typeface="Times New Roman" pitchFamily="18" charset="0"/>
                <a:ea typeface="Batang" pitchFamily="18" charset="-127"/>
              </a:rPr>
              <a:t>234</a:t>
            </a:r>
            <a:r>
              <a:rPr lang="ru-RU" dirty="0" smtClean="0">
                <a:latin typeface="Times New Roman" pitchFamily="18" charset="0"/>
                <a:ea typeface="Batang" pitchFamily="18" charset="-127"/>
              </a:rPr>
              <a:t>Ра, образующийся после </a:t>
            </a:r>
            <a:r>
              <a:rPr lang="ru-RU" dirty="0" err="1" smtClean="0">
                <a:latin typeface="Times New Roman" pitchFamily="18" charset="0"/>
                <a:ea typeface="Batang" pitchFamily="18" charset="-127"/>
              </a:rPr>
              <a:t>β-распада </a:t>
            </a:r>
            <a:r>
              <a:rPr lang="ru-RU" baseline="30000" dirty="0" smtClean="0">
                <a:latin typeface="Times New Roman" pitchFamily="18" charset="0"/>
                <a:ea typeface="Batang" pitchFamily="18" charset="-127"/>
              </a:rPr>
              <a:t>234</a:t>
            </a:r>
            <a:r>
              <a:rPr lang="ru-RU" dirty="0" smtClean="0">
                <a:latin typeface="Times New Roman" pitchFamily="18" charset="0"/>
                <a:ea typeface="Batang" pitchFamily="18" charset="-127"/>
              </a:rPr>
              <a:t>U), а в 1935 г. – в искусственных – в ядре </a:t>
            </a:r>
            <a:r>
              <a:rPr lang="ru-RU" baseline="30000" dirty="0" smtClean="0">
                <a:latin typeface="Times New Roman" pitchFamily="18" charset="0"/>
                <a:ea typeface="Batang" pitchFamily="18" charset="-127"/>
              </a:rPr>
              <a:t>80</a:t>
            </a:r>
            <a:r>
              <a:rPr lang="ru-RU" dirty="0" smtClean="0">
                <a:latin typeface="Times New Roman" pitchFamily="18" charset="0"/>
                <a:ea typeface="Batang" pitchFamily="18" charset="-127"/>
              </a:rPr>
              <a:t>Br, образующемся в реакции </a:t>
            </a:r>
            <a:r>
              <a:rPr lang="ru-RU" baseline="30000" dirty="0" smtClean="0">
                <a:latin typeface="Times New Roman" pitchFamily="18" charset="0"/>
                <a:ea typeface="Batang" pitchFamily="18" charset="-127"/>
              </a:rPr>
              <a:t>79</a:t>
            </a:r>
            <a:r>
              <a:rPr lang="ru-RU" dirty="0" smtClean="0">
                <a:latin typeface="Times New Roman" pitchFamily="18" charset="0"/>
                <a:ea typeface="Batang" pitchFamily="18" charset="-127"/>
              </a:rPr>
              <a:t>Br(n,</a:t>
            </a:r>
            <a:r>
              <a:rPr lang="ru-RU" dirty="0" err="1" smtClean="0">
                <a:latin typeface="Times New Roman" pitchFamily="18" charset="0"/>
                <a:ea typeface="Batang" pitchFamily="18" charset="-127"/>
              </a:rPr>
              <a:t>γ</a:t>
            </a:r>
            <a:r>
              <a:rPr lang="ru-RU" dirty="0" smtClean="0">
                <a:latin typeface="Times New Roman" pitchFamily="18" charset="0"/>
                <a:ea typeface="Batang" pitchFamily="18" charset="-127"/>
              </a:rPr>
              <a:t>). Первое объяснение этого явления дал в</a:t>
            </a:r>
            <a:r>
              <a:rPr lang="en-US" dirty="0" smtClean="0">
                <a:latin typeface="Times New Roman" pitchFamily="18" charset="0"/>
                <a:ea typeface="Batang" pitchFamily="18" charset="-127"/>
              </a:rPr>
              <a:t> </a:t>
            </a:r>
            <a:r>
              <a:rPr lang="ru-RU" dirty="0" smtClean="0">
                <a:latin typeface="Times New Roman" pitchFamily="18" charset="0"/>
                <a:ea typeface="Batang" pitchFamily="18" charset="-127"/>
              </a:rPr>
              <a:t>1936 г. </a:t>
            </a:r>
            <a:r>
              <a:rPr lang="ru-RU" dirty="0" err="1" smtClean="0">
                <a:latin typeface="Times New Roman" pitchFamily="18" charset="0"/>
                <a:ea typeface="Batang" pitchFamily="18" charset="-127"/>
              </a:rPr>
              <a:t>Вайцзеккер</a:t>
            </a:r>
            <a:r>
              <a:rPr lang="en-US" dirty="0" smtClean="0">
                <a:latin typeface="Times New Roman" pitchFamily="18" charset="0"/>
                <a:ea typeface="Batang" pitchFamily="18" charset="-127"/>
              </a:rPr>
              <a:t> </a:t>
            </a:r>
            <a:r>
              <a:rPr lang="ru-RU" sz="1100" dirty="0" smtClean="0">
                <a:latin typeface="Arial" charset="0"/>
                <a:ea typeface="Batang" pitchFamily="18" charset="-127"/>
              </a:rPr>
              <a:t>(</a:t>
            </a:r>
            <a:r>
              <a:rPr lang="ru-RU" sz="1100" dirty="0" err="1" smtClean="0">
                <a:latin typeface="Arial" charset="0"/>
                <a:ea typeface="Batang" pitchFamily="18" charset="-127"/>
              </a:rPr>
              <a:t>Naturwiss</a:t>
            </a:r>
            <a:r>
              <a:rPr lang="ru-RU" sz="1100" dirty="0" smtClean="0">
                <a:latin typeface="Arial" charset="0"/>
                <a:ea typeface="Batang" pitchFamily="18" charset="-127"/>
              </a:rPr>
              <a:t>. 24, 813, 1936)</a:t>
            </a:r>
            <a:r>
              <a:rPr lang="ru-RU" dirty="0" smtClean="0">
                <a:latin typeface="Times New Roman" pitchFamily="18" charset="0"/>
                <a:ea typeface="Batang" pitchFamily="18" charset="-127"/>
              </a:rPr>
              <a:t>. К настоящему времени известно уже более 100 таких состояний с временами жизни более 1 с. </a:t>
            </a:r>
            <a:endParaRPr lang="ru-RU" dirty="0" smtClean="0"/>
          </a:p>
        </p:txBody>
      </p:sp>
      <p:sp>
        <p:nvSpPr>
          <p:cNvPr id="75264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859D68-4A62-4EF8-A9FB-9BE0DCDEAB4C}" type="slidenum">
              <a:rPr lang="ru-RU">
                <a:cs typeface="Arial" charset="0"/>
              </a:rPr>
              <a:pPr fontAlgn="base">
                <a:spcBef>
                  <a:spcPct val="0"/>
                </a:spcBef>
                <a:spcAft>
                  <a:spcPct val="0"/>
                </a:spcAft>
                <a:defRPr/>
              </a:pPr>
              <a:t>2</a:t>
            </a:fld>
            <a:endParaRPr lang="ru-RU">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Образ слайда 1"/>
          <p:cNvSpPr>
            <a:spLocks noGrp="1" noRot="1" noChangeAspect="1"/>
          </p:cNvSpPr>
          <p:nvPr>
            <p:ph type="sldImg"/>
          </p:nvPr>
        </p:nvSpPr>
        <p:spPr bwMode="auto">
          <a:noFill/>
          <a:ln>
            <a:solidFill>
              <a:srgbClr val="000000"/>
            </a:solidFill>
            <a:miter lim="800000"/>
            <a:headEnd/>
            <a:tailEnd/>
          </a:ln>
        </p:spPr>
      </p:sp>
      <p:sp>
        <p:nvSpPr>
          <p:cNvPr id="794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latin typeface="Times New Roman" pitchFamily="18" charset="0"/>
                <a:cs typeface="Times New Roman" pitchFamily="18" charset="0"/>
              </a:rPr>
              <a:t>Мы также измерили ИО для  изотопа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Hg</a:t>
            </a:r>
            <a:r>
              <a:rPr lang="ru-RU" smtClean="0">
                <a:latin typeface="Times New Roman" pitchFamily="18" charset="0"/>
                <a:cs typeface="Times New Roman" pitchFamily="18" charset="0"/>
              </a:rPr>
              <a:t>, образовавшегося в реакции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 </a:t>
            </a:r>
            <a:r>
              <a:rPr lang="ru-RU" baseline="30000" smtClean="0">
                <a:latin typeface="Times New Roman" pitchFamily="18" charset="0"/>
                <a:cs typeface="Times New Roman" pitchFamily="18" charset="0"/>
              </a:rPr>
              <a:t>3</a:t>
            </a:r>
            <a:r>
              <a:rPr lang="ru-RU" smtClean="0">
                <a:latin typeface="Times New Roman" pitchFamily="18" charset="0"/>
                <a:cs typeface="Times New Roman" pitchFamily="18" charset="0"/>
              </a:rPr>
              <a:t>Не (Рис.). Однако в этой реакции изомерное отношение имеет относительно низкое значение (порядка 0.1), слабо меняющееся с изменением энергии пучка. Расчет сечений образования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Hg</a:t>
            </a:r>
            <a:r>
              <a:rPr lang="ru-RU" smtClean="0">
                <a:latin typeface="Times New Roman" pitchFamily="18" charset="0"/>
                <a:cs typeface="Times New Roman" pitchFamily="18" charset="0"/>
              </a:rPr>
              <a:t> показывает, что этот изотоп образуется, скорее всего, не в реакции слияния  с вылетом заряженной частицы типа (</a:t>
            </a:r>
            <a:r>
              <a:rPr lang="ru-RU" baseline="30000" smtClean="0">
                <a:latin typeface="Times New Roman" pitchFamily="18" charset="0"/>
                <a:cs typeface="Times New Roman" pitchFamily="18" charset="0"/>
              </a:rPr>
              <a:t>3</a:t>
            </a:r>
            <a:r>
              <a:rPr lang="ru-RU" smtClean="0">
                <a:latin typeface="Times New Roman" pitchFamily="18" charset="0"/>
                <a:cs typeface="Times New Roman" pitchFamily="18" charset="0"/>
              </a:rPr>
              <a:t>Не,</a:t>
            </a:r>
            <a:r>
              <a:rPr lang="en-US" smtClean="0">
                <a:latin typeface="Times New Roman" pitchFamily="18" charset="0"/>
                <a:cs typeface="Times New Roman" pitchFamily="18" charset="0"/>
              </a:rPr>
              <a:t>p</a:t>
            </a:r>
            <a:r>
              <a:rPr lang="ru-RU" smtClean="0">
                <a:latin typeface="Times New Roman" pitchFamily="18" charset="0"/>
                <a:cs typeface="Times New Roman" pitchFamily="18" charset="0"/>
              </a:rPr>
              <a:t>2</a:t>
            </a:r>
            <a:r>
              <a:rPr lang="en-US" smtClean="0">
                <a:latin typeface="Times New Roman" pitchFamily="18" charset="0"/>
                <a:cs typeface="Times New Roman" pitchFamily="18" charset="0"/>
              </a:rPr>
              <a:t>n</a:t>
            </a:r>
            <a:r>
              <a:rPr lang="ru-RU" smtClean="0">
                <a:latin typeface="Times New Roman" pitchFamily="18" charset="0"/>
                <a:cs typeface="Times New Roman" pitchFamily="18" charset="0"/>
              </a:rPr>
              <a:t>), а в обменной реакции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3</a:t>
            </a:r>
            <a:r>
              <a:rPr lang="ru-RU" smtClean="0">
                <a:latin typeface="Times New Roman" pitchFamily="18" charset="0"/>
                <a:cs typeface="Times New Roman" pitchFamily="18" charset="0"/>
              </a:rPr>
              <a:t>Не,</a:t>
            </a:r>
            <a:r>
              <a:rPr lang="en-US" smtClean="0">
                <a:latin typeface="Times New Roman" pitchFamily="18" charset="0"/>
                <a:cs typeface="Times New Roman" pitchFamily="18" charset="0"/>
              </a:rPr>
              <a:t>t</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197</a:t>
            </a:r>
            <a:r>
              <a:rPr lang="en-US" baseline="30000" smtClean="0">
                <a:latin typeface="Times New Roman" pitchFamily="18" charset="0"/>
                <a:cs typeface="Times New Roman" pitchFamily="18" charset="0"/>
              </a:rPr>
              <a:t>m</a:t>
            </a:r>
            <a:r>
              <a:rPr lang="ru-RU" baseline="30000" smtClean="0">
                <a:latin typeface="Times New Roman" pitchFamily="18" charset="0"/>
                <a:cs typeface="Times New Roman" pitchFamily="18" charset="0"/>
              </a:rPr>
              <a:t>,</a:t>
            </a:r>
            <a:r>
              <a:rPr lang="en-US" baseline="30000" smtClean="0">
                <a:latin typeface="Times New Roman" pitchFamily="18" charset="0"/>
                <a:cs typeface="Times New Roman" pitchFamily="18" charset="0"/>
              </a:rPr>
              <a:t>g</a:t>
            </a:r>
            <a:r>
              <a:rPr lang="en-US" smtClean="0">
                <a:latin typeface="Times New Roman" pitchFamily="18" charset="0"/>
                <a:cs typeface="Times New Roman" pitchFamily="18" charset="0"/>
              </a:rPr>
              <a:t>Hg</a:t>
            </a:r>
            <a:r>
              <a:rPr lang="ru-RU" smtClean="0">
                <a:latin typeface="Times New Roman" pitchFamily="18" charset="0"/>
                <a:cs typeface="Times New Roman" pitchFamily="18" charset="0"/>
              </a:rPr>
              <a:t>. </a:t>
            </a:r>
            <a:endParaRPr lang="ru-RU" smtClean="0"/>
          </a:p>
        </p:txBody>
      </p:sp>
      <p:sp>
        <p:nvSpPr>
          <p:cNvPr id="80179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8F0866-EC6F-4D15-AF2F-C38BDBF313BC}" type="slidenum">
              <a:rPr lang="ru-RU">
                <a:cs typeface="Arial" charset="0"/>
              </a:rPr>
              <a:pPr fontAlgn="base">
                <a:spcBef>
                  <a:spcPct val="0"/>
                </a:spcBef>
                <a:spcAft>
                  <a:spcPct val="0"/>
                </a:spcAft>
                <a:defRPr/>
              </a:pPr>
              <a:t>26</a:t>
            </a:fld>
            <a:endParaRPr lang="ru-RU">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A7726F-B8D0-45AB-9CCD-2E34E8B540BD}" type="slidenum">
              <a:rPr lang="ru-RU" smtClean="0">
                <a:solidFill>
                  <a:srgbClr val="000000"/>
                </a:solidFill>
                <a:latin typeface="Arial" charset="0"/>
                <a:cs typeface="Arial" charset="0"/>
              </a:rPr>
              <a:pPr fontAlgn="base">
                <a:spcBef>
                  <a:spcPct val="0"/>
                </a:spcBef>
                <a:spcAft>
                  <a:spcPct val="0"/>
                </a:spcAft>
              </a:pPr>
              <a:t>27</a:t>
            </a:fld>
            <a:endParaRPr lang="ru-RU" smtClean="0">
              <a:solidFill>
                <a:srgbClr val="000000"/>
              </a:solidFill>
              <a:latin typeface="Arial" charset="0"/>
              <a:cs typeface="Arial" charset="0"/>
            </a:endParaRPr>
          </a:p>
        </p:txBody>
      </p:sp>
      <p:sp>
        <p:nvSpPr>
          <p:cNvPr id="796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6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Образ слайда 1"/>
          <p:cNvSpPr>
            <a:spLocks noGrp="1" noRot="1" noChangeAspect="1"/>
          </p:cNvSpPr>
          <p:nvPr>
            <p:ph type="sldImg"/>
          </p:nvPr>
        </p:nvSpPr>
        <p:spPr bwMode="auto">
          <a:noFill/>
          <a:ln>
            <a:solidFill>
              <a:srgbClr val="000000"/>
            </a:solidFill>
            <a:miter lim="800000"/>
            <a:headEnd/>
            <a:tailEnd/>
          </a:ln>
        </p:spPr>
      </p:sp>
      <p:sp>
        <p:nvSpPr>
          <p:cNvPr id="799746"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z="1100" smtClean="0">
                <a:latin typeface="Times New Roman" pitchFamily="18" charset="0"/>
                <a:cs typeface="Times New Roman" pitchFamily="18" charset="0"/>
              </a:rPr>
              <a:t>Рассмотрим заселение изомерных состояний в ядрах </a:t>
            </a:r>
            <a:r>
              <a:rPr lang="ru-RU" sz="1100" baseline="30000" smtClean="0">
                <a:latin typeface="Times New Roman" pitchFamily="18" charset="0"/>
                <a:cs typeface="Times New Roman" pitchFamily="18" charset="0"/>
              </a:rPr>
              <a:t>196</a:t>
            </a:r>
            <a:r>
              <a:rPr lang="en-US" sz="1100" smtClean="0">
                <a:latin typeface="Times New Roman" pitchFamily="18" charset="0"/>
                <a:cs typeface="Times New Roman" pitchFamily="18" charset="0"/>
              </a:rPr>
              <a:t>Au</a:t>
            </a:r>
            <a:r>
              <a:rPr lang="ru-RU" sz="1100" smtClean="0">
                <a:latin typeface="Times New Roman" pitchFamily="18" charset="0"/>
                <a:cs typeface="Times New Roman" pitchFamily="18" charset="0"/>
              </a:rPr>
              <a:t> и </a:t>
            </a:r>
            <a:r>
              <a:rPr lang="ru-RU" sz="1100" baseline="30000" smtClean="0">
                <a:latin typeface="Times New Roman" pitchFamily="18" charset="0"/>
                <a:cs typeface="Times New Roman" pitchFamily="18" charset="0"/>
              </a:rPr>
              <a:t>198</a:t>
            </a:r>
            <a:r>
              <a:rPr lang="en-US" sz="1100" smtClean="0">
                <a:latin typeface="Times New Roman" pitchFamily="18" charset="0"/>
                <a:cs typeface="Times New Roman" pitchFamily="18" charset="0"/>
              </a:rPr>
              <a:t>Au</a:t>
            </a:r>
            <a:r>
              <a:rPr lang="ru-RU" sz="1100" smtClean="0">
                <a:latin typeface="Times New Roman" pitchFamily="18" charset="0"/>
                <a:cs typeface="Times New Roman" pitchFamily="18" charset="0"/>
              </a:rPr>
              <a:t>, образовавшихся в реакциях мало нуклонных передач . </a:t>
            </a:r>
            <a:endParaRPr lang="ru-RU" sz="1000" smtClean="0">
              <a:latin typeface="Times New Roman" pitchFamily="18" charset="0"/>
              <a:ea typeface="Batang" pitchFamily="18" charset="-127"/>
            </a:endParaRPr>
          </a:p>
          <a:p>
            <a:pPr indent="449263" eaLnBrk="1" hangingPunct="1">
              <a:spcBef>
                <a:spcPct val="0"/>
              </a:spcBef>
            </a:pPr>
            <a:r>
              <a:rPr lang="ru-RU" sz="1100" smtClean="0">
                <a:latin typeface="Times New Roman" pitchFamily="18" charset="0"/>
                <a:cs typeface="Times New Roman" pitchFamily="18" charset="0"/>
              </a:rPr>
              <a:t>На рис.  приведены функции возбуждения для </a:t>
            </a:r>
            <a:r>
              <a:rPr lang="ru-RU" sz="1100" baseline="30000" smtClean="0">
                <a:latin typeface="Times New Roman" pitchFamily="18" charset="0"/>
                <a:cs typeface="Times New Roman" pitchFamily="18" charset="0"/>
              </a:rPr>
              <a:t>196</a:t>
            </a:r>
            <a:r>
              <a:rPr lang="en-US" sz="1100" smtClean="0">
                <a:latin typeface="Times New Roman" pitchFamily="18" charset="0"/>
                <a:cs typeface="Times New Roman" pitchFamily="18" charset="0"/>
              </a:rPr>
              <a:t>Au</a:t>
            </a:r>
            <a:r>
              <a:rPr lang="ru-RU" sz="1100" smtClean="0">
                <a:latin typeface="Times New Roman" pitchFamily="18" charset="0"/>
                <a:cs typeface="Times New Roman" pitchFamily="18" charset="0"/>
              </a:rPr>
              <a:t>, образовавшегося при взаимодействии </a:t>
            </a:r>
            <a:r>
              <a:rPr lang="ru-RU" sz="1100" baseline="30000" smtClean="0">
                <a:latin typeface="Times New Roman" pitchFamily="18" charset="0"/>
                <a:cs typeface="Times New Roman" pitchFamily="18" charset="0"/>
              </a:rPr>
              <a:t>6</a:t>
            </a:r>
            <a:r>
              <a:rPr lang="ru-RU" sz="1100" smtClean="0">
                <a:latin typeface="Times New Roman" pitchFamily="18" charset="0"/>
                <a:cs typeface="Times New Roman" pitchFamily="18" charset="0"/>
              </a:rPr>
              <a:t>He с </a:t>
            </a:r>
            <a:r>
              <a:rPr lang="ru-RU" sz="1100" baseline="30000" smtClean="0">
                <a:latin typeface="Times New Roman" pitchFamily="18" charset="0"/>
                <a:cs typeface="Times New Roman" pitchFamily="18" charset="0"/>
              </a:rPr>
              <a:t>197</a:t>
            </a:r>
            <a:r>
              <a:rPr lang="ru-RU" sz="1100" smtClean="0">
                <a:latin typeface="Times New Roman" pitchFamily="18" charset="0"/>
                <a:cs typeface="Times New Roman" pitchFamily="18" charset="0"/>
              </a:rPr>
              <a:t>Au, в основном и изомерном состояниях [  ]. В нижней части рисунка представлено изомерное отношение σ</a:t>
            </a:r>
            <a:r>
              <a:rPr lang="en-US" sz="1100" baseline="-25000" smtClean="0">
                <a:latin typeface="Times New Roman" pitchFamily="18" charset="0"/>
                <a:cs typeface="Times New Roman" pitchFamily="18" charset="0"/>
              </a:rPr>
              <a:t>m</a:t>
            </a:r>
            <a:r>
              <a:rPr lang="ru-RU" sz="1100" smtClean="0">
                <a:latin typeface="Times New Roman" pitchFamily="18" charset="0"/>
                <a:cs typeface="Times New Roman" pitchFamily="18" charset="0"/>
              </a:rPr>
              <a:t>/σ</a:t>
            </a:r>
            <a:r>
              <a:rPr lang="en-US" sz="1100" baseline="-25000" smtClean="0">
                <a:latin typeface="Times New Roman" pitchFamily="18" charset="0"/>
                <a:cs typeface="Times New Roman" pitchFamily="18" charset="0"/>
              </a:rPr>
              <a:t>g </a:t>
            </a:r>
            <a:r>
              <a:rPr lang="ru-RU" sz="1100" smtClean="0">
                <a:latin typeface="Times New Roman" pitchFamily="18" charset="0"/>
                <a:cs typeface="Times New Roman" pitchFamily="18" charset="0"/>
              </a:rPr>
              <a:t> для </a:t>
            </a:r>
            <a:r>
              <a:rPr lang="ru-RU" sz="1100" baseline="30000" smtClean="0">
                <a:latin typeface="Times New Roman" pitchFamily="18" charset="0"/>
                <a:cs typeface="Times New Roman" pitchFamily="18" charset="0"/>
              </a:rPr>
              <a:t>196</a:t>
            </a:r>
            <a:r>
              <a:rPr lang="en-US" sz="1100" smtClean="0">
                <a:latin typeface="Times New Roman" pitchFamily="18" charset="0"/>
                <a:cs typeface="Times New Roman" pitchFamily="18" charset="0"/>
              </a:rPr>
              <a:t>Au</a:t>
            </a:r>
            <a:r>
              <a:rPr lang="ru-RU" sz="1100" smtClean="0">
                <a:latin typeface="Times New Roman" pitchFamily="18" charset="0"/>
                <a:cs typeface="Times New Roman" pitchFamily="18" charset="0"/>
              </a:rPr>
              <a:t>, полученного в этой реакции в двух экспериментах при разной энергии пучка </a:t>
            </a:r>
            <a:r>
              <a:rPr lang="ru-RU" sz="1100" baseline="30000" smtClean="0">
                <a:latin typeface="Times New Roman" pitchFamily="18" charset="0"/>
                <a:cs typeface="Times New Roman" pitchFamily="18" charset="0"/>
              </a:rPr>
              <a:t>6</a:t>
            </a:r>
            <a:r>
              <a:rPr lang="ru-RU" sz="1100" smtClean="0">
                <a:latin typeface="Times New Roman" pitchFamily="18" charset="0"/>
                <a:cs typeface="Times New Roman" pitchFamily="18" charset="0"/>
              </a:rPr>
              <a:t>He. Полученное в этой реакции ИО для </a:t>
            </a:r>
            <a:r>
              <a:rPr lang="ru-RU" sz="1100" baseline="30000" smtClean="0">
                <a:latin typeface="Times New Roman" pitchFamily="18" charset="0"/>
                <a:cs typeface="Times New Roman" pitchFamily="18" charset="0"/>
              </a:rPr>
              <a:t>196</a:t>
            </a:r>
            <a:r>
              <a:rPr lang="en-US" sz="1100" smtClean="0">
                <a:latin typeface="Times New Roman" pitchFamily="18" charset="0"/>
                <a:cs typeface="Times New Roman" pitchFamily="18" charset="0"/>
              </a:rPr>
              <a:t>Au</a:t>
            </a:r>
            <a:r>
              <a:rPr lang="ru-RU" sz="1100" smtClean="0">
                <a:latin typeface="Times New Roman" pitchFamily="18" charset="0"/>
                <a:cs typeface="Times New Roman" pitchFamily="18" charset="0"/>
              </a:rPr>
              <a:t> во всем измеренном диапазоне энергий слабо меняется с ростом энергии и имеет более высокое значение, чем ИО, измеренное в этой же работе для </a:t>
            </a:r>
            <a:r>
              <a:rPr lang="ru-RU" sz="1100" baseline="30000" smtClean="0">
                <a:latin typeface="Times New Roman" pitchFamily="18" charset="0"/>
                <a:cs typeface="Times New Roman" pitchFamily="18" charset="0"/>
              </a:rPr>
              <a:t>198</a:t>
            </a:r>
            <a:r>
              <a:rPr lang="en-US" sz="1100" smtClean="0">
                <a:latin typeface="Times New Roman" pitchFamily="18" charset="0"/>
                <a:cs typeface="Times New Roman" pitchFamily="18" charset="0"/>
              </a:rPr>
              <a:t>Au</a:t>
            </a:r>
            <a:endParaRPr lang="ru-RU" sz="1100" smtClean="0">
              <a:latin typeface="Times New Roman" pitchFamily="18" charset="0"/>
              <a:ea typeface="Batang" pitchFamily="18" charset="-127"/>
            </a:endParaRPr>
          </a:p>
        </p:txBody>
      </p:sp>
      <p:sp>
        <p:nvSpPr>
          <p:cNvPr id="80691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07B726-6C55-4B0F-B8BB-D79A5B52FFDF}" type="slidenum">
              <a:rPr lang="ru-RU">
                <a:cs typeface="Arial" charset="0"/>
              </a:rPr>
              <a:pPr fontAlgn="base">
                <a:spcBef>
                  <a:spcPct val="0"/>
                </a:spcBef>
                <a:spcAft>
                  <a:spcPct val="0"/>
                </a:spcAft>
                <a:defRPr/>
              </a:pPr>
              <a:t>29</a:t>
            </a:fld>
            <a:endParaRPr lang="ru-RU">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Образ слайда 1"/>
          <p:cNvSpPr>
            <a:spLocks noGrp="1" noRot="1" noChangeAspect="1"/>
          </p:cNvSpPr>
          <p:nvPr>
            <p:ph type="sldImg"/>
          </p:nvPr>
        </p:nvSpPr>
        <p:spPr bwMode="auto">
          <a:noFill/>
          <a:ln>
            <a:solidFill>
              <a:srgbClr val="000000"/>
            </a:solidFill>
            <a:miter lim="800000"/>
            <a:headEnd/>
            <a:tailEnd/>
          </a:ln>
        </p:spPr>
      </p:sp>
      <p:sp>
        <p:nvSpPr>
          <p:cNvPr id="801794"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latin typeface="Times New Roman" pitchFamily="18" charset="0"/>
                <a:cs typeface="Times New Roman" pitchFamily="18" charset="0"/>
              </a:rPr>
              <a:t> На рис.  представлены измеренные функции возбуждения образования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в основном и изомерном состояниях в реакциях передачи при взаимодействии </a:t>
            </a:r>
            <a:r>
              <a:rPr lang="ru-RU" baseline="30000" smtClean="0">
                <a:latin typeface="Times New Roman" pitchFamily="18" charset="0"/>
                <a:cs typeface="Times New Roman" pitchFamily="18" charset="0"/>
              </a:rPr>
              <a:t>6</a:t>
            </a:r>
            <a:r>
              <a:rPr lang="ru-RU" smtClean="0">
                <a:latin typeface="Times New Roman" pitchFamily="18" charset="0"/>
                <a:cs typeface="Times New Roman" pitchFamily="18" charset="0"/>
              </a:rPr>
              <a:t>He +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а также ИО для этого изотопа. Видно, что образование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в изомерном состоянии (</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m</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по сравнению с образованием его в основном состоянии (</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g</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значительно менее вероятно. Вид функций возбуждения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 </a:t>
            </a:r>
            <a:r>
              <a:rPr lang="ru-RU" smtClean="0">
                <a:latin typeface="Times New Roman" pitchFamily="18" charset="0"/>
                <a:cs typeface="Times New Roman" pitchFamily="18" charset="0"/>
              </a:rPr>
              <a:t>также указывает на то, что </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m</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и</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g</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образуются в прямых реакциях.</a:t>
            </a:r>
            <a:r>
              <a:rPr lang="ru-RU" sz="1100" smtClean="0">
                <a:latin typeface="Times New Roman" pitchFamily="18" charset="0"/>
                <a:ea typeface="Batang" pitchFamily="18" charset="-127"/>
              </a:rPr>
              <a:t> </a:t>
            </a:r>
            <a:r>
              <a:rPr lang="ru-RU" smtClean="0">
                <a:latin typeface="Times New Roman" pitchFamily="18" charset="0"/>
                <a:cs typeface="Times New Roman" pitchFamily="18" charset="0"/>
              </a:rPr>
              <a:t>Это объясняется тем, что нейтрон, переданный легким ядром тяжелому  ядру мишени </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заселяет в нем низколежащие состояния, схожие с состояниями ядра- снаряда. С ростом энергии налетающих частиц вероятность заселения более высоких возбужденных состояний, включая (12</a:t>
            </a:r>
            <a:r>
              <a:rPr lang="ru-RU" baseline="30000" smtClean="0">
                <a:latin typeface="Times New Roman" pitchFamily="18" charset="0"/>
                <a:cs typeface="Times New Roman" pitchFamily="18" charset="0"/>
                <a:sym typeface="Symbol" pitchFamily="18" charset="2"/>
              </a:rPr>
              <a:t></a:t>
            </a:r>
            <a:r>
              <a:rPr lang="ru-RU" smtClean="0">
                <a:latin typeface="Times New Roman" pitchFamily="18" charset="0"/>
                <a:cs typeface="Times New Roman" pitchFamily="18" charset="0"/>
              </a:rPr>
              <a:t>) естественно будет увеличиваться, а вместе с этим расти и ИО.</a:t>
            </a:r>
            <a:endParaRPr lang="ru-RU" sz="1100" smtClean="0">
              <a:latin typeface="Times New Roman" pitchFamily="18" charset="0"/>
              <a:ea typeface="Batang" pitchFamily="18" charset="-127"/>
            </a:endParaRPr>
          </a:p>
        </p:txBody>
      </p:sp>
      <p:sp>
        <p:nvSpPr>
          <p:cNvPr id="8089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381BF8-0F5F-4F67-A693-AA110B9029B2}" type="slidenum">
              <a:rPr lang="ru-RU">
                <a:cs typeface="Arial" charset="0"/>
              </a:rPr>
              <a:pPr fontAlgn="base">
                <a:spcBef>
                  <a:spcPct val="0"/>
                </a:spcBef>
                <a:spcAft>
                  <a:spcPct val="0"/>
                </a:spcAft>
                <a:defRPr/>
              </a:pPr>
              <a:t>30</a:t>
            </a:fld>
            <a:endParaRPr lang="ru-RU">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Образ слайда 1"/>
          <p:cNvSpPr>
            <a:spLocks noGrp="1" noRot="1" noChangeAspect="1"/>
          </p:cNvSpPr>
          <p:nvPr>
            <p:ph type="sldImg"/>
          </p:nvPr>
        </p:nvSpPr>
        <p:spPr bwMode="auto">
          <a:noFill/>
          <a:ln>
            <a:solidFill>
              <a:srgbClr val="000000"/>
            </a:solidFill>
            <a:miter lim="800000"/>
            <a:headEnd/>
            <a:tailEnd/>
          </a:ln>
        </p:spPr>
      </p:sp>
      <p:sp>
        <p:nvSpPr>
          <p:cNvPr id="835586"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latin typeface="Times New Roman" pitchFamily="18" charset="0"/>
                <a:cs typeface="Times New Roman" pitchFamily="18" charset="0"/>
              </a:rPr>
              <a:t>На рис. приведено сравнение изомерных отношений для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a:t>
            </a:r>
            <a:r>
              <a:rPr lang="ru-RU" smtClean="0">
                <a:latin typeface="Times New Roman" pitchFamily="18" charset="0"/>
                <a:cs typeface="Times New Roman" pitchFamily="18" charset="0"/>
                <a:sym typeface="Symbol" pitchFamily="18" charset="2"/>
              </a:rPr>
              <a:t></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m</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a:t>
            </a:r>
            <a:r>
              <a:rPr lang="ru-RU" smtClean="0">
                <a:latin typeface="Times New Roman" pitchFamily="18" charset="0"/>
                <a:cs typeface="Times New Roman" pitchFamily="18" charset="0"/>
                <a:sym typeface="Symbol" pitchFamily="18" charset="2"/>
              </a:rPr>
              <a:t></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198</a:t>
            </a:r>
            <a:r>
              <a:rPr lang="en-US" baseline="30000" smtClean="0">
                <a:latin typeface="Times New Roman" pitchFamily="18" charset="0"/>
                <a:cs typeface="Times New Roman" pitchFamily="18" charset="0"/>
              </a:rPr>
              <a:t>g</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в случае реакции с дейтронами и </a:t>
            </a:r>
            <a:r>
              <a:rPr lang="ru-RU" baseline="30000" smtClean="0">
                <a:latin typeface="Times New Roman" pitchFamily="18" charset="0"/>
                <a:cs typeface="Times New Roman" pitchFamily="18" charset="0"/>
              </a:rPr>
              <a:t>6</a:t>
            </a:r>
            <a:r>
              <a:rPr lang="ru-RU" smtClean="0">
                <a:latin typeface="Times New Roman" pitchFamily="18" charset="0"/>
                <a:cs typeface="Times New Roman" pitchFamily="18" charset="0"/>
              </a:rPr>
              <a:t>Не в зависимости от энергии налетающих частиц, выраженной в единицах </a:t>
            </a:r>
            <a:r>
              <a:rPr lang="en-US" smtClean="0">
                <a:latin typeface="Times New Roman" pitchFamily="18" charset="0"/>
                <a:cs typeface="Times New Roman" pitchFamily="18" charset="0"/>
              </a:rPr>
              <a:t>E</a:t>
            </a:r>
            <a:r>
              <a:rPr lang="en-US" baseline="-25000" smtClean="0">
                <a:latin typeface="Times New Roman" pitchFamily="18" charset="0"/>
                <a:cs typeface="Times New Roman" pitchFamily="18" charset="0"/>
              </a:rPr>
              <a:t>cm </a:t>
            </a:r>
            <a:r>
              <a:rPr lang="ru-RU" smtClean="0">
                <a:latin typeface="Times New Roman" pitchFamily="18" charset="0"/>
                <a:cs typeface="Times New Roman" pitchFamily="18" charset="0"/>
              </a:rPr>
              <a:t>- </a:t>
            </a:r>
            <a:r>
              <a:rPr lang="en-US" smtClean="0">
                <a:latin typeface="Times New Roman" pitchFamily="18" charset="0"/>
                <a:cs typeface="Times New Roman" pitchFamily="18" charset="0"/>
              </a:rPr>
              <a:t>B</a:t>
            </a:r>
            <a:r>
              <a:rPr lang="ru-RU" baseline="-25000" smtClean="0">
                <a:latin typeface="Times New Roman" pitchFamily="18" charset="0"/>
                <a:cs typeface="Times New Roman" pitchFamily="18" charset="0"/>
              </a:rPr>
              <a:t>с</a:t>
            </a:r>
            <a:r>
              <a:rPr lang="ru-RU" smtClean="0">
                <a:latin typeface="Times New Roman" pitchFamily="18" charset="0"/>
                <a:cs typeface="Times New Roman" pitchFamily="18" charset="0"/>
              </a:rPr>
              <a:t>. Кривая ИО для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 </a:t>
            </a:r>
            <a:r>
              <a:rPr lang="ru-RU" smtClean="0">
                <a:latin typeface="Times New Roman" pitchFamily="18" charset="0"/>
                <a:cs typeface="Times New Roman" pitchFamily="18" charset="0"/>
              </a:rPr>
              <a:t>в случае реакции с </a:t>
            </a:r>
            <a:r>
              <a:rPr lang="ru-RU" baseline="30000" smtClean="0">
                <a:latin typeface="Times New Roman" pitchFamily="18" charset="0"/>
                <a:cs typeface="Times New Roman" pitchFamily="18" charset="0"/>
              </a:rPr>
              <a:t>6</a:t>
            </a:r>
            <a:r>
              <a:rPr lang="ru-RU" smtClean="0">
                <a:latin typeface="Times New Roman" pitchFamily="18" charset="0"/>
                <a:cs typeface="Times New Roman" pitchFamily="18" charset="0"/>
              </a:rPr>
              <a:t>Не сильнее смещена в подбарьерную область энергий, хотя максимальное значение σ</a:t>
            </a:r>
            <a:r>
              <a:rPr lang="en-US" baseline="-25000" smtClean="0">
                <a:latin typeface="Times New Roman" pitchFamily="18" charset="0"/>
                <a:cs typeface="Times New Roman" pitchFamily="18" charset="0"/>
              </a:rPr>
              <a:t>m</a:t>
            </a:r>
            <a:r>
              <a:rPr lang="ru-RU" smtClean="0">
                <a:latin typeface="Times New Roman" pitchFamily="18" charset="0"/>
                <a:cs typeface="Times New Roman" pitchFamily="18" charset="0"/>
              </a:rPr>
              <a:t>/σ</a:t>
            </a:r>
            <a:r>
              <a:rPr lang="en-US" baseline="-25000" smtClean="0">
                <a:latin typeface="Times New Roman" pitchFamily="18" charset="0"/>
                <a:cs typeface="Times New Roman" pitchFamily="18" charset="0"/>
              </a:rPr>
              <a:t>g  </a:t>
            </a:r>
            <a:r>
              <a:rPr lang="ru-RU" smtClean="0">
                <a:latin typeface="Times New Roman" pitchFamily="18" charset="0"/>
                <a:cs typeface="Times New Roman" pitchFamily="18" charset="0"/>
              </a:rPr>
              <a:t>для этих реакций близко. Эти сравнительные данные еще раз указывают на то, что </a:t>
            </a:r>
            <a:r>
              <a:rPr lang="ru-RU" baseline="30000" smtClean="0">
                <a:latin typeface="Times New Roman" pitchFamily="18" charset="0"/>
                <a:cs typeface="Times New Roman" pitchFamily="18" charset="0"/>
              </a:rPr>
              <a:t>6</a:t>
            </a:r>
            <a:r>
              <a:rPr lang="ru-RU" smtClean="0">
                <a:latin typeface="Times New Roman" pitchFamily="18" charset="0"/>
                <a:cs typeface="Times New Roman" pitchFamily="18" charset="0"/>
              </a:rPr>
              <a:t>Не действительно является менее связанной системой, чем дейтрон.</a:t>
            </a:r>
            <a:endParaRPr lang="ru-RU" sz="1100" smtClean="0">
              <a:latin typeface="Times New Roman" pitchFamily="18" charset="0"/>
              <a:ea typeface="Batang" pitchFamily="18" charset="-127"/>
            </a:endParaRPr>
          </a:p>
        </p:txBody>
      </p:sp>
      <p:sp>
        <p:nvSpPr>
          <p:cNvPr id="84377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3B8714-210C-4419-A6EB-2B2B528D2C2F}" type="slidenum">
              <a:rPr lang="ru-RU">
                <a:cs typeface="Arial" charset="0"/>
              </a:rPr>
              <a:pPr fontAlgn="base">
                <a:spcBef>
                  <a:spcPct val="0"/>
                </a:spcBef>
                <a:spcAft>
                  <a:spcPct val="0"/>
                </a:spcAft>
                <a:defRPr/>
              </a:pPr>
              <a:t>31</a:t>
            </a:fld>
            <a:endParaRPr lang="ru-RU">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Образ слайда 1"/>
          <p:cNvSpPr>
            <a:spLocks noGrp="1" noRot="1" noChangeAspect="1"/>
          </p:cNvSpPr>
          <p:nvPr>
            <p:ph type="sldImg"/>
          </p:nvPr>
        </p:nvSpPr>
        <p:spPr bwMode="auto">
          <a:noFill/>
          <a:ln>
            <a:solidFill>
              <a:srgbClr val="000000"/>
            </a:solidFill>
            <a:miter lim="800000"/>
            <a:headEnd/>
            <a:tailEnd/>
          </a:ln>
        </p:spPr>
      </p:sp>
      <p:sp>
        <p:nvSpPr>
          <p:cNvPr id="803842"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latin typeface="Times New Roman" pitchFamily="18" charset="0"/>
                <a:cs typeface="Times New Roman" pitchFamily="18" charset="0"/>
              </a:rPr>
              <a:t>Заселение изомерных состояний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было изучено и в других реакциях передачи на слабосвязанных ядрах. С большой вероятностью наблюдалась передача нейтрона ядру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с ядра – снаряда </a:t>
            </a:r>
            <a:r>
              <a:rPr lang="ru-RU" baseline="30000" smtClean="0">
                <a:latin typeface="Times New Roman" pitchFamily="18" charset="0"/>
                <a:cs typeface="Times New Roman" pitchFamily="18" charset="0"/>
              </a:rPr>
              <a:t>8</a:t>
            </a:r>
            <a:r>
              <a:rPr lang="en-US" smtClean="0">
                <a:latin typeface="Times New Roman" pitchFamily="18" charset="0"/>
                <a:cs typeface="Times New Roman" pitchFamily="18" charset="0"/>
              </a:rPr>
              <a:t>He</a:t>
            </a:r>
            <a:r>
              <a:rPr lang="ru-RU" smtClean="0">
                <a:latin typeface="Times New Roman" pitchFamily="18" charset="0"/>
                <a:cs typeface="Times New Roman" pitchFamily="18" charset="0"/>
              </a:rPr>
              <a:t>. В этой реакции ИО для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в растет в подбарьерной области, а затем выходит на  плато ≈10</a:t>
            </a:r>
            <a:r>
              <a:rPr lang="ru-RU" baseline="30000" smtClean="0">
                <a:latin typeface="Times New Roman" pitchFamily="18" charset="0"/>
                <a:cs typeface="Times New Roman" pitchFamily="18" charset="0"/>
              </a:rPr>
              <a:t>-2</a:t>
            </a:r>
            <a:r>
              <a:rPr lang="ru-RU" smtClean="0">
                <a:latin typeface="Times New Roman" pitchFamily="18" charset="0"/>
                <a:cs typeface="Times New Roman" pitchFamily="18" charset="0"/>
              </a:rPr>
              <a:t>. </a:t>
            </a:r>
            <a:endParaRPr lang="ru-RU" sz="1100" smtClean="0">
              <a:latin typeface="Times New Roman" pitchFamily="18" charset="0"/>
              <a:ea typeface="Batang" pitchFamily="18" charset="-127"/>
            </a:endParaRPr>
          </a:p>
        </p:txBody>
      </p:sp>
      <p:sp>
        <p:nvSpPr>
          <p:cNvPr id="81101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C0BC15-815D-4124-A719-5EE0EE477B04}" type="slidenum">
              <a:rPr lang="ru-RU">
                <a:cs typeface="Arial" charset="0"/>
              </a:rPr>
              <a:pPr fontAlgn="base">
                <a:spcBef>
                  <a:spcPct val="0"/>
                </a:spcBef>
                <a:spcAft>
                  <a:spcPct val="0"/>
                </a:spcAft>
                <a:defRPr/>
              </a:pPr>
              <a:t>32</a:t>
            </a:fld>
            <a:endParaRPr lang="ru-RU">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Образ слайда 1"/>
          <p:cNvSpPr>
            <a:spLocks noGrp="1" noRot="1" noChangeAspect="1"/>
          </p:cNvSpPr>
          <p:nvPr>
            <p:ph type="sldImg"/>
          </p:nvPr>
        </p:nvSpPr>
        <p:spPr bwMode="auto">
          <a:noFill/>
          <a:ln>
            <a:solidFill>
              <a:srgbClr val="000000"/>
            </a:solidFill>
            <a:miter lim="800000"/>
            <a:headEnd/>
            <a:tailEnd/>
          </a:ln>
        </p:spPr>
      </p:sp>
      <p:sp>
        <p:nvSpPr>
          <p:cNvPr id="80589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solidFill>
                  <a:srgbClr val="000000"/>
                </a:solidFill>
                <a:latin typeface="Times New Roman" pitchFamily="18" charset="0"/>
                <a:cs typeface="Times New Roman" pitchFamily="18" charset="0"/>
              </a:rPr>
              <a:t>На пучках </a:t>
            </a:r>
            <a:r>
              <a:rPr lang="ru-RU" baseline="30000" smtClean="0">
                <a:solidFill>
                  <a:srgbClr val="000000"/>
                </a:solidFill>
                <a:latin typeface="Times New Roman" pitchFamily="18" charset="0"/>
                <a:cs typeface="Times New Roman" pitchFamily="18" charset="0"/>
              </a:rPr>
              <a:t>3</a:t>
            </a:r>
            <a:r>
              <a:rPr lang="en-US" smtClean="0">
                <a:solidFill>
                  <a:srgbClr val="000000"/>
                </a:solidFill>
                <a:latin typeface="Times New Roman" pitchFamily="18" charset="0"/>
                <a:cs typeface="Times New Roman" pitchFamily="18" charset="0"/>
              </a:rPr>
              <a:t>He</a:t>
            </a:r>
            <a:r>
              <a:rPr lang="ru-RU" smtClean="0">
                <a:solidFill>
                  <a:srgbClr val="000000"/>
                </a:solidFill>
                <a:latin typeface="Times New Roman" pitchFamily="18" charset="0"/>
                <a:cs typeface="Times New Roman" pitchFamily="18" charset="0"/>
              </a:rPr>
              <a:t> и α-частиц были также измерены функции возбуждения для образования </a:t>
            </a:r>
            <a:r>
              <a:rPr lang="ru-RU" baseline="30000" smtClean="0">
                <a:solidFill>
                  <a:srgbClr val="000000"/>
                </a:solidFill>
                <a:latin typeface="Times New Roman" pitchFamily="18" charset="0"/>
                <a:cs typeface="Times New Roman" pitchFamily="18" charset="0"/>
              </a:rPr>
              <a:t>196</a:t>
            </a:r>
            <a:r>
              <a:rPr lang="en-US" smtClean="0">
                <a:solidFill>
                  <a:srgbClr val="000000"/>
                </a:solidFill>
                <a:latin typeface="Times New Roman" pitchFamily="18" charset="0"/>
                <a:cs typeface="Times New Roman" pitchFamily="18" charset="0"/>
              </a:rPr>
              <a:t>Au </a:t>
            </a:r>
            <a:r>
              <a:rPr lang="ru-RU" smtClean="0">
                <a:solidFill>
                  <a:srgbClr val="000000"/>
                </a:solidFill>
                <a:latin typeface="Times New Roman" pitchFamily="18" charset="0"/>
                <a:cs typeface="Times New Roman" pitchFamily="18" charset="0"/>
              </a:rPr>
              <a:t>в основном и изомерном состояниях. Полученные  ИО ведут себя также с изменением энергии пучка, как и в реакциях с </a:t>
            </a:r>
            <a:r>
              <a:rPr lang="ru-RU" baseline="30000" smtClean="0">
                <a:solidFill>
                  <a:srgbClr val="000000"/>
                </a:solidFill>
                <a:latin typeface="Times New Roman" pitchFamily="18" charset="0"/>
                <a:cs typeface="Times New Roman" pitchFamily="18" charset="0"/>
              </a:rPr>
              <a:t>6</a:t>
            </a:r>
            <a:r>
              <a:rPr lang="ru-RU" smtClean="0">
                <a:solidFill>
                  <a:srgbClr val="000000"/>
                </a:solidFill>
                <a:latin typeface="Times New Roman" pitchFamily="18" charset="0"/>
                <a:cs typeface="Times New Roman" pitchFamily="18" charset="0"/>
              </a:rPr>
              <a:t>Не т.е. с ростом энергии выше кулоновского барьера ИО практически не меняются</a:t>
            </a:r>
            <a:endParaRPr lang="ru-RU" smtClean="0"/>
          </a:p>
        </p:txBody>
      </p:sp>
      <p:sp>
        <p:nvSpPr>
          <p:cNvPr id="8130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0EE8C2-EDC9-4E88-9471-40C92C59E573}" type="slidenum">
              <a:rPr lang="ru-RU">
                <a:cs typeface="Arial" charset="0"/>
              </a:rPr>
              <a:pPr fontAlgn="base">
                <a:spcBef>
                  <a:spcPct val="0"/>
                </a:spcBef>
                <a:spcAft>
                  <a:spcPct val="0"/>
                </a:spcAft>
                <a:defRPr/>
              </a:pPr>
              <a:t>33</a:t>
            </a:fld>
            <a:endParaRPr lang="ru-RU">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Образ слайда 1"/>
          <p:cNvSpPr>
            <a:spLocks noGrp="1" noRot="1" noChangeAspect="1"/>
          </p:cNvSpPr>
          <p:nvPr>
            <p:ph type="sldImg"/>
          </p:nvPr>
        </p:nvSpPr>
        <p:spPr bwMode="auto">
          <a:noFill/>
          <a:ln>
            <a:solidFill>
              <a:srgbClr val="000000"/>
            </a:solidFill>
            <a:miter lim="800000"/>
            <a:headEnd/>
            <a:tailEnd/>
          </a:ln>
        </p:spPr>
      </p:sp>
      <p:sp>
        <p:nvSpPr>
          <p:cNvPr id="8130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latin typeface="Times New Roman" pitchFamily="18" charset="0"/>
                <a:cs typeface="Times New Roman" pitchFamily="18" charset="0"/>
              </a:rPr>
              <a:t>Как было показано в работах [    ] с большой вероятностью идет передача дейтрона с ядра </a:t>
            </a:r>
            <a:r>
              <a:rPr lang="ru-RU" baseline="30000" smtClean="0">
                <a:latin typeface="Times New Roman" pitchFamily="18" charset="0"/>
                <a:cs typeface="Times New Roman" pitchFamily="18" charset="0"/>
              </a:rPr>
              <a:t>6</a:t>
            </a:r>
            <a:r>
              <a:rPr lang="en-US" smtClean="0">
                <a:latin typeface="Times New Roman" pitchFamily="18" charset="0"/>
                <a:cs typeface="Times New Roman" pitchFamily="18" charset="0"/>
              </a:rPr>
              <a:t>Li </a:t>
            </a:r>
            <a:r>
              <a:rPr lang="ru-RU" smtClean="0">
                <a:latin typeface="Times New Roman" pitchFamily="18" charset="0"/>
                <a:cs typeface="Times New Roman" pitchFamily="18" charset="0"/>
              </a:rPr>
              <a:t> вблизи кулоновского барьера реакции. Как и </a:t>
            </a:r>
            <a:r>
              <a:rPr lang="ru-RU" baseline="30000" smtClean="0">
                <a:latin typeface="Times New Roman" pitchFamily="18" charset="0"/>
                <a:cs typeface="Times New Roman" pitchFamily="18" charset="0"/>
              </a:rPr>
              <a:t> </a:t>
            </a:r>
            <a:r>
              <a:rPr lang="ru-RU" smtClean="0">
                <a:latin typeface="Times New Roman" pitchFamily="18" charset="0"/>
                <a:cs typeface="Times New Roman" pitchFamily="18" charset="0"/>
              </a:rPr>
              <a:t>в реакциях на дейтронах, идет заселение изомерных состояний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причем в реакции на </a:t>
            </a:r>
            <a:r>
              <a:rPr lang="ru-RU" baseline="30000" smtClean="0">
                <a:latin typeface="Times New Roman" pitchFamily="18" charset="0"/>
                <a:cs typeface="Times New Roman" pitchFamily="18" charset="0"/>
              </a:rPr>
              <a:t>6</a:t>
            </a:r>
            <a:r>
              <a:rPr lang="en-US" smtClean="0">
                <a:latin typeface="Times New Roman" pitchFamily="18" charset="0"/>
                <a:cs typeface="Times New Roman" pitchFamily="18" charset="0"/>
              </a:rPr>
              <a:t>Li</a:t>
            </a:r>
            <a:r>
              <a:rPr lang="ru-RU" smtClean="0">
                <a:latin typeface="Times New Roman" pitchFamily="18" charset="0"/>
                <a:cs typeface="Times New Roman" pitchFamily="18" charset="0"/>
              </a:rPr>
              <a:t> ИО для </a:t>
            </a:r>
            <a:r>
              <a:rPr lang="ru-RU" baseline="30000" smtClean="0">
                <a:latin typeface="Times New Roman" pitchFamily="18" charset="0"/>
                <a:cs typeface="Times New Roman" pitchFamily="18" charset="0"/>
              </a:rPr>
              <a:t>198</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достигает несколько большей величины - 10</a:t>
            </a:r>
            <a:r>
              <a:rPr lang="ru-RU" baseline="30000" smtClean="0">
                <a:latin typeface="Times New Roman" pitchFamily="18" charset="0"/>
                <a:cs typeface="Times New Roman" pitchFamily="18" charset="0"/>
              </a:rPr>
              <a:t>-1</a:t>
            </a:r>
            <a:r>
              <a:rPr lang="ru-RU" smtClean="0">
                <a:latin typeface="Times New Roman" pitchFamily="18" charset="0"/>
                <a:cs typeface="Times New Roman" pitchFamily="18" charset="0"/>
              </a:rPr>
              <a:t>. </a:t>
            </a:r>
            <a:endParaRPr lang="ru-RU" smtClean="0"/>
          </a:p>
        </p:txBody>
      </p:sp>
      <p:sp>
        <p:nvSpPr>
          <p:cNvPr id="81817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C78B19-D2C5-4449-8620-B3C01FBD4B75}" type="slidenum">
              <a:rPr lang="ru-RU">
                <a:cs typeface="Arial" charset="0"/>
              </a:rPr>
              <a:pPr fontAlgn="base">
                <a:spcBef>
                  <a:spcPct val="0"/>
                </a:spcBef>
                <a:spcAft>
                  <a:spcPct val="0"/>
                </a:spcAft>
                <a:defRPr/>
              </a:pPr>
              <a:t>35</a:t>
            </a:fld>
            <a:endParaRPr lang="ru-RU">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Образ слайда 1"/>
          <p:cNvSpPr>
            <a:spLocks noGrp="1" noRot="1" noChangeAspect="1"/>
          </p:cNvSpPr>
          <p:nvPr>
            <p:ph type="sldImg"/>
          </p:nvPr>
        </p:nvSpPr>
        <p:spPr bwMode="auto">
          <a:noFill/>
          <a:ln>
            <a:solidFill>
              <a:srgbClr val="000000"/>
            </a:solidFill>
            <a:miter lim="800000"/>
            <a:headEnd/>
            <a:tailEnd/>
          </a:ln>
        </p:spPr>
      </p:sp>
      <p:sp>
        <p:nvSpPr>
          <p:cNvPr id="82125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2637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E8A811-DA52-45ED-A98D-3B53C50F25D5}" type="slidenum">
              <a:rPr lang="ru-RU">
                <a:cs typeface="Arial" charset="0"/>
              </a:rPr>
              <a:pPr fontAlgn="base">
                <a:spcBef>
                  <a:spcPct val="0"/>
                </a:spcBef>
                <a:spcAft>
                  <a:spcPct val="0"/>
                </a:spcAft>
                <a:defRPr/>
              </a:pPr>
              <a:t>39</a:t>
            </a:fld>
            <a:endParaRPr lang="ru-RU">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Образ слайда 1"/>
          <p:cNvSpPr>
            <a:spLocks noGrp="1" noRot="1" noChangeAspect="1"/>
          </p:cNvSpPr>
          <p:nvPr>
            <p:ph type="sldImg"/>
          </p:nvPr>
        </p:nvSpPr>
        <p:spPr bwMode="auto">
          <a:noFill/>
          <a:ln>
            <a:solidFill>
              <a:srgbClr val="000000"/>
            </a:solidFill>
            <a:miter lim="800000"/>
            <a:headEnd/>
            <a:tailEnd/>
          </a:ln>
        </p:spPr>
      </p:sp>
      <p:sp>
        <p:nvSpPr>
          <p:cNvPr id="8263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3149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4D2566-4FD5-44EE-ACB1-ED65387E8F83}" type="slidenum">
              <a:rPr lang="ru-RU">
                <a:cs typeface="Arial" charset="0"/>
              </a:rPr>
              <a:pPr fontAlgn="base">
                <a:spcBef>
                  <a:spcPct val="0"/>
                </a:spcBef>
                <a:spcAft>
                  <a:spcPct val="0"/>
                </a:spcAft>
                <a:defRPr/>
              </a:pPr>
              <a:t>43</a:t>
            </a:fld>
            <a:endParaRPr lang="ru-RU">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Образ слайда 1"/>
          <p:cNvSpPr>
            <a:spLocks noGrp="1" noRot="1" noChangeAspec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lstStyle/>
          <a:p>
            <a:pPr indent="449580" algn="just" eaLnBrk="1" fontAlgn="auto" hangingPunct="1">
              <a:lnSpc>
                <a:spcPct val="150000"/>
              </a:lnSpc>
              <a:spcBef>
                <a:spcPts val="0"/>
              </a:spcBef>
              <a:spcAft>
                <a:spcPts val="0"/>
              </a:spcAft>
              <a:defRPr/>
            </a:pPr>
            <a:r>
              <a:rPr lang="ru-RU" dirty="0" smtClean="0">
                <a:latin typeface="Times New Roman"/>
                <a:ea typeface="Batang"/>
              </a:rPr>
              <a:t>В некоторых областях значений </a:t>
            </a:r>
            <a:r>
              <a:rPr lang="ru-RU" dirty="0" smtClean="0">
                <a:solidFill>
                  <a:srgbClr val="0000FF"/>
                </a:solidFill>
                <a:latin typeface="Times New Roman"/>
                <a:ea typeface="Batang"/>
                <a:hlinkClick r:id="rId3" tooltip="Массовое число"/>
              </a:rPr>
              <a:t>массовых чисел</a:t>
            </a:r>
            <a:r>
              <a:rPr lang="ru-RU" dirty="0" smtClean="0">
                <a:latin typeface="Times New Roman"/>
                <a:ea typeface="Batang"/>
              </a:rPr>
              <a:t> существуют т. н. острова изомерии. Это явление качественно было объяснено в рамках </a:t>
            </a:r>
            <a:r>
              <a:rPr lang="ru-RU" dirty="0" smtClean="0">
                <a:solidFill>
                  <a:srgbClr val="0000FF"/>
                </a:solidFill>
                <a:latin typeface="Times New Roman"/>
                <a:ea typeface="Batang"/>
                <a:hlinkClick r:id="rId4" tooltip="Оболочечная модель ядра"/>
              </a:rPr>
              <a:t>оболочечной модели ядра</a:t>
            </a:r>
            <a:r>
              <a:rPr lang="ru-RU" dirty="0" smtClean="0">
                <a:latin typeface="Times New Roman"/>
                <a:ea typeface="Batang"/>
              </a:rPr>
              <a:t>, которая предсказывает существование в нечётных ядрах энергетически близких ядерных уровней с большим различием спинов, когда число протонов или нейтронов близко к </a:t>
            </a:r>
            <a:r>
              <a:rPr lang="ru-RU" dirty="0" smtClean="0">
                <a:solidFill>
                  <a:srgbClr val="0000FF"/>
                </a:solidFill>
                <a:latin typeface="Times New Roman"/>
                <a:ea typeface="Batang"/>
                <a:hlinkClick r:id="rId5" tooltip="Магические числа (физика)"/>
              </a:rPr>
              <a:t>магическим числам</a:t>
            </a:r>
            <a:r>
              <a:rPr lang="ru-RU" dirty="0" smtClean="0">
                <a:latin typeface="Times New Roman"/>
                <a:ea typeface="Batang"/>
              </a:rPr>
              <a:t>. </a:t>
            </a:r>
            <a:endParaRPr lang="ru-RU" sz="1100" dirty="0" smtClean="0">
              <a:latin typeface="Times New Roman"/>
              <a:ea typeface="Batang"/>
            </a:endParaRPr>
          </a:p>
          <a:p>
            <a:pPr eaLnBrk="1" fontAlgn="auto" hangingPunct="1">
              <a:spcBef>
                <a:spcPts val="0"/>
              </a:spcBef>
              <a:spcAft>
                <a:spcPts val="0"/>
              </a:spcAft>
              <a:defRPr/>
            </a:pPr>
            <a:endParaRPr lang="ru-RU" dirty="0"/>
          </a:p>
        </p:txBody>
      </p:sp>
      <p:sp>
        <p:nvSpPr>
          <p:cNvPr id="7587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CEC2C4-0158-4BAF-80C5-8CA1185C9C53}" type="slidenum">
              <a:rPr lang="ru-RU">
                <a:cs typeface="Arial" charset="0"/>
              </a:rPr>
              <a:pPr fontAlgn="base">
                <a:spcBef>
                  <a:spcPct val="0"/>
                </a:spcBef>
                <a:spcAft>
                  <a:spcPct val="0"/>
                </a:spcAft>
                <a:defRPr/>
              </a:pPr>
              <a:t>3</a:t>
            </a:fld>
            <a:endParaRPr lang="ru-RU">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Образ слайда 1"/>
          <p:cNvSpPr>
            <a:spLocks noGrp="1" noRot="1" noChangeAspect="1"/>
          </p:cNvSpPr>
          <p:nvPr>
            <p:ph type="sldImg"/>
          </p:nvPr>
        </p:nvSpPr>
        <p:spPr bwMode="auto">
          <a:noFill/>
          <a:ln>
            <a:solidFill>
              <a:srgbClr val="000000"/>
            </a:solidFill>
            <a:miter lim="800000"/>
            <a:headEnd/>
            <a:tailEnd/>
          </a:ln>
        </p:spPr>
      </p:sp>
      <p:sp>
        <p:nvSpPr>
          <p:cNvPr id="7690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latin typeface="Times New Roman" pitchFamily="18" charset="0"/>
                <a:ea typeface="Batang" pitchFamily="18" charset="-127"/>
              </a:rPr>
              <a:t> А. Hermanne  и др. (NIMB270(2012)106-115) недавно исследовали реакцию </a:t>
            </a:r>
            <a:r>
              <a:rPr lang="ru-RU" baseline="30000" smtClean="0">
                <a:latin typeface="Times New Roman" pitchFamily="18" charset="0"/>
                <a:ea typeface="Batang" pitchFamily="18" charset="-127"/>
              </a:rPr>
              <a:t>45</a:t>
            </a:r>
            <a:r>
              <a:rPr lang="ru-RU" smtClean="0">
                <a:latin typeface="Times New Roman" pitchFamily="18" charset="0"/>
                <a:ea typeface="Batang" pitchFamily="18" charset="-127"/>
              </a:rPr>
              <a:t>Sc(d,</a:t>
            </a:r>
            <a:r>
              <a:rPr lang="en-US" smtClean="0">
                <a:latin typeface="Times New Roman" pitchFamily="18" charset="0"/>
                <a:ea typeface="Batang" pitchFamily="18" charset="-127"/>
              </a:rPr>
              <a:t> </a:t>
            </a:r>
            <a:r>
              <a:rPr lang="ru-RU" smtClean="0">
                <a:latin typeface="Times New Roman" pitchFamily="18" charset="0"/>
                <a:ea typeface="Batang" pitchFamily="18" charset="-127"/>
              </a:rPr>
              <a:t>p2n)</a:t>
            </a:r>
            <a:r>
              <a:rPr lang="ru-RU" baseline="30000" smtClean="0">
                <a:latin typeface="Times New Roman" pitchFamily="18" charset="0"/>
                <a:ea typeface="Batang" pitchFamily="18" charset="-127"/>
              </a:rPr>
              <a:t>44g,m</a:t>
            </a:r>
            <a:r>
              <a:rPr lang="ru-RU" smtClean="0">
                <a:latin typeface="Times New Roman" pitchFamily="18" charset="0"/>
                <a:ea typeface="Batang" pitchFamily="18" charset="-127"/>
              </a:rPr>
              <a:t>Sc (Рис. 3) при энергии значительно выше кулоновского барьера и получили также относительно большую величину изомерного отношения (ИО), характерного для реакции, протекающей через образование составного ядра. Эти результаты по ИО не противоречат данным ранней работы [  ], где, </a:t>
            </a:r>
            <a:r>
              <a:rPr lang="ru-RU" baseline="30000" smtClean="0">
                <a:latin typeface="Times New Roman" pitchFamily="18" charset="0"/>
                <a:ea typeface="Batang" pitchFamily="18" charset="-127"/>
              </a:rPr>
              <a:t>44</a:t>
            </a:r>
            <a:r>
              <a:rPr lang="ru-RU" smtClean="0">
                <a:latin typeface="Times New Roman" pitchFamily="18" charset="0"/>
                <a:ea typeface="Batang" pitchFamily="18" charset="-127"/>
              </a:rPr>
              <a:t>Sc был идентифицирован  как продукт реакции </a:t>
            </a:r>
            <a:r>
              <a:rPr lang="ru-RU" baseline="30000" smtClean="0">
                <a:latin typeface="Times New Roman" pitchFamily="18" charset="0"/>
                <a:ea typeface="Batang" pitchFamily="18" charset="-127"/>
              </a:rPr>
              <a:t>45</a:t>
            </a:r>
            <a:r>
              <a:rPr lang="ru-RU" smtClean="0">
                <a:latin typeface="Times New Roman" pitchFamily="18" charset="0"/>
                <a:ea typeface="Batang" pitchFamily="18" charset="-127"/>
              </a:rPr>
              <a:t>Sc(d,t) </a:t>
            </a:r>
            <a:r>
              <a:rPr lang="ru-RU" baseline="30000" smtClean="0">
                <a:latin typeface="Times New Roman" pitchFamily="18" charset="0"/>
                <a:ea typeface="Batang" pitchFamily="18" charset="-127"/>
              </a:rPr>
              <a:t>44</a:t>
            </a:r>
            <a:r>
              <a:rPr lang="ru-RU" smtClean="0">
                <a:latin typeface="Times New Roman" pitchFamily="18" charset="0"/>
                <a:ea typeface="Batang" pitchFamily="18" charset="-127"/>
              </a:rPr>
              <a:t>Sc.. </a:t>
            </a:r>
            <a:endParaRPr lang="ru-RU" smtClean="0"/>
          </a:p>
        </p:txBody>
      </p:sp>
      <p:sp>
        <p:nvSpPr>
          <p:cNvPr id="77619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2C7290-FD08-48F4-ABD3-E55F8C476AEB}" type="slidenum">
              <a:rPr lang="ru-RU">
                <a:cs typeface="Arial" charset="0"/>
              </a:rPr>
              <a:pPr fontAlgn="base">
                <a:spcBef>
                  <a:spcPct val="0"/>
                </a:spcBef>
                <a:spcAft>
                  <a:spcPct val="0"/>
                </a:spcAft>
                <a:defRPr/>
              </a:pPr>
              <a:t>52</a:t>
            </a:fld>
            <a:endParaRPr lang="ru-RU">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Образ слайда 1"/>
          <p:cNvSpPr>
            <a:spLocks noGrp="1" noRot="1" noChangeAspect="1"/>
          </p:cNvSpPr>
          <p:nvPr>
            <p:ph type="sldImg"/>
          </p:nvPr>
        </p:nvSpPr>
        <p:spPr bwMode="auto">
          <a:noFill/>
          <a:ln>
            <a:solidFill>
              <a:srgbClr val="000000"/>
            </a:solidFill>
            <a:miter lim="800000"/>
            <a:headEnd/>
            <a:tailEnd/>
          </a:ln>
        </p:spPr>
      </p:sp>
      <p:sp>
        <p:nvSpPr>
          <p:cNvPr id="809986"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latin typeface="Times New Roman" pitchFamily="18" charset="0"/>
                <a:cs typeface="Times New Roman" pitchFamily="18" charset="0"/>
              </a:rPr>
              <a:t> Вероятность возбуждения состояния </a:t>
            </a:r>
            <a:r>
              <a:rPr lang="en-US" smtClean="0">
                <a:latin typeface="Times New Roman" pitchFamily="18" charset="0"/>
                <a:cs typeface="Times New Roman" pitchFamily="18" charset="0"/>
              </a:rPr>
              <a:t>J</a:t>
            </a:r>
            <a:r>
              <a:rPr lang="en-US" baseline="30000" smtClean="0">
                <a:latin typeface="Times New Roman" pitchFamily="18" charset="0"/>
                <a:cs typeface="Times New Roman" pitchFamily="18" charset="0"/>
              </a:rPr>
              <a:t>π</a:t>
            </a:r>
            <a:r>
              <a:rPr lang="ru-RU" smtClean="0">
                <a:latin typeface="Times New Roman" pitchFamily="18" charset="0"/>
                <a:cs typeface="Times New Roman" pitchFamily="18" charset="0"/>
              </a:rPr>
              <a:t>= 12</a:t>
            </a:r>
            <a:r>
              <a:rPr lang="ru-RU" baseline="30000" smtClean="0">
                <a:latin typeface="Times New Roman" pitchFamily="18" charset="0"/>
                <a:cs typeface="Times New Roman" pitchFamily="18" charset="0"/>
              </a:rPr>
              <a:t>―</a:t>
            </a:r>
            <a:r>
              <a:rPr lang="ru-RU" smtClean="0">
                <a:latin typeface="Times New Roman" pitchFamily="18" charset="0"/>
                <a:cs typeface="Times New Roman" pitchFamily="18" charset="0"/>
              </a:rPr>
              <a:t>должна увеличиться в реакциях слияния с тяжелыми ионами при больших переданных моментах. Действительно показано, что для изотопа </a:t>
            </a:r>
            <a:r>
              <a:rPr lang="ru-RU" baseline="30000" smtClean="0">
                <a:latin typeface="Times New Roman" pitchFamily="18" charset="0"/>
                <a:cs typeface="Times New Roman" pitchFamily="18" charset="0"/>
              </a:rPr>
              <a:t>196</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полученного в реакции </a:t>
            </a:r>
            <a:r>
              <a:rPr lang="ru-RU" baseline="30000" smtClean="0">
                <a:latin typeface="Times New Roman" pitchFamily="18" charset="0"/>
                <a:cs typeface="Times New Roman" pitchFamily="18" charset="0"/>
              </a:rPr>
              <a:t>192</a:t>
            </a:r>
            <a:r>
              <a:rPr lang="en-US" smtClean="0">
                <a:latin typeface="Times New Roman" pitchFamily="18" charset="0"/>
                <a:cs typeface="Times New Roman" pitchFamily="18" charset="0"/>
              </a:rPr>
              <a:t>Os</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11</a:t>
            </a:r>
            <a:r>
              <a:rPr lang="en-US" smtClean="0">
                <a:latin typeface="Times New Roman" pitchFamily="18" charset="0"/>
                <a:cs typeface="Times New Roman" pitchFamily="18" charset="0"/>
              </a:rPr>
              <a:t>B</a:t>
            </a:r>
            <a:r>
              <a:rPr lang="ru-RU" smtClean="0">
                <a:latin typeface="Times New Roman" pitchFamily="18" charset="0"/>
                <a:cs typeface="Times New Roman" pitchFamily="18" charset="0"/>
              </a:rPr>
              <a:t>,</a:t>
            </a:r>
            <a:r>
              <a:rPr lang="en-US" smtClean="0">
                <a:latin typeface="Times New Roman" pitchFamily="18" charset="0"/>
                <a:cs typeface="Times New Roman" pitchFamily="18" charset="0"/>
              </a:rPr>
              <a:t>α</a:t>
            </a:r>
            <a:r>
              <a:rPr lang="ru-RU" smtClean="0">
                <a:latin typeface="Times New Roman" pitchFamily="18" charset="0"/>
                <a:cs typeface="Times New Roman" pitchFamily="18" charset="0"/>
              </a:rPr>
              <a:t>3</a:t>
            </a:r>
            <a:r>
              <a:rPr lang="en-US" smtClean="0">
                <a:latin typeface="Times New Roman" pitchFamily="18" charset="0"/>
                <a:cs typeface="Times New Roman" pitchFamily="18" charset="0"/>
              </a:rPr>
              <a:t>n</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196</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 ИО возрастает от значения 2,6∙10</a:t>
            </a:r>
            <a:r>
              <a:rPr lang="ru-RU" baseline="30000" smtClean="0">
                <a:latin typeface="Times New Roman" pitchFamily="18" charset="0"/>
                <a:cs typeface="Times New Roman" pitchFamily="18" charset="0"/>
              </a:rPr>
              <a:t>-2 </a:t>
            </a:r>
            <a:r>
              <a:rPr lang="ru-RU" smtClean="0">
                <a:latin typeface="Times New Roman" pitchFamily="18" charset="0"/>
                <a:cs typeface="Times New Roman" pitchFamily="18" charset="0"/>
              </a:rPr>
              <a:t>при среднем вносимом моменте </a:t>
            </a:r>
            <a:r>
              <a:rPr lang="en-US" i="1" smtClean="0">
                <a:latin typeface="Times New Roman" pitchFamily="18" charset="0"/>
                <a:cs typeface="Times New Roman" pitchFamily="18" charset="0"/>
              </a:rPr>
              <a:t>l</a:t>
            </a:r>
            <a:r>
              <a:rPr lang="ru-RU" smtClean="0">
                <a:latin typeface="Times New Roman" pitchFamily="18" charset="0"/>
                <a:cs typeface="Times New Roman" pitchFamily="18" charset="0"/>
              </a:rPr>
              <a:t>=3 до 3∙10</a:t>
            </a:r>
            <a:r>
              <a:rPr lang="ru-RU" baseline="30000" smtClean="0">
                <a:latin typeface="Times New Roman" pitchFamily="18" charset="0"/>
                <a:cs typeface="Times New Roman" pitchFamily="18" charset="0"/>
              </a:rPr>
              <a:t>-1</a:t>
            </a:r>
            <a:r>
              <a:rPr lang="ru-RU" smtClean="0">
                <a:latin typeface="Times New Roman" pitchFamily="18" charset="0"/>
                <a:cs typeface="Times New Roman" pitchFamily="18" charset="0"/>
              </a:rPr>
              <a:t> при </a:t>
            </a:r>
            <a:r>
              <a:rPr lang="en-US" i="1" smtClean="0">
                <a:latin typeface="Times New Roman" pitchFamily="18" charset="0"/>
                <a:cs typeface="Times New Roman" pitchFamily="18" charset="0"/>
              </a:rPr>
              <a:t>l</a:t>
            </a:r>
            <a:r>
              <a:rPr lang="ru-RU" smtClean="0">
                <a:latin typeface="Times New Roman" pitchFamily="18" charset="0"/>
                <a:cs typeface="Times New Roman" pitchFamily="18" charset="0"/>
              </a:rPr>
              <a:t>=15 в области энергий вблизи кулоновского барьера. Однако и в этой реакции с вылетом заряженной частицы ИО для </a:t>
            </a:r>
            <a:r>
              <a:rPr lang="ru-RU" baseline="30000" smtClean="0">
                <a:latin typeface="Times New Roman" pitchFamily="18" charset="0"/>
                <a:cs typeface="Times New Roman" pitchFamily="18" charset="0"/>
              </a:rPr>
              <a:t>196</a:t>
            </a:r>
            <a:r>
              <a:rPr lang="en-US" smtClean="0">
                <a:latin typeface="Times New Roman" pitchFamily="18" charset="0"/>
                <a:cs typeface="Times New Roman" pitchFamily="18" charset="0"/>
              </a:rPr>
              <a:t>Au </a:t>
            </a:r>
            <a:r>
              <a:rPr lang="ru-RU" smtClean="0">
                <a:latin typeface="Times New Roman" pitchFamily="18" charset="0"/>
                <a:cs typeface="Times New Roman" pitchFamily="18" charset="0"/>
              </a:rPr>
              <a:t>имеет относительно низкое значение даже по сравнению с образованием его в реакциях слияния на α- частицах [ </a:t>
            </a:r>
            <a:r>
              <a:rPr lang="en-US" smtClean="0">
                <a:latin typeface="Times New Roman" pitchFamily="18" charset="0"/>
                <a:cs typeface="Times New Roman" pitchFamily="18" charset="0"/>
              </a:rPr>
              <a:t>Chuv</a:t>
            </a:r>
            <a:r>
              <a:rPr lang="ru-RU" smtClean="0">
                <a:latin typeface="Times New Roman" pitchFamily="18" charset="0"/>
                <a:cs typeface="Times New Roman" pitchFamily="18" charset="0"/>
              </a:rPr>
              <a:t>.  ].</a:t>
            </a:r>
            <a:endParaRPr lang="ru-RU" sz="1100" smtClean="0">
              <a:latin typeface="Times New Roman" pitchFamily="18" charset="0"/>
              <a:ea typeface="Batang" pitchFamily="18" charset="-127"/>
            </a:endParaRPr>
          </a:p>
        </p:txBody>
      </p:sp>
      <p:sp>
        <p:nvSpPr>
          <p:cNvPr id="84787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877CB3-691A-4EB3-BC06-794E0F4C8703}" type="slidenum">
              <a:rPr lang="ru-RU">
                <a:cs typeface="Arial" charset="0"/>
              </a:rPr>
              <a:pPr fontAlgn="base">
                <a:spcBef>
                  <a:spcPct val="0"/>
                </a:spcBef>
                <a:spcAft>
                  <a:spcPct val="0"/>
                </a:spcAft>
                <a:defRPr/>
              </a:pPr>
              <a:t>55</a:t>
            </a:fld>
            <a:endParaRPr lang="ru-RU">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Образ слайда 1"/>
          <p:cNvSpPr>
            <a:spLocks noGrp="1" noRot="1" noChangeAspect="1"/>
          </p:cNvSpPr>
          <p:nvPr>
            <p:ph type="sldImg"/>
          </p:nvPr>
        </p:nvSpPr>
        <p:spPr bwMode="auto">
          <a:noFill/>
          <a:ln>
            <a:solidFill>
              <a:srgbClr val="000000"/>
            </a:solidFill>
            <a:miter lim="800000"/>
            <a:headEnd/>
            <a:tailEnd/>
          </a:ln>
        </p:spPr>
      </p:sp>
      <p:sp>
        <p:nvSpPr>
          <p:cNvPr id="839682" name="Заметки 2"/>
          <p:cNvSpPr>
            <a:spLocks noGrp="1"/>
          </p:cNvSpPr>
          <p:nvPr>
            <p:ph type="body" idx="1"/>
          </p:nvPr>
        </p:nvSpPr>
        <p:spPr bwMode="auto">
          <a:noFill/>
        </p:spPr>
        <p:txBody>
          <a:bodyPr wrap="square" numCol="1" anchor="t" anchorCtr="0" compatLnSpc="1">
            <a:prstTxWarp prst="textNoShape">
              <a:avLst/>
            </a:prstTxWarp>
          </a:bodyPr>
          <a:lstStyle/>
          <a:p>
            <a:pPr indent="449263" eaLnBrk="1" hangingPunct="1">
              <a:lnSpc>
                <a:spcPct val="150000"/>
              </a:lnSpc>
              <a:spcBef>
                <a:spcPct val="0"/>
              </a:spcBef>
            </a:pPr>
            <a:r>
              <a:rPr lang="ru-RU" smtClean="0">
                <a:latin typeface="Times New Roman" pitchFamily="18" charset="0"/>
                <a:cs typeface="Times New Roman" pitchFamily="18" charset="0"/>
              </a:rPr>
              <a:t>При бомбардировке ядер </a:t>
            </a:r>
            <a:r>
              <a:rPr lang="ru-RU" baseline="30000" smtClean="0">
                <a:latin typeface="Times New Roman" pitchFamily="18" charset="0"/>
                <a:cs typeface="Times New Roman" pitchFamily="18" charset="0"/>
              </a:rPr>
              <a:t>194</a:t>
            </a:r>
            <a:r>
              <a:rPr lang="en-US" smtClean="0">
                <a:latin typeface="Times New Roman" pitchFamily="18" charset="0"/>
                <a:cs typeface="Times New Roman" pitchFamily="18" charset="0"/>
              </a:rPr>
              <a:t>Pt</a:t>
            </a:r>
            <a:r>
              <a:rPr lang="ru-RU" smtClean="0">
                <a:latin typeface="Times New Roman" pitchFamily="18" charset="0"/>
                <a:cs typeface="Times New Roman" pitchFamily="18" charset="0"/>
              </a:rPr>
              <a:t> стабильным слабосвязанным ядром </a:t>
            </a:r>
            <a:r>
              <a:rPr lang="ru-RU" baseline="30000" smtClean="0">
                <a:latin typeface="Times New Roman" pitchFamily="18" charset="0"/>
                <a:cs typeface="Times New Roman" pitchFamily="18" charset="0"/>
              </a:rPr>
              <a:t>3</a:t>
            </a:r>
            <a:r>
              <a:rPr lang="en-US" smtClean="0">
                <a:latin typeface="Times New Roman" pitchFamily="18" charset="0"/>
                <a:cs typeface="Times New Roman" pitchFamily="18" charset="0"/>
              </a:rPr>
              <a:t>He </a:t>
            </a:r>
            <a:r>
              <a:rPr lang="ru-RU" smtClean="0">
                <a:latin typeface="Times New Roman" pitchFamily="18" charset="0"/>
                <a:cs typeface="Times New Roman" pitchFamily="18" charset="0"/>
              </a:rPr>
              <a:t>нами был также получен изотоп </a:t>
            </a:r>
            <a:r>
              <a:rPr lang="ru-RU" baseline="30000" smtClean="0">
                <a:latin typeface="Times New Roman" pitchFamily="18" charset="0"/>
                <a:cs typeface="Times New Roman" pitchFamily="18" charset="0"/>
              </a:rPr>
              <a:t>195 </a:t>
            </a:r>
            <a:r>
              <a:rPr lang="ru-RU" smtClean="0">
                <a:latin typeface="Times New Roman" pitchFamily="18" charset="0"/>
                <a:cs typeface="Times New Roman" pitchFamily="18" charset="0"/>
              </a:rPr>
              <a:t>Hg (Рис.), для которого ИО близко к тем же значениям, которые наблюдаются для реакций, протекающих через составное ядро. </a:t>
            </a:r>
          </a:p>
          <a:p>
            <a:pPr indent="449263" algn="just" eaLnBrk="1" hangingPunct="1">
              <a:lnSpc>
                <a:spcPct val="150000"/>
              </a:lnSpc>
              <a:spcBef>
                <a:spcPct val="0"/>
              </a:spcBef>
            </a:pPr>
            <a:r>
              <a:rPr lang="ru-RU" smtClean="0">
                <a:latin typeface="Times New Roman" pitchFamily="18" charset="0"/>
                <a:cs typeface="Times New Roman" pitchFamily="18" charset="0"/>
              </a:rPr>
              <a:t> </a:t>
            </a:r>
            <a:endParaRPr lang="ru-RU" smtClean="0"/>
          </a:p>
        </p:txBody>
      </p:sp>
      <p:sp>
        <p:nvSpPr>
          <p:cNvPr id="84992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FD266F-28AE-456B-B18D-BDC4922C2728}" type="slidenum">
              <a:rPr lang="ru-RU">
                <a:cs typeface="Arial" charset="0"/>
              </a:rPr>
              <a:pPr fontAlgn="base">
                <a:spcBef>
                  <a:spcPct val="0"/>
                </a:spcBef>
                <a:spcAft>
                  <a:spcPct val="0"/>
                </a:spcAft>
                <a:defRPr/>
              </a:pPr>
              <a:t>60</a:t>
            </a:fld>
            <a:endParaRPr lang="ru-RU">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Образ слайда 1"/>
          <p:cNvSpPr>
            <a:spLocks noGrp="1" noRot="1" noChangeAspect="1"/>
          </p:cNvSpPr>
          <p:nvPr>
            <p:ph type="sldImg"/>
          </p:nvPr>
        </p:nvSpPr>
        <p:spPr bwMode="auto">
          <a:noFill/>
          <a:ln>
            <a:solidFill>
              <a:srgbClr val="000000"/>
            </a:solidFill>
            <a:miter lim="800000"/>
            <a:headEnd/>
            <a:tailEnd/>
          </a:ln>
        </p:spPr>
      </p:sp>
      <p:sp>
        <p:nvSpPr>
          <p:cNvPr id="841730"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smtClean="0">
                <a:latin typeface="Times New Roman" pitchFamily="18" charset="0"/>
                <a:cs typeface="Times New Roman" pitchFamily="18" charset="0"/>
              </a:rPr>
              <a:t>При более высокой энергии </a:t>
            </a:r>
            <a:r>
              <a:rPr lang="ru-RU" baseline="30000" smtClean="0">
                <a:latin typeface="Times New Roman" pitchFamily="18" charset="0"/>
                <a:cs typeface="Times New Roman" pitchFamily="18" charset="0"/>
              </a:rPr>
              <a:t>6</a:t>
            </a:r>
            <a:r>
              <a:rPr lang="en-US" smtClean="0">
                <a:latin typeface="Times New Roman" pitchFamily="18" charset="0"/>
                <a:cs typeface="Times New Roman" pitchFamily="18" charset="0"/>
              </a:rPr>
              <a:t>He</a:t>
            </a:r>
            <a:r>
              <a:rPr lang="ru-RU" smtClean="0">
                <a:latin typeface="Times New Roman" pitchFamily="18" charset="0"/>
                <a:cs typeface="Times New Roman" pitchFamily="18" charset="0"/>
              </a:rPr>
              <a:t> также наблюдалось заселение изомерных  состояний в ядре </a:t>
            </a:r>
            <a:r>
              <a:rPr lang="ru-RU" baseline="30000" smtClean="0">
                <a:latin typeface="Times New Roman" pitchFamily="18" charset="0"/>
                <a:cs typeface="Times New Roman" pitchFamily="18" charset="0"/>
              </a:rPr>
              <a:t>195</a:t>
            </a:r>
            <a:r>
              <a:rPr lang="en-US" smtClean="0">
                <a:latin typeface="Times New Roman" pitchFamily="18" charset="0"/>
                <a:cs typeface="Times New Roman" pitchFamily="18" charset="0"/>
              </a:rPr>
              <a:t>Hg</a:t>
            </a:r>
            <a:r>
              <a:rPr lang="ru-RU" smtClean="0">
                <a:latin typeface="Times New Roman" pitchFamily="18" charset="0"/>
                <a:cs typeface="Times New Roman" pitchFamily="18" charset="0"/>
              </a:rPr>
              <a:t> (Рис.), которое могло образоваться в реакции </a:t>
            </a:r>
            <a:r>
              <a:rPr lang="ru-RU" baseline="30000" smtClean="0">
                <a:latin typeface="Times New Roman" pitchFamily="18" charset="0"/>
                <a:cs typeface="Times New Roman" pitchFamily="18" charset="0"/>
              </a:rPr>
              <a:t>197</a:t>
            </a:r>
            <a:r>
              <a:rPr lang="en-US" smtClean="0">
                <a:latin typeface="Times New Roman" pitchFamily="18" charset="0"/>
                <a:cs typeface="Times New Roman" pitchFamily="18" charset="0"/>
              </a:rPr>
              <a:t>Au</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6</a:t>
            </a:r>
            <a:r>
              <a:rPr lang="en-US" smtClean="0">
                <a:latin typeface="Times New Roman" pitchFamily="18" charset="0"/>
                <a:cs typeface="Times New Roman" pitchFamily="18" charset="0"/>
              </a:rPr>
              <a:t>He</a:t>
            </a:r>
            <a:r>
              <a:rPr lang="ru-RU" smtClean="0">
                <a:latin typeface="Times New Roman" pitchFamily="18" charset="0"/>
                <a:cs typeface="Times New Roman" pitchFamily="18" charset="0"/>
              </a:rPr>
              <a:t>,</a:t>
            </a:r>
            <a:r>
              <a:rPr lang="en-US" smtClean="0">
                <a:latin typeface="Times New Roman" pitchFamily="18" charset="0"/>
                <a:cs typeface="Times New Roman" pitchFamily="18" charset="0"/>
              </a:rPr>
              <a:t>p</a:t>
            </a:r>
            <a:r>
              <a:rPr lang="ru-RU" smtClean="0">
                <a:latin typeface="Times New Roman" pitchFamily="18" charset="0"/>
                <a:cs typeface="Times New Roman" pitchFamily="18" charset="0"/>
              </a:rPr>
              <a:t>7</a:t>
            </a:r>
            <a:r>
              <a:rPr lang="en-US" smtClean="0">
                <a:latin typeface="Times New Roman" pitchFamily="18" charset="0"/>
                <a:cs typeface="Times New Roman" pitchFamily="18" charset="0"/>
              </a:rPr>
              <a:t>n</a:t>
            </a:r>
            <a:r>
              <a:rPr lang="ru-RU" smtClean="0">
                <a:latin typeface="Times New Roman" pitchFamily="18" charset="0"/>
                <a:cs typeface="Times New Roman" pitchFamily="18" charset="0"/>
              </a:rPr>
              <a:t>)</a:t>
            </a:r>
            <a:r>
              <a:rPr lang="ru-RU" baseline="30000" smtClean="0">
                <a:latin typeface="Times New Roman" pitchFamily="18" charset="0"/>
                <a:cs typeface="Times New Roman" pitchFamily="18" charset="0"/>
              </a:rPr>
              <a:t>195</a:t>
            </a:r>
            <a:r>
              <a:rPr lang="en-US" smtClean="0">
                <a:latin typeface="Times New Roman" pitchFamily="18" charset="0"/>
                <a:cs typeface="Times New Roman" pitchFamily="18" charset="0"/>
              </a:rPr>
              <a:t>Hg</a:t>
            </a:r>
            <a:r>
              <a:rPr lang="ru-RU" smtClean="0">
                <a:latin typeface="Times New Roman" pitchFamily="18" charset="0"/>
                <a:cs typeface="Times New Roman" pitchFamily="18" charset="0"/>
              </a:rPr>
              <a:t>.</a:t>
            </a:r>
            <a:r>
              <a:rPr lang="ru-RU" i="1" smtClean="0">
                <a:latin typeface="Times New Roman" pitchFamily="18" charset="0"/>
                <a:cs typeface="Times New Roman" pitchFamily="18" charset="0"/>
              </a:rPr>
              <a:t> </a:t>
            </a:r>
            <a:r>
              <a:rPr lang="ru-RU" smtClean="0">
                <a:latin typeface="Times New Roman" pitchFamily="18" charset="0"/>
                <a:cs typeface="Times New Roman" pitchFamily="18" charset="0"/>
              </a:rPr>
              <a:t>Вид функций возбуждения и сравнение экспериментальных сечений с расчетами указывает на то, что этот канал реакции связан с распадом составного ядра с испарением заряженной частицы – протона- и нейтронов. </a:t>
            </a:r>
            <a:endParaRPr lang="ru-RU" sz="1100" smtClean="0">
              <a:latin typeface="Times New Roman" pitchFamily="18" charset="0"/>
              <a:ea typeface="Batang" pitchFamily="18" charset="-127"/>
            </a:endParaRPr>
          </a:p>
        </p:txBody>
      </p:sp>
      <p:sp>
        <p:nvSpPr>
          <p:cNvPr id="85197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7FD113-D26B-4B78-BC33-313AB958CCB6}" type="slidenum">
              <a:rPr lang="ru-RU">
                <a:cs typeface="Arial" charset="0"/>
              </a:rPr>
              <a:pPr fontAlgn="base">
                <a:spcBef>
                  <a:spcPct val="0"/>
                </a:spcBef>
                <a:spcAft>
                  <a:spcPct val="0"/>
                </a:spcAft>
                <a:defRPr/>
              </a:pPr>
              <a:t>61</a:t>
            </a:fld>
            <a:endParaRPr lang="ru-RU">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Образ слайда 1"/>
          <p:cNvSpPr>
            <a:spLocks noGrp="1" noRot="1" noChangeAspect="1"/>
          </p:cNvSpPr>
          <p:nvPr>
            <p:ph type="sldImg"/>
          </p:nvPr>
        </p:nvSpPr>
        <p:spPr bwMode="auto">
          <a:noFill/>
          <a:ln>
            <a:solidFill>
              <a:srgbClr val="000000"/>
            </a:solidFill>
            <a:miter lim="800000"/>
            <a:headEnd/>
            <a:tailEnd/>
          </a:ln>
        </p:spPr>
      </p:sp>
      <p:sp>
        <p:nvSpPr>
          <p:cNvPr id="84685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5709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B285E9-E432-4D25-A901-D7142EF14233}" type="slidenum">
              <a:rPr lang="ru-RU">
                <a:cs typeface="Arial" charset="0"/>
              </a:rPr>
              <a:pPr fontAlgn="base">
                <a:spcBef>
                  <a:spcPct val="0"/>
                </a:spcBef>
                <a:spcAft>
                  <a:spcPct val="0"/>
                </a:spcAft>
                <a:defRPr/>
              </a:pPr>
              <a:t>64</a:t>
            </a:fld>
            <a:endParaRPr lang="ru-RU">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Образ слайда 1"/>
          <p:cNvSpPr>
            <a:spLocks noGrp="1" noRot="1" noChangeAspect="1"/>
          </p:cNvSpPr>
          <p:nvPr>
            <p:ph type="sldImg"/>
          </p:nvPr>
        </p:nvSpPr>
        <p:spPr bwMode="auto">
          <a:noFill/>
          <a:ln>
            <a:solidFill>
              <a:srgbClr val="000000"/>
            </a:solidFill>
            <a:miter lim="800000"/>
            <a:headEnd/>
            <a:tailEnd/>
          </a:ln>
        </p:spPr>
      </p:sp>
      <p:sp>
        <p:nvSpPr>
          <p:cNvPr id="86118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9293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04116F-7388-4D19-BFC5-9E9BADA6B0D9}" type="slidenum">
              <a:rPr lang="ru-RU">
                <a:cs typeface="Arial" charset="0"/>
              </a:rPr>
              <a:pPr fontAlgn="base">
                <a:spcBef>
                  <a:spcPct val="0"/>
                </a:spcBef>
                <a:spcAft>
                  <a:spcPct val="0"/>
                </a:spcAft>
                <a:defRPr/>
              </a:pPr>
              <a:t>73</a:t>
            </a:fld>
            <a:endParaRPr lang="ru-RU">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Образ слайда 1"/>
          <p:cNvSpPr>
            <a:spLocks noGrp="1" noRot="1" noChangeAspect="1"/>
          </p:cNvSpPr>
          <p:nvPr>
            <p:ph type="sldImg"/>
          </p:nvPr>
        </p:nvSpPr>
        <p:spPr bwMode="auto">
          <a:noFill/>
          <a:ln>
            <a:solidFill>
              <a:srgbClr val="000000"/>
            </a:solidFill>
            <a:miter lim="800000"/>
            <a:headEnd/>
            <a:tailEnd/>
          </a:ln>
        </p:spPr>
      </p:sp>
      <p:sp>
        <p:nvSpPr>
          <p:cNvPr id="88166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2467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5E389A-8888-47EA-B91E-0BAD65C846AE}" type="slidenum">
              <a:rPr lang="ru-RU">
                <a:cs typeface="Arial" charset="0"/>
              </a:rPr>
              <a:pPr fontAlgn="base">
                <a:spcBef>
                  <a:spcPct val="0"/>
                </a:spcBef>
                <a:spcAft>
                  <a:spcPct val="0"/>
                </a:spcAft>
                <a:defRPr/>
              </a:pPr>
              <a:t>91</a:t>
            </a:fld>
            <a:endParaRPr lang="ru-RU">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70D900-29BF-45B2-99F1-E4F489B2A0F6}" type="slidenum">
              <a:rPr lang="ru-RU">
                <a:solidFill>
                  <a:srgbClr val="000000"/>
                </a:solidFill>
                <a:cs typeface="Arial" charset="0"/>
              </a:rPr>
              <a:pPr fontAlgn="base">
                <a:spcBef>
                  <a:spcPct val="0"/>
                </a:spcBef>
                <a:spcAft>
                  <a:spcPct val="0"/>
                </a:spcAft>
                <a:defRPr/>
              </a:pPr>
              <a:t>123</a:t>
            </a:fld>
            <a:endParaRPr lang="ru-RU">
              <a:solidFill>
                <a:srgbClr val="000000"/>
              </a:solidFill>
              <a:cs typeface="Arial" charset="0"/>
            </a:endParaRPr>
          </a:p>
        </p:txBody>
      </p:sp>
      <p:sp>
        <p:nvSpPr>
          <p:cNvPr id="922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262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3580AE-6316-45E3-BAFD-6160CCB8E9DF}" type="slidenum">
              <a:rPr lang="ru-RU" smtClean="0">
                <a:solidFill>
                  <a:srgbClr val="000000"/>
                </a:solidFill>
                <a:latin typeface="Arial" charset="0"/>
                <a:cs typeface="Arial" charset="0"/>
              </a:rPr>
              <a:pPr fontAlgn="base">
                <a:spcBef>
                  <a:spcPct val="0"/>
                </a:spcBef>
                <a:spcAft>
                  <a:spcPct val="0"/>
                </a:spcAft>
              </a:pPr>
              <a:t>124</a:t>
            </a:fld>
            <a:endParaRPr lang="ru-RU" smtClean="0">
              <a:solidFill>
                <a:srgbClr val="000000"/>
              </a:solidFill>
              <a:latin typeface="Arial" charset="0"/>
              <a:cs typeface="Arial" charset="0"/>
            </a:endParaRPr>
          </a:p>
        </p:txBody>
      </p:sp>
      <p:sp>
        <p:nvSpPr>
          <p:cNvPr id="924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4675"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A847B1-8838-4AEC-8EAC-D79C6C98E545}" type="slidenum">
              <a:rPr lang="ru-RU" smtClean="0">
                <a:solidFill>
                  <a:srgbClr val="000000"/>
                </a:solidFill>
                <a:latin typeface="Arial" charset="0"/>
                <a:cs typeface="Arial" charset="0"/>
              </a:rPr>
              <a:pPr fontAlgn="base">
                <a:spcBef>
                  <a:spcPct val="0"/>
                </a:spcBef>
                <a:spcAft>
                  <a:spcPct val="0"/>
                </a:spcAft>
              </a:pPr>
              <a:t>125</a:t>
            </a:fld>
            <a:endParaRPr lang="ru-RU" smtClean="0">
              <a:solidFill>
                <a:srgbClr val="000000"/>
              </a:solidFill>
              <a:latin typeface="Arial" charset="0"/>
              <a:cs typeface="Arial" charset="0"/>
            </a:endParaRPr>
          </a:p>
        </p:txBody>
      </p:sp>
      <p:sp>
        <p:nvSpPr>
          <p:cNvPr id="926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6723"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Образ слайда 1"/>
          <p:cNvSpPr>
            <a:spLocks noGrp="1" noRot="1" noChangeAspect="1"/>
          </p:cNvSpPr>
          <p:nvPr>
            <p:ph type="sldImg"/>
          </p:nvPr>
        </p:nvSpPr>
        <p:spPr bwMode="auto">
          <a:noFill/>
          <a:ln>
            <a:solidFill>
              <a:srgbClr val="000000"/>
            </a:solidFill>
            <a:miter lim="800000"/>
            <a:headEnd/>
            <a:tailEnd/>
          </a:ln>
        </p:spPr>
      </p:sp>
      <p:sp>
        <p:nvSpPr>
          <p:cNvPr id="747522" name="Заметки 2"/>
          <p:cNvSpPr>
            <a:spLocks noGrp="1"/>
          </p:cNvSpPr>
          <p:nvPr>
            <p:ph type="body" idx="1"/>
          </p:nvPr>
        </p:nvSpPr>
        <p:spPr bwMode="auto">
          <a:noFill/>
        </p:spPr>
        <p:txBody>
          <a:bodyPr wrap="square" numCol="1" anchor="t" anchorCtr="0" compatLnSpc="1">
            <a:prstTxWarp prst="textNoShape">
              <a:avLst/>
            </a:prstTxWarp>
          </a:bodyPr>
          <a:lstStyle/>
          <a:p>
            <a:pPr indent="449263" algn="just" eaLnBrk="1" hangingPunct="1">
              <a:lnSpc>
                <a:spcPct val="150000"/>
              </a:lnSpc>
              <a:spcBef>
                <a:spcPct val="0"/>
              </a:spcBef>
            </a:pPr>
            <a:r>
              <a:rPr lang="ru-RU" dirty="0" smtClean="0">
                <a:latin typeface="Times New Roman" pitchFamily="18" charset="0"/>
                <a:ea typeface="Batang" pitchFamily="18" charset="-127"/>
              </a:rPr>
              <a:t>Существует несколько видов изомеров: изомеры формы (распад запрещен из-за несоответствия формы), </a:t>
            </a:r>
            <a:endParaRPr lang="en-US" dirty="0" smtClean="0">
              <a:latin typeface="Times New Roman" pitchFamily="18" charset="0"/>
              <a:ea typeface="Batang" pitchFamily="18" charset="-127"/>
            </a:endParaRPr>
          </a:p>
          <a:p>
            <a:pPr indent="449263" algn="just" eaLnBrk="1" hangingPunct="1">
              <a:lnSpc>
                <a:spcPct val="150000"/>
              </a:lnSpc>
              <a:spcBef>
                <a:spcPct val="0"/>
              </a:spcBef>
            </a:pPr>
            <a:r>
              <a:rPr lang="ru-RU" dirty="0" smtClean="0">
                <a:latin typeface="Times New Roman" pitchFamily="18" charset="0"/>
                <a:ea typeface="Batang" pitchFamily="18" charset="-127"/>
              </a:rPr>
              <a:t>спиновые изомеры (несоответствие спина) и</a:t>
            </a:r>
            <a:endParaRPr lang="en-US" dirty="0" smtClean="0">
              <a:latin typeface="Times New Roman" pitchFamily="18" charset="0"/>
              <a:ea typeface="Batang" pitchFamily="18" charset="-127"/>
            </a:endParaRPr>
          </a:p>
          <a:p>
            <a:pPr indent="449263" algn="just" eaLnBrk="1" hangingPunct="1">
              <a:lnSpc>
                <a:spcPct val="150000"/>
              </a:lnSpc>
              <a:spcBef>
                <a:spcPct val="0"/>
              </a:spcBef>
            </a:pPr>
            <a:r>
              <a:rPr lang="ru-RU" dirty="0" smtClean="0">
                <a:latin typeface="Times New Roman" pitchFamily="18" charset="0"/>
                <a:ea typeface="Batang" pitchFamily="18" charset="-127"/>
              </a:rPr>
              <a:t> К- изомеры (изменение в ориентации спина относительно оси симметрии ядра) </a:t>
            </a:r>
            <a:endParaRPr lang="ru-RU" sz="1100" dirty="0" smtClean="0">
              <a:latin typeface="Times New Roman" pitchFamily="18" charset="0"/>
              <a:ea typeface="Batang" pitchFamily="18" charset="-127"/>
            </a:endParaRPr>
          </a:p>
        </p:txBody>
      </p:sp>
      <p:sp>
        <p:nvSpPr>
          <p:cNvPr id="75469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0EF33B-838D-4C7C-BD0E-8D96024DED9B}" type="slidenum">
              <a:rPr lang="ru-RU">
                <a:cs typeface="Arial" charset="0"/>
              </a:rPr>
              <a:pPr fontAlgn="base">
                <a:spcBef>
                  <a:spcPct val="0"/>
                </a:spcBef>
                <a:spcAft>
                  <a:spcPct val="0"/>
                </a:spcAft>
                <a:defRPr/>
              </a:pPr>
              <a:t>4</a:t>
            </a:fld>
            <a:endParaRPr lang="ru-RU">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Образ слайда 1"/>
          <p:cNvSpPr>
            <a:spLocks noGrp="1" noRot="1" noChangeAspect="1"/>
          </p:cNvSpPr>
          <p:nvPr>
            <p:ph type="sldImg"/>
          </p:nvPr>
        </p:nvSpPr>
        <p:spPr bwMode="auto">
          <a:noFill/>
          <a:ln>
            <a:solidFill>
              <a:srgbClr val="000000"/>
            </a:solidFill>
            <a:miter lim="800000"/>
            <a:headEnd/>
            <a:tailEnd/>
          </a:ln>
        </p:spPr>
      </p:sp>
      <p:sp>
        <p:nvSpPr>
          <p:cNvPr id="7495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solidFill>
                  <a:srgbClr val="000000"/>
                </a:solidFill>
                <a:latin typeface="Times New Roman" pitchFamily="18" charset="0"/>
                <a:ea typeface="Batang" pitchFamily="18" charset="-127"/>
              </a:rPr>
              <a:t>Изомерные состояния в атомных ядрах отличаются от возбуждённых состояний тем, что </a:t>
            </a:r>
            <a:r>
              <a:rPr lang="ru-RU" dirty="0" smtClean="0">
                <a:solidFill>
                  <a:srgbClr val="0000FF"/>
                </a:solidFill>
                <a:latin typeface="Times New Roman" pitchFamily="18" charset="0"/>
                <a:ea typeface="Batang" pitchFamily="18" charset="-127"/>
                <a:hlinkClick r:id="rId3" tooltip="Вероятность перехода"/>
              </a:rPr>
              <a:t>вероятности перехода</a:t>
            </a:r>
            <a:r>
              <a:rPr lang="ru-RU" dirty="0" smtClean="0">
                <a:solidFill>
                  <a:srgbClr val="000000"/>
                </a:solidFill>
                <a:latin typeface="Times New Roman" pitchFamily="18" charset="0"/>
                <a:ea typeface="Batang" pitchFamily="18" charset="-127"/>
              </a:rPr>
              <a:t> во все нижележащие состояния сильно подавлены правилами запрета по </a:t>
            </a:r>
            <a:r>
              <a:rPr lang="ru-RU" dirty="0" smtClean="0">
                <a:solidFill>
                  <a:srgbClr val="0000FF"/>
                </a:solidFill>
                <a:latin typeface="Times New Roman" pitchFamily="18" charset="0"/>
                <a:ea typeface="Batang" pitchFamily="18" charset="-127"/>
                <a:hlinkClick r:id="rId4" tooltip="Спин"/>
              </a:rPr>
              <a:t>спину</a:t>
            </a:r>
            <a:r>
              <a:rPr lang="ru-RU" dirty="0" smtClean="0">
                <a:solidFill>
                  <a:srgbClr val="000000"/>
                </a:solidFill>
                <a:latin typeface="Times New Roman" pitchFamily="18" charset="0"/>
                <a:ea typeface="Batang" pitchFamily="18" charset="-127"/>
              </a:rPr>
              <a:t> и </a:t>
            </a:r>
            <a:r>
              <a:rPr lang="ru-RU" dirty="0" smtClean="0">
                <a:solidFill>
                  <a:srgbClr val="0000FF"/>
                </a:solidFill>
                <a:latin typeface="Times New Roman" pitchFamily="18" charset="0"/>
                <a:ea typeface="Batang" pitchFamily="18" charset="-127"/>
                <a:hlinkClick r:id="rId5" tooltip="Чётность (физика)"/>
              </a:rPr>
              <a:t>чётности</a:t>
            </a:r>
            <a:r>
              <a:rPr lang="ru-RU" dirty="0" smtClean="0">
                <a:solidFill>
                  <a:srgbClr val="000000"/>
                </a:solidFill>
                <a:latin typeface="Times New Roman" pitchFamily="18" charset="0"/>
                <a:ea typeface="Batang" pitchFamily="18" charset="-127"/>
              </a:rPr>
              <a:t>. В частности, подавлены переходы с высокой </a:t>
            </a:r>
            <a:r>
              <a:rPr lang="ru-RU" dirty="0" err="1" smtClean="0">
                <a:solidFill>
                  <a:srgbClr val="000000"/>
                </a:solidFill>
                <a:latin typeface="Times New Roman" pitchFamily="18" charset="0"/>
                <a:ea typeface="Batang" pitchFamily="18" charset="-127"/>
              </a:rPr>
              <a:t>мультипольностью</a:t>
            </a:r>
            <a:r>
              <a:rPr lang="ru-RU" dirty="0" smtClean="0">
                <a:solidFill>
                  <a:srgbClr val="000000"/>
                </a:solidFill>
                <a:latin typeface="Times New Roman" pitchFamily="18" charset="0"/>
                <a:ea typeface="Batang" pitchFamily="18" charset="-127"/>
              </a:rPr>
              <a:t> (то есть большим изменением спина, необходимым для перехода в нижележащее состояние) и малой энергией перехода</a:t>
            </a:r>
            <a:endParaRPr lang="ru-RU" dirty="0" smtClean="0">
              <a:solidFill>
                <a:srgbClr val="000000"/>
              </a:solidFill>
            </a:endParaRPr>
          </a:p>
        </p:txBody>
      </p:sp>
      <p:sp>
        <p:nvSpPr>
          <p:cNvPr id="7567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9CEB8E-4A87-46FE-8502-4B5DE082AE85}" type="slidenum">
              <a:rPr lang="ru-RU">
                <a:cs typeface="Arial" charset="0"/>
              </a:rPr>
              <a:pPr fontAlgn="base">
                <a:spcBef>
                  <a:spcPct val="0"/>
                </a:spcBef>
                <a:spcAft>
                  <a:spcPct val="0"/>
                </a:spcAft>
                <a:defRPr/>
              </a:pPr>
              <a:t>5</a:t>
            </a:fld>
            <a:endParaRPr lang="ru-RU">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Образ слайда 1"/>
          <p:cNvSpPr>
            <a:spLocks noGrp="1" noRot="1" noChangeAspect="1"/>
          </p:cNvSpPr>
          <p:nvPr>
            <p:ph type="sldImg"/>
          </p:nvPr>
        </p:nvSpPr>
        <p:spPr bwMode="auto">
          <a:noFill/>
          <a:ln>
            <a:solidFill>
              <a:srgbClr val="000000"/>
            </a:solidFill>
            <a:miter lim="800000"/>
            <a:headEnd/>
            <a:tailEnd/>
          </a:ln>
        </p:spPr>
      </p:sp>
      <p:sp>
        <p:nvSpPr>
          <p:cNvPr id="75571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latin typeface="Times New Roman" pitchFamily="18" charset="0"/>
                <a:cs typeface="Times New Roman" pitchFamily="18" charset="0"/>
              </a:rPr>
              <a:t>В настоящее время проявляется большой интерес к изучению реакций, вызванных слабо связанными радиоактивными ядрами, имеющими необычные распределения нуклонов, которые оказывают сильное влияние на процесс взаимодействия ядер. В случае реакций со слабосвязанными и </a:t>
            </a:r>
            <a:r>
              <a:rPr lang="ru-RU" dirty="0" err="1" smtClean="0">
                <a:latin typeface="Times New Roman" pitchFamily="18" charset="0"/>
                <a:cs typeface="Times New Roman" pitchFamily="18" charset="0"/>
              </a:rPr>
              <a:t>галоидальными</a:t>
            </a:r>
            <a:r>
              <a:rPr lang="ru-RU" dirty="0" smtClean="0">
                <a:latin typeface="Times New Roman" pitchFamily="18" charset="0"/>
                <a:cs typeface="Times New Roman" pitchFamily="18" charset="0"/>
              </a:rPr>
              <a:t> ядрами, можно ожидать увеличения вносимого среднего углового момента по сравнению с реакциями на плотно упакованных ядрах (</a:t>
            </a:r>
            <a:r>
              <a:rPr lang="ru-RU" dirty="0" err="1" smtClean="0">
                <a:latin typeface="Times New Roman" pitchFamily="18" charset="0"/>
                <a:cs typeface="Times New Roman" pitchFamily="18" charset="0"/>
              </a:rPr>
              <a:t>α- </a:t>
            </a:r>
            <a:r>
              <a:rPr lang="ru-RU" dirty="0" smtClean="0">
                <a:latin typeface="Times New Roman" pitchFamily="18" charset="0"/>
                <a:cs typeface="Times New Roman" pitchFamily="18" charset="0"/>
              </a:rPr>
              <a:t>частицах и др.) вследствие большего радиуса распределения ядерной материи при возбуждении ядра- снаряда.</a:t>
            </a:r>
            <a:endParaRPr lang="ru-RU" dirty="0" smtClean="0"/>
          </a:p>
        </p:txBody>
      </p:sp>
      <p:sp>
        <p:nvSpPr>
          <p:cNvPr id="7628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FBF1E2-49A9-403E-9D54-C63C597EDCBC}" type="slidenum">
              <a:rPr lang="ru-RU">
                <a:cs typeface="Arial" charset="0"/>
              </a:rPr>
              <a:pPr fontAlgn="base">
                <a:spcBef>
                  <a:spcPct val="0"/>
                </a:spcBef>
                <a:spcAft>
                  <a:spcPct val="0"/>
                </a:spcAft>
                <a:defRPr/>
              </a:pPr>
              <a:t>6</a:t>
            </a:fld>
            <a:endParaRPr lang="ru-RU">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Образ слайда 1"/>
          <p:cNvSpPr>
            <a:spLocks noGrp="1" noRot="1" noChangeAspect="1"/>
          </p:cNvSpPr>
          <p:nvPr>
            <p:ph type="sldImg"/>
          </p:nvPr>
        </p:nvSpPr>
        <p:spPr bwMode="auto">
          <a:noFill/>
          <a:ln>
            <a:solidFill>
              <a:srgbClr val="000000"/>
            </a:solidFill>
            <a:miter lim="800000"/>
            <a:headEnd/>
            <a:tailEnd/>
          </a:ln>
        </p:spPr>
      </p:sp>
      <p:sp>
        <p:nvSpPr>
          <p:cNvPr id="75366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b="0" i="0" dirty="0" smtClean="0">
                <a:latin typeface="Times New Roman" pitchFamily="18" charset="0"/>
                <a:ea typeface="Batang" pitchFamily="18" charset="-127"/>
              </a:rPr>
              <a:t>Отношение вероятностей заселения основного и изомерного состояний в ядрах </a:t>
            </a:r>
            <a:r>
              <a:rPr lang="ru-RU" b="0" i="0" dirty="0" smtClean="0">
                <a:latin typeface="Times New Roman" pitchFamily="18" charset="0"/>
                <a:ea typeface="Batang" pitchFamily="18" charset="-127"/>
                <a:cs typeface="Times New Roman" pitchFamily="18" charset="0"/>
                <a:sym typeface="Symbol" pitchFamily="18" charset="2"/>
              </a:rPr>
              <a:t></a:t>
            </a:r>
            <a:r>
              <a:rPr lang="ru-RU" b="0" i="0" baseline="-25000" dirty="0" err="1" smtClean="0">
                <a:latin typeface="Times New Roman" pitchFamily="18" charset="0"/>
                <a:ea typeface="Batang" pitchFamily="18" charset="-127"/>
              </a:rPr>
              <a:t>m</a:t>
            </a:r>
            <a:r>
              <a:rPr lang="ru-RU" b="0" i="0" dirty="0" smtClean="0">
                <a:latin typeface="Times New Roman" pitchFamily="18" charset="0"/>
                <a:ea typeface="Batang" pitchFamily="18" charset="-127"/>
              </a:rPr>
              <a:t>/</a:t>
            </a:r>
            <a:r>
              <a:rPr lang="ru-RU" b="0" i="0" dirty="0" smtClean="0">
                <a:latin typeface="Times New Roman" pitchFamily="18" charset="0"/>
                <a:ea typeface="Batang" pitchFamily="18" charset="-127"/>
                <a:sym typeface="Symbol" pitchFamily="18" charset="2"/>
              </a:rPr>
              <a:t></a:t>
            </a:r>
            <a:r>
              <a:rPr lang="en-US" b="0" i="0" baseline="-25000" dirty="0" smtClean="0">
                <a:latin typeface="Times New Roman" pitchFamily="18" charset="0"/>
                <a:ea typeface="Batang" pitchFamily="18" charset="-127"/>
              </a:rPr>
              <a:t>g</a:t>
            </a:r>
            <a:r>
              <a:rPr lang="ru-RU" b="0" i="0" baseline="-25000" dirty="0" smtClean="0">
                <a:latin typeface="Times New Roman" pitchFamily="18" charset="0"/>
                <a:ea typeface="Batang" pitchFamily="18" charset="-127"/>
              </a:rPr>
              <a:t>,</a:t>
            </a:r>
            <a:r>
              <a:rPr lang="ru-RU" b="0" i="0" dirty="0" smtClean="0">
                <a:latin typeface="Times New Roman" pitchFamily="18" charset="0"/>
                <a:ea typeface="Batang" pitchFamily="18" charset="-127"/>
              </a:rPr>
              <a:t> (</a:t>
            </a:r>
            <a:r>
              <a:rPr lang="ru-RU" b="0" i="0" baseline="-25000" dirty="0" smtClean="0">
                <a:latin typeface="Times New Roman" pitchFamily="18" charset="0"/>
                <a:ea typeface="Batang" pitchFamily="18" charset="-127"/>
              </a:rPr>
              <a:t> </a:t>
            </a:r>
            <a:r>
              <a:rPr lang="ru-RU" b="0" i="0" dirty="0" smtClean="0">
                <a:latin typeface="Times New Roman" pitchFamily="18" charset="0"/>
                <a:ea typeface="Batang" pitchFamily="18" charset="-127"/>
              </a:rPr>
              <a:t>называемое изомерным отношением) зависит от ряда причин, в частности, от переданного углового момента </a:t>
            </a:r>
            <a:r>
              <a:rPr lang="ru-RU" b="0" i="0" dirty="0" smtClean="0">
                <a:latin typeface="Times New Roman" pitchFamily="18" charset="0"/>
                <a:ea typeface="Batang" pitchFamily="18" charset="-127"/>
                <a:sym typeface="MT Extra" pitchFamily="18" charset="2"/>
              </a:rPr>
              <a:t></a:t>
            </a:r>
            <a:r>
              <a:rPr lang="ru-RU" b="0" i="0" dirty="0" smtClean="0">
                <a:latin typeface="Times New Roman" pitchFamily="18" charset="0"/>
                <a:ea typeface="Batang" pitchFamily="18" charset="-127"/>
              </a:rPr>
              <a:t> во входном канале реакции [</a:t>
            </a:r>
            <a:r>
              <a:rPr lang="en-US" b="0" i="0" dirty="0" smtClean="0">
                <a:latin typeface="Times New Roman" pitchFamily="18" charset="0"/>
                <a:ea typeface="Batang" pitchFamily="18" charset="-127"/>
              </a:rPr>
              <a:t>D</a:t>
            </a:r>
            <a:r>
              <a:rPr lang="ru-RU" b="0" i="0" dirty="0" smtClean="0">
                <a:latin typeface="Times New Roman" pitchFamily="18" charset="0"/>
                <a:ea typeface="Batang" pitchFamily="18" charset="-127"/>
              </a:rPr>
              <a:t>.</a:t>
            </a:r>
            <a:r>
              <a:rPr lang="en-US" b="0" i="0" dirty="0" smtClean="0">
                <a:latin typeface="Times New Roman" pitchFamily="18" charset="0"/>
                <a:ea typeface="Batang" pitchFamily="18" charset="-127"/>
              </a:rPr>
              <a:t>E</a:t>
            </a:r>
            <a:r>
              <a:rPr lang="ru-RU" b="0" i="0" dirty="0" smtClean="0">
                <a:latin typeface="Times New Roman" pitchFamily="18" charset="0"/>
                <a:ea typeface="Batang" pitchFamily="18" charset="-127"/>
              </a:rPr>
              <a:t>. </a:t>
            </a:r>
            <a:r>
              <a:rPr lang="en-US" b="0" i="0" dirty="0" err="1" smtClean="0">
                <a:latin typeface="Times New Roman" pitchFamily="18" charset="0"/>
                <a:ea typeface="Batang" pitchFamily="18" charset="-127"/>
              </a:rPr>
              <a:t>DiGregorio</a:t>
            </a:r>
            <a:r>
              <a:rPr lang="en-US" b="0" i="0" dirty="0" smtClean="0">
                <a:latin typeface="Times New Roman" pitchFamily="18" charset="0"/>
                <a:ea typeface="Batang" pitchFamily="18" charset="-127"/>
              </a:rPr>
              <a:t> et al</a:t>
            </a:r>
            <a:r>
              <a:rPr lang="ru-RU" b="0" i="0" dirty="0" smtClean="0">
                <a:latin typeface="Times New Roman" pitchFamily="18" charset="0"/>
                <a:ea typeface="Batang" pitchFamily="18" charset="-127"/>
              </a:rPr>
              <a:t>. </a:t>
            </a:r>
            <a:r>
              <a:rPr lang="en-US" b="0" i="0" dirty="0" smtClean="0">
                <a:latin typeface="Times New Roman" pitchFamily="18" charset="0"/>
                <a:ea typeface="Batang" pitchFamily="18" charset="-127"/>
              </a:rPr>
              <a:t>PRC</a:t>
            </a:r>
            <a:r>
              <a:rPr lang="ru-RU" b="0" i="0" dirty="0" smtClean="0">
                <a:latin typeface="Times New Roman" pitchFamily="18" charset="0"/>
                <a:ea typeface="Batang" pitchFamily="18" charset="-127"/>
              </a:rPr>
              <a:t>42(1990)2108 и В.Ю. Денисов, В.А. </a:t>
            </a:r>
            <a:r>
              <a:rPr lang="ru-RU" b="0" i="0" dirty="0" err="1" smtClean="0">
                <a:latin typeface="Times New Roman" pitchFamily="18" charset="0"/>
                <a:ea typeface="Batang" pitchFamily="18" charset="-127"/>
              </a:rPr>
              <a:t>Желтоножский</a:t>
            </a:r>
            <a:r>
              <a:rPr lang="ru-RU" b="0" i="0" dirty="0" smtClean="0">
                <a:latin typeface="Times New Roman" pitchFamily="18" charset="0"/>
                <a:ea typeface="Batang" pitchFamily="18" charset="-127"/>
              </a:rPr>
              <a:t> и С.В. </a:t>
            </a:r>
            <a:r>
              <a:rPr lang="ru-RU" b="0" i="0" dirty="0" err="1" smtClean="0">
                <a:latin typeface="Times New Roman" pitchFamily="18" charset="0"/>
                <a:ea typeface="Batang" pitchFamily="18" charset="-127"/>
              </a:rPr>
              <a:t>Решитько</a:t>
            </a:r>
            <a:r>
              <a:rPr lang="ru-RU" b="0" i="0" dirty="0" smtClean="0">
                <a:latin typeface="Times New Roman" pitchFamily="18" charset="0"/>
                <a:ea typeface="Batang" pitchFamily="18" charset="-127"/>
              </a:rPr>
              <a:t> ЯФ,Т.56, С.99,1993 ]. Измерение изомерных отношений в различных ядерных реакциях позволяет получать важную информацию, как о структуре исследуемого ядра, так и о механизме его образования, степени его возбуждения, в том числе о распределении плотности ядерных уровней и спинах возбужденных ядерных состояний. </a:t>
            </a:r>
            <a:endParaRPr lang="ru-RU" b="0" i="0" dirty="0" smtClean="0"/>
          </a:p>
        </p:txBody>
      </p:sp>
      <p:sp>
        <p:nvSpPr>
          <p:cNvPr id="76083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C8457A-3576-4CCE-9ECB-6BB462220522}" type="slidenum">
              <a:rPr lang="ru-RU">
                <a:cs typeface="Arial" charset="0"/>
              </a:rPr>
              <a:pPr fontAlgn="base">
                <a:spcBef>
                  <a:spcPct val="0"/>
                </a:spcBef>
                <a:spcAft>
                  <a:spcPct val="0"/>
                </a:spcAft>
                <a:defRPr/>
              </a:pPr>
              <a:t>7</a:t>
            </a:fld>
            <a:endParaRPr lang="ru-RU">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Образ слайда 1"/>
          <p:cNvSpPr>
            <a:spLocks noGrp="1" noRot="1" noChangeAspect="1"/>
          </p:cNvSpPr>
          <p:nvPr>
            <p:ph type="sldImg"/>
          </p:nvPr>
        </p:nvSpPr>
        <p:spPr bwMode="auto">
          <a:noFill/>
          <a:ln>
            <a:solidFill>
              <a:srgbClr val="000000"/>
            </a:solidFill>
            <a:miter lim="800000"/>
            <a:headEnd/>
            <a:tailEnd/>
          </a:ln>
        </p:spPr>
      </p:sp>
      <p:sp>
        <p:nvSpPr>
          <p:cNvPr id="76697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7414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0B5F8F-4F95-4041-A53B-8F179DE9422F}" type="slidenum">
              <a:rPr lang="ru-RU">
                <a:cs typeface="Arial" charset="0"/>
              </a:rPr>
              <a:pPr fontAlgn="base">
                <a:spcBef>
                  <a:spcPct val="0"/>
                </a:spcBef>
                <a:spcAft>
                  <a:spcPct val="0"/>
                </a:spcAft>
                <a:defRPr/>
              </a:pPr>
              <a:t>12</a:t>
            </a:fld>
            <a:endParaRPr lang="ru-RU">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Образ слайда 1"/>
          <p:cNvSpPr>
            <a:spLocks noGrp="1" noRot="1" noChangeAspect="1"/>
          </p:cNvSpPr>
          <p:nvPr>
            <p:ph type="sldImg"/>
          </p:nvPr>
        </p:nvSpPr>
        <p:spPr bwMode="auto">
          <a:noFill/>
          <a:ln>
            <a:solidFill>
              <a:srgbClr val="000000"/>
            </a:solidFill>
            <a:miter lim="800000"/>
            <a:headEnd/>
            <a:tailEnd/>
          </a:ln>
        </p:spPr>
      </p:sp>
      <p:sp>
        <p:nvSpPr>
          <p:cNvPr id="7598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solidFill>
                  <a:srgbClr val="000000"/>
                </a:solidFill>
                <a:latin typeface="Times New Roman" pitchFamily="18" charset="0"/>
                <a:ea typeface="Batang" pitchFamily="18" charset="-127"/>
              </a:rPr>
              <a:t>	</a:t>
            </a:r>
            <a:r>
              <a:rPr lang="ru-RU" sz="1100" b="0" i="0" dirty="0" smtClean="0">
                <a:solidFill>
                  <a:srgbClr val="000000"/>
                </a:solidFill>
                <a:latin typeface="Times New Roman CYR" pitchFamily="18" charset="0"/>
                <a:ea typeface="Batang" pitchFamily="18" charset="-127"/>
              </a:rPr>
              <a:t>С точки зрения изучения изомерных отношений </a:t>
            </a:r>
            <a:r>
              <a:rPr lang="ru-RU" sz="1100" b="0" i="0" baseline="30000" dirty="0" smtClean="0">
                <a:solidFill>
                  <a:srgbClr val="000000"/>
                </a:solidFill>
                <a:latin typeface="Times New Roman CYR" pitchFamily="18" charset="0"/>
                <a:ea typeface="Batang" pitchFamily="18" charset="-127"/>
              </a:rPr>
              <a:t>44</a:t>
            </a:r>
            <a:r>
              <a:rPr lang="en-US" sz="1100" b="0" i="0" dirty="0" smtClean="0">
                <a:solidFill>
                  <a:srgbClr val="000000"/>
                </a:solidFill>
                <a:latin typeface="Times New Roman CYR" pitchFamily="18" charset="0"/>
                <a:ea typeface="Batang" pitchFamily="18" charset="-127"/>
              </a:rPr>
              <a:t>Sc</a:t>
            </a:r>
            <a:r>
              <a:rPr lang="ru-RU" sz="1100" b="0" i="0" dirty="0" smtClean="0">
                <a:solidFill>
                  <a:srgbClr val="000000"/>
                </a:solidFill>
                <a:latin typeface="Times New Roman CYR" pitchFamily="18" charset="0"/>
                <a:ea typeface="Batang" pitchFamily="18" charset="-127"/>
              </a:rPr>
              <a:t> является  </a:t>
            </a:r>
            <a:r>
              <a:rPr lang="ru-RU" sz="1100" b="0" i="0" dirty="0" smtClean="0">
                <a:latin typeface="Times New Roman CYR" pitchFamily="18" charset="0"/>
                <a:cs typeface="Times New Roman" pitchFamily="18" charset="0"/>
              </a:rPr>
              <a:t>интересным </a:t>
            </a:r>
            <a:r>
              <a:rPr lang="ru-RU" sz="1100" b="0" i="0" dirty="0" smtClean="0">
                <a:solidFill>
                  <a:srgbClr val="000000"/>
                </a:solidFill>
                <a:latin typeface="Times New Roman CYR" pitchFamily="18" charset="0"/>
                <a:ea typeface="Batang" pitchFamily="18" charset="-127"/>
              </a:rPr>
              <a:t>ядром вблизи оболочек </a:t>
            </a:r>
            <a:r>
              <a:rPr lang="en-US" sz="1100" b="0" i="0" dirty="0" smtClean="0">
                <a:solidFill>
                  <a:srgbClr val="000000"/>
                </a:solidFill>
                <a:latin typeface="Times New Roman CYR" pitchFamily="18" charset="0"/>
                <a:ea typeface="Batang" pitchFamily="18" charset="-127"/>
              </a:rPr>
              <a:t>Z</a:t>
            </a:r>
            <a:r>
              <a:rPr lang="ru-RU" sz="1100" b="0" i="0" dirty="0" smtClean="0">
                <a:solidFill>
                  <a:srgbClr val="000000"/>
                </a:solidFill>
                <a:latin typeface="Times New Roman CYR" pitchFamily="18" charset="0"/>
                <a:ea typeface="Batang" pitchFamily="18" charset="-127"/>
              </a:rPr>
              <a:t>=20 </a:t>
            </a:r>
            <a:r>
              <a:rPr lang="ru-RU" sz="1100" b="0" i="0" baseline="30000" dirty="0" smtClean="0">
                <a:solidFill>
                  <a:srgbClr val="000000"/>
                </a:solidFill>
                <a:latin typeface="Times New Roman CYR" pitchFamily="18" charset="0"/>
                <a:ea typeface="Batang" pitchFamily="18" charset="-127"/>
              </a:rPr>
              <a:t>44</a:t>
            </a:r>
            <a:r>
              <a:rPr lang="en-US" sz="1100" b="0" i="0" baseline="30000" dirty="0" err="1" smtClean="0">
                <a:solidFill>
                  <a:srgbClr val="000000"/>
                </a:solidFill>
                <a:latin typeface="Times New Roman CYR" pitchFamily="18" charset="0"/>
                <a:ea typeface="Batang" pitchFamily="18" charset="-127"/>
              </a:rPr>
              <a:t>m</a:t>
            </a:r>
            <a:r>
              <a:rPr lang="en-US" sz="1100" b="0" i="0" dirty="0" err="1" smtClean="0">
                <a:solidFill>
                  <a:srgbClr val="000000"/>
                </a:solidFill>
                <a:latin typeface="Times New Roman CYR" pitchFamily="18" charset="0"/>
                <a:ea typeface="Batang" pitchFamily="18" charset="-127"/>
              </a:rPr>
              <a:t>Sc</a:t>
            </a:r>
            <a:r>
              <a:rPr lang="ru-RU" sz="1100" b="0" i="0" dirty="0" smtClean="0">
                <a:solidFill>
                  <a:srgbClr val="000000"/>
                </a:solidFill>
                <a:latin typeface="Times New Roman CYR" pitchFamily="18" charset="0"/>
                <a:ea typeface="Batang" pitchFamily="18" charset="-127"/>
              </a:rPr>
              <a:t> (6+) в </a:t>
            </a:r>
            <a:r>
              <a:rPr lang="ru-RU" sz="1100" b="0" i="0" baseline="30000" dirty="0" smtClean="0">
                <a:solidFill>
                  <a:srgbClr val="000000"/>
                </a:solidFill>
                <a:latin typeface="Times New Roman CYR" pitchFamily="18" charset="0"/>
                <a:ea typeface="Batang" pitchFamily="18" charset="-127"/>
              </a:rPr>
              <a:t>44</a:t>
            </a:r>
            <a:r>
              <a:rPr lang="en-US" sz="1100" b="0" i="0" baseline="30000" dirty="0" err="1" smtClean="0">
                <a:solidFill>
                  <a:srgbClr val="000000"/>
                </a:solidFill>
                <a:latin typeface="Times New Roman CYR" pitchFamily="18" charset="0"/>
                <a:ea typeface="Batang" pitchFamily="18" charset="-127"/>
              </a:rPr>
              <a:t>g</a:t>
            </a:r>
            <a:r>
              <a:rPr lang="en-US" sz="1100" b="0" i="0" dirty="0" err="1" smtClean="0">
                <a:solidFill>
                  <a:srgbClr val="000000"/>
                </a:solidFill>
                <a:latin typeface="Times New Roman CYR" pitchFamily="18" charset="0"/>
                <a:ea typeface="Batang" pitchFamily="18" charset="-127"/>
              </a:rPr>
              <a:t>Sc</a:t>
            </a:r>
            <a:r>
              <a:rPr lang="ru-RU" sz="1100" b="0" i="0" dirty="0" smtClean="0">
                <a:solidFill>
                  <a:srgbClr val="000000"/>
                </a:solidFill>
                <a:latin typeface="Times New Roman CYR" pitchFamily="18" charset="0"/>
                <a:ea typeface="Batang" pitchFamily="18" charset="-127"/>
              </a:rPr>
              <a:t>(2+) и </a:t>
            </a:r>
            <a:r>
              <a:rPr lang="en-US" sz="1100" b="0" i="0" dirty="0" smtClean="0">
                <a:solidFill>
                  <a:srgbClr val="000000"/>
                </a:solidFill>
                <a:latin typeface="Times New Roman CYR" pitchFamily="18" charset="0"/>
                <a:ea typeface="Batang" pitchFamily="18" charset="-127"/>
              </a:rPr>
              <a:t>N</a:t>
            </a:r>
            <a:r>
              <a:rPr lang="ru-RU" sz="1100" b="0" i="0" dirty="0" smtClean="0">
                <a:solidFill>
                  <a:srgbClr val="000000"/>
                </a:solidFill>
                <a:latin typeface="Times New Roman CYR" pitchFamily="18" charset="0"/>
                <a:ea typeface="Batang" pitchFamily="18" charset="-127"/>
              </a:rPr>
              <a:t>=28. . Периоды полураспада  и интенсивности </a:t>
            </a:r>
            <a:r>
              <a:rPr lang="ru-RU" sz="1100" b="0" i="0" dirty="0" err="1" smtClean="0">
                <a:solidFill>
                  <a:srgbClr val="000000"/>
                </a:solidFill>
                <a:latin typeface="Times New Roman CYR" pitchFamily="18" charset="0"/>
                <a:ea typeface="Batang" pitchFamily="18" charset="-127"/>
              </a:rPr>
              <a:t>γ- </a:t>
            </a:r>
            <a:r>
              <a:rPr lang="ru-RU" sz="1100" b="0" i="0" dirty="0" smtClean="0">
                <a:solidFill>
                  <a:srgbClr val="000000"/>
                </a:solidFill>
                <a:latin typeface="Times New Roman CYR" pitchFamily="18" charset="0"/>
                <a:ea typeface="Batang" pitchFamily="18" charset="-127"/>
              </a:rPr>
              <a:t>переходов из </a:t>
            </a:r>
            <a:r>
              <a:rPr lang="ru-RU" sz="1100" b="0" i="0" baseline="30000" dirty="0" smtClean="0">
                <a:solidFill>
                  <a:srgbClr val="000000"/>
                </a:solidFill>
                <a:latin typeface="Times New Roman CYR" pitchFamily="18" charset="0"/>
                <a:ea typeface="Batang" pitchFamily="18" charset="-127"/>
              </a:rPr>
              <a:t>44</a:t>
            </a:r>
            <a:r>
              <a:rPr lang="en-US" sz="1100" b="0" i="0" baseline="30000" dirty="0" err="1" smtClean="0">
                <a:solidFill>
                  <a:srgbClr val="000000"/>
                </a:solidFill>
                <a:latin typeface="Times New Roman CYR" pitchFamily="18" charset="0"/>
                <a:ea typeface="Batang" pitchFamily="18" charset="-127"/>
              </a:rPr>
              <a:t>m</a:t>
            </a:r>
            <a:r>
              <a:rPr lang="en-US" sz="1100" b="0" i="0" dirty="0" err="1" smtClean="0">
                <a:solidFill>
                  <a:srgbClr val="000000"/>
                </a:solidFill>
                <a:latin typeface="Times New Roman CYR" pitchFamily="18" charset="0"/>
                <a:ea typeface="Batang" pitchFamily="18" charset="-127"/>
              </a:rPr>
              <a:t>Sc</a:t>
            </a:r>
            <a:r>
              <a:rPr lang="ru-RU" sz="1100" b="0" i="0" dirty="0" smtClean="0">
                <a:solidFill>
                  <a:srgbClr val="000000"/>
                </a:solidFill>
                <a:latin typeface="Times New Roman CYR" pitchFamily="18" charset="0"/>
                <a:ea typeface="Batang" pitchFamily="18" charset="-127"/>
              </a:rPr>
              <a:t> (6+) в </a:t>
            </a:r>
            <a:r>
              <a:rPr lang="ru-RU" sz="1100" b="0" i="0" baseline="30000" dirty="0" smtClean="0">
                <a:solidFill>
                  <a:srgbClr val="000000"/>
                </a:solidFill>
                <a:latin typeface="Times New Roman CYR" pitchFamily="18" charset="0"/>
                <a:ea typeface="Batang" pitchFamily="18" charset="-127"/>
              </a:rPr>
              <a:t>44</a:t>
            </a:r>
            <a:r>
              <a:rPr lang="en-US" sz="1100" b="0" i="0" baseline="30000" dirty="0" err="1" smtClean="0">
                <a:solidFill>
                  <a:srgbClr val="000000"/>
                </a:solidFill>
                <a:latin typeface="Times New Roman CYR" pitchFamily="18" charset="0"/>
                <a:ea typeface="Batang" pitchFamily="18" charset="-127"/>
              </a:rPr>
              <a:t>g</a:t>
            </a:r>
            <a:r>
              <a:rPr lang="en-US" sz="1100" b="0" i="0" dirty="0" err="1" smtClean="0">
                <a:solidFill>
                  <a:srgbClr val="000000"/>
                </a:solidFill>
                <a:latin typeface="Times New Roman CYR" pitchFamily="18" charset="0"/>
                <a:ea typeface="Batang" pitchFamily="18" charset="-127"/>
              </a:rPr>
              <a:t>Sc</a:t>
            </a:r>
            <a:r>
              <a:rPr lang="ru-RU" sz="1100" b="0" i="0" dirty="0" smtClean="0">
                <a:solidFill>
                  <a:srgbClr val="000000"/>
                </a:solidFill>
                <a:latin typeface="Times New Roman CYR" pitchFamily="18" charset="0"/>
                <a:ea typeface="Batang" pitchFamily="18" charset="-127"/>
              </a:rPr>
              <a:t>(2+) удобны для измерений. </a:t>
            </a:r>
          </a:p>
          <a:p>
            <a:pPr algn="just" eaLnBrk="1" hangingPunct="1">
              <a:lnSpc>
                <a:spcPct val="150000"/>
              </a:lnSpc>
              <a:spcBef>
                <a:spcPct val="0"/>
              </a:spcBef>
            </a:pPr>
            <a:r>
              <a:rPr lang="ru-RU" b="0" i="0" dirty="0" smtClean="0">
                <a:latin typeface="Times New Roman" pitchFamily="18" charset="0"/>
                <a:cs typeface="Times New Roman" pitchFamily="18" charset="0"/>
              </a:rPr>
              <a:t>В работах  [   ] были измерены функции возбуждения для образования </a:t>
            </a:r>
            <a:r>
              <a:rPr lang="ru-RU" b="0" i="0" baseline="30000" dirty="0" smtClean="0">
                <a:latin typeface="Times New Roman" pitchFamily="18" charset="0"/>
                <a:cs typeface="Times New Roman" pitchFamily="18" charset="0"/>
              </a:rPr>
              <a:t>44</a:t>
            </a:r>
            <a:r>
              <a:rPr lang="en-US" b="0" i="0" dirty="0" smtClean="0">
                <a:latin typeface="Times New Roman" pitchFamily="18" charset="0"/>
                <a:cs typeface="Times New Roman" pitchFamily="18" charset="0"/>
              </a:rPr>
              <a:t>Sc </a:t>
            </a:r>
            <a:r>
              <a:rPr lang="ru-RU" b="0" i="0" dirty="0" smtClean="0">
                <a:latin typeface="Times New Roman" pitchFamily="18" charset="0"/>
                <a:cs typeface="Times New Roman" pitchFamily="18" charset="0"/>
              </a:rPr>
              <a:t>(рис) в основном и изомерном состояниях в реакциях на пучке </a:t>
            </a:r>
            <a:r>
              <a:rPr lang="ru-RU" b="0" i="0" dirty="0" err="1" smtClean="0">
                <a:latin typeface="Times New Roman" pitchFamily="18" charset="0"/>
                <a:cs typeface="Times New Roman" pitchFamily="18" charset="0"/>
              </a:rPr>
              <a:t>α- </a:t>
            </a:r>
            <a:r>
              <a:rPr lang="ru-RU" b="0" i="0" dirty="0" smtClean="0">
                <a:latin typeface="Times New Roman" pitchFamily="18" charset="0"/>
                <a:cs typeface="Times New Roman" pitchFamily="18" charset="0"/>
              </a:rPr>
              <a:t>частиц: </a:t>
            </a:r>
            <a:r>
              <a:rPr lang="ru-RU" b="0" i="0" baseline="30000" dirty="0" smtClean="0">
                <a:latin typeface="Times New Roman" pitchFamily="18" charset="0"/>
                <a:cs typeface="Times New Roman" pitchFamily="18" charset="0"/>
              </a:rPr>
              <a:t>41</a:t>
            </a:r>
            <a:r>
              <a:rPr lang="en-US" b="0" i="0" dirty="0" smtClean="0">
                <a:latin typeface="Times New Roman" pitchFamily="18" charset="0"/>
                <a:cs typeface="Times New Roman" pitchFamily="18" charset="0"/>
              </a:rPr>
              <a:t>K</a:t>
            </a:r>
            <a:r>
              <a:rPr lang="ru-RU" b="0" i="0" dirty="0" err="1" smtClean="0">
                <a:latin typeface="Times New Roman" pitchFamily="18" charset="0"/>
                <a:cs typeface="Times New Roman" pitchFamily="18" charset="0"/>
              </a:rPr>
              <a:t>(α,</a:t>
            </a:r>
            <a:r>
              <a:rPr lang="en-US" b="0" i="0" dirty="0" smtClean="0">
                <a:latin typeface="Times New Roman" pitchFamily="18" charset="0"/>
                <a:cs typeface="Times New Roman" pitchFamily="18" charset="0"/>
              </a:rPr>
              <a:t>n</a:t>
            </a:r>
            <a:r>
              <a:rPr lang="ru-RU" b="0" i="0" dirty="0" smtClean="0">
                <a:latin typeface="Times New Roman" pitchFamily="18" charset="0"/>
                <a:cs typeface="Times New Roman" pitchFamily="18" charset="0"/>
              </a:rPr>
              <a:t>)</a:t>
            </a:r>
            <a:r>
              <a:rPr lang="ru-RU" b="0" i="0" baseline="30000" dirty="0" smtClean="0">
                <a:latin typeface="Times New Roman" pitchFamily="18" charset="0"/>
                <a:cs typeface="Times New Roman" pitchFamily="18" charset="0"/>
              </a:rPr>
              <a:t>44</a:t>
            </a:r>
            <a:r>
              <a:rPr lang="en-US" b="0" i="0" dirty="0" smtClean="0">
                <a:latin typeface="Times New Roman" pitchFamily="18" charset="0"/>
                <a:cs typeface="Times New Roman" pitchFamily="18" charset="0"/>
              </a:rPr>
              <a:t>Sc</a:t>
            </a:r>
            <a:r>
              <a:rPr lang="ru-RU" b="0" i="0" dirty="0" smtClean="0">
                <a:latin typeface="Times New Roman" pitchFamily="18" charset="0"/>
                <a:cs typeface="Times New Roman" pitchFamily="18" charset="0"/>
              </a:rPr>
              <a:t> и </a:t>
            </a:r>
            <a:r>
              <a:rPr lang="ru-RU" b="0" i="0" baseline="30000" dirty="0" smtClean="0">
                <a:latin typeface="Times New Roman" pitchFamily="18" charset="0"/>
                <a:cs typeface="Times New Roman" pitchFamily="18" charset="0"/>
              </a:rPr>
              <a:t>44</a:t>
            </a:r>
            <a:r>
              <a:rPr lang="en-US" b="0" i="0" dirty="0" smtClean="0">
                <a:latin typeface="Times New Roman" pitchFamily="18" charset="0"/>
                <a:cs typeface="Times New Roman" pitchFamily="18" charset="0"/>
              </a:rPr>
              <a:t>Ca</a:t>
            </a:r>
            <a:r>
              <a:rPr lang="ru-RU" b="0" i="0" dirty="0" err="1" smtClean="0">
                <a:latin typeface="Times New Roman" pitchFamily="18" charset="0"/>
                <a:cs typeface="Times New Roman" pitchFamily="18" charset="0"/>
              </a:rPr>
              <a:t>(α,</a:t>
            </a:r>
            <a:r>
              <a:rPr lang="en-US" b="0" i="0" dirty="0" smtClean="0">
                <a:latin typeface="Times New Roman" pitchFamily="18" charset="0"/>
                <a:cs typeface="Times New Roman" pitchFamily="18" charset="0"/>
              </a:rPr>
              <a:t>p</a:t>
            </a:r>
            <a:r>
              <a:rPr lang="ru-RU" b="0" i="0" dirty="0" smtClean="0">
                <a:latin typeface="Times New Roman" pitchFamily="18" charset="0"/>
                <a:cs typeface="Times New Roman" pitchFamily="18" charset="0"/>
              </a:rPr>
              <a:t>3</a:t>
            </a:r>
            <a:r>
              <a:rPr lang="en-US" b="0" i="0" dirty="0" smtClean="0">
                <a:latin typeface="Times New Roman" pitchFamily="18" charset="0"/>
                <a:cs typeface="Times New Roman" pitchFamily="18" charset="0"/>
              </a:rPr>
              <a:t>n</a:t>
            </a:r>
            <a:r>
              <a:rPr lang="ru-RU" b="0" i="0" dirty="0" smtClean="0">
                <a:latin typeface="Times New Roman" pitchFamily="18" charset="0"/>
                <a:cs typeface="Times New Roman" pitchFamily="18" charset="0"/>
              </a:rPr>
              <a:t>)</a:t>
            </a:r>
            <a:r>
              <a:rPr lang="ru-RU" b="0" i="0" baseline="30000" dirty="0" smtClean="0">
                <a:latin typeface="Times New Roman" pitchFamily="18" charset="0"/>
                <a:cs typeface="Times New Roman" pitchFamily="18" charset="0"/>
              </a:rPr>
              <a:t>44</a:t>
            </a:r>
            <a:r>
              <a:rPr lang="en-US" b="0" i="0" dirty="0" smtClean="0">
                <a:latin typeface="Times New Roman" pitchFamily="18" charset="0"/>
                <a:cs typeface="Times New Roman" pitchFamily="18" charset="0"/>
              </a:rPr>
              <a:t>Sc</a:t>
            </a:r>
            <a:r>
              <a:rPr lang="ru-RU" b="0" i="0" dirty="0" smtClean="0">
                <a:latin typeface="Times New Roman" pitchFamily="18" charset="0"/>
                <a:cs typeface="Times New Roman" pitchFamily="18" charset="0"/>
              </a:rPr>
              <a:t>. Полученные изомерные отношения (</a:t>
            </a:r>
            <a:r>
              <a:rPr lang="ru-RU" b="0" i="0" dirty="0" smtClean="0">
                <a:latin typeface="Times New Roman" pitchFamily="18" charset="0"/>
                <a:cs typeface="Times New Roman" pitchFamily="18" charset="0"/>
                <a:sym typeface="Symbol" pitchFamily="18" charset="2"/>
              </a:rPr>
              <a:t></a:t>
            </a:r>
            <a:r>
              <a:rPr lang="ru-RU" b="0" i="0" baseline="-25000" dirty="0" err="1" smtClean="0">
                <a:latin typeface="Times New Roman" pitchFamily="18" charset="0"/>
                <a:cs typeface="Times New Roman" pitchFamily="18" charset="0"/>
              </a:rPr>
              <a:t>m</a:t>
            </a:r>
            <a:r>
              <a:rPr lang="ru-RU" b="0" i="0" dirty="0" smtClean="0">
                <a:latin typeface="Times New Roman" pitchFamily="18" charset="0"/>
                <a:cs typeface="Times New Roman" pitchFamily="18" charset="0"/>
              </a:rPr>
              <a:t>/</a:t>
            </a:r>
            <a:r>
              <a:rPr lang="ru-RU" b="0" i="0" dirty="0" smtClean="0">
                <a:latin typeface="Times New Roman" pitchFamily="18" charset="0"/>
                <a:cs typeface="Times New Roman" pitchFamily="18" charset="0"/>
                <a:sym typeface="Symbol" pitchFamily="18" charset="2"/>
              </a:rPr>
              <a:t></a:t>
            </a:r>
            <a:r>
              <a:rPr lang="en-US" b="0" i="0" baseline="-25000" dirty="0" smtClean="0">
                <a:latin typeface="Times New Roman" pitchFamily="18" charset="0"/>
                <a:cs typeface="Times New Roman" pitchFamily="18" charset="0"/>
              </a:rPr>
              <a:t>g</a:t>
            </a:r>
            <a:r>
              <a:rPr lang="ru-RU" b="0" i="0" baseline="-25000" dirty="0" smtClean="0">
                <a:latin typeface="Times New Roman" pitchFamily="18" charset="0"/>
                <a:cs typeface="Times New Roman" pitchFamily="18" charset="0"/>
              </a:rPr>
              <a:t>,</a:t>
            </a:r>
            <a:r>
              <a:rPr lang="ru-RU" b="0" i="0" dirty="0" smtClean="0">
                <a:latin typeface="Times New Roman" pitchFamily="18" charset="0"/>
                <a:cs typeface="Times New Roman" pitchFamily="18" charset="0"/>
              </a:rPr>
              <a:t>) для </a:t>
            </a:r>
            <a:r>
              <a:rPr lang="ru-RU" b="0" i="0" baseline="30000" dirty="0" smtClean="0">
                <a:latin typeface="Times New Roman" pitchFamily="18" charset="0"/>
                <a:cs typeface="Times New Roman" pitchFamily="18" charset="0"/>
              </a:rPr>
              <a:t>44</a:t>
            </a:r>
            <a:r>
              <a:rPr lang="en-US" b="0" i="0" dirty="0" smtClean="0">
                <a:latin typeface="Times New Roman" pitchFamily="18" charset="0"/>
                <a:cs typeface="Times New Roman" pitchFamily="18" charset="0"/>
              </a:rPr>
              <a:t>Sc </a:t>
            </a:r>
            <a:r>
              <a:rPr lang="ru-RU" b="0" i="0" dirty="0" smtClean="0">
                <a:latin typeface="Times New Roman" pitchFamily="18" charset="0"/>
                <a:cs typeface="Times New Roman" pitchFamily="18" charset="0"/>
              </a:rPr>
              <a:t>в этих реакциях значительно выше и они меняют с изменением энергии частиц, чем в прямых реакциях типа (</a:t>
            </a:r>
            <a:r>
              <a:rPr lang="ru-RU" b="0" i="0" dirty="0" err="1" smtClean="0">
                <a:latin typeface="Times New Roman" pitchFamily="18" charset="0"/>
                <a:cs typeface="Times New Roman" pitchFamily="18" charset="0"/>
              </a:rPr>
              <a:t>γ</a:t>
            </a:r>
            <a:r>
              <a:rPr lang="ru-RU" b="0" i="0" dirty="0" smtClean="0">
                <a:latin typeface="Times New Roman" pitchFamily="18" charset="0"/>
                <a:cs typeface="Times New Roman" pitchFamily="18" charset="0"/>
              </a:rPr>
              <a:t>,</a:t>
            </a:r>
            <a:r>
              <a:rPr lang="en-US" b="0" i="0" dirty="0" smtClean="0">
                <a:latin typeface="Times New Roman" pitchFamily="18" charset="0"/>
                <a:cs typeface="Times New Roman" pitchFamily="18" charset="0"/>
              </a:rPr>
              <a:t>p</a:t>
            </a:r>
            <a:r>
              <a:rPr lang="ru-RU" b="0" i="0" dirty="0" smtClean="0">
                <a:latin typeface="Times New Roman" pitchFamily="18" charset="0"/>
                <a:cs typeface="Times New Roman" pitchFamily="18" charset="0"/>
              </a:rPr>
              <a:t>), в которых вносится малый угловой момент и возбуждаются отдельные </a:t>
            </a:r>
            <a:r>
              <a:rPr lang="ru-RU" b="0" i="0" dirty="0" err="1" smtClean="0">
                <a:latin typeface="Times New Roman" pitchFamily="18" charset="0"/>
                <a:cs typeface="Times New Roman" pitchFamily="18" charset="0"/>
              </a:rPr>
              <a:t>одночастичные</a:t>
            </a:r>
            <a:r>
              <a:rPr lang="ru-RU" b="0" i="0" dirty="0" smtClean="0">
                <a:latin typeface="Times New Roman" pitchFamily="18" charset="0"/>
                <a:cs typeface="Times New Roman" pitchFamily="18" charset="0"/>
              </a:rPr>
              <a:t>  состояния.</a:t>
            </a:r>
            <a:endParaRPr lang="ru-RU" sz="1100" b="0" i="0" dirty="0" smtClean="0">
              <a:latin typeface="Times New Roman" pitchFamily="18" charset="0"/>
              <a:ea typeface="Batang" pitchFamily="18" charset="-127"/>
            </a:endParaRPr>
          </a:p>
        </p:txBody>
      </p:sp>
      <p:sp>
        <p:nvSpPr>
          <p:cNvPr id="76697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96B121-BED8-48E8-BEBF-3961AE10A880}" type="slidenum">
              <a:rPr lang="ru-RU">
                <a:cs typeface="Arial" charset="0"/>
              </a:rPr>
              <a:pPr fontAlgn="base">
                <a:spcBef>
                  <a:spcPct val="0"/>
                </a:spcBef>
                <a:spcAft>
                  <a:spcPct val="0"/>
                </a:spcAft>
                <a:defRPr/>
              </a:pPr>
              <a:t>13</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8295F1F-11E3-4D1F-81AD-201C7A4C9DCA}"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A14588-4529-4AA1-8C85-9373E68B190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FE1A610-8B9A-4C02-A5E0-BDA787F59797}"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59C277C-081E-4427-9119-CB0ED6D9FCD4}"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FCB1E2F-5DAF-4EA4-B7AE-8F4A1BD48891}" type="slidenum">
              <a:rPr lang="ru-RU"/>
              <a:pPr>
                <a:defRPr/>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6A4A811-721D-443A-9960-F696C94988BD}" type="slidenum">
              <a:rPr lang="ru-RU"/>
              <a:pPr>
                <a:defRPr/>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F92F31FE-BAFE-44CB-8F2B-C4846D7676F1}" type="slidenum">
              <a:rPr lang="ru-RU"/>
              <a:pPr>
                <a:defRPr/>
              </a:pPr>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769052AA-4FF1-461F-966C-6A10C37EC698}"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BFBAD448-E903-49C4-B74D-9D7A900966B5}" type="slidenum">
              <a:rPr lang="ru-RU"/>
              <a:pPr>
                <a:defRPr/>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EB6530D6-A2DB-4B76-B21D-2AAEA31EAA3B}" type="slidenum">
              <a:rPr lang="ru-RU"/>
              <a:pPr>
                <a:defRPr/>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5FE164EE-C6DE-43B7-BA42-30ABB40E06EE}" type="slidenum">
              <a:rPr lang="ru-RU"/>
              <a:pPr>
                <a:defRPr/>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FA4A351-E4D1-4F9C-A78F-CA26704DEF8F}" type="slidenum">
              <a:rPr lang="ru-RU"/>
              <a:pPr>
                <a:defRPr/>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8BF13E0-0E51-4F7D-985E-0D3790580206}" type="slidenum">
              <a:rPr lang="ru-RU"/>
              <a:pPr>
                <a:defRPr/>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24AD5E85-1BE2-4150-B3F1-AE92B467DE8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EEDF0EC-9AB5-46D0-8127-9999475E326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C213BDB-29B3-4EB4-955E-C872408F681E}" type="slidenum">
              <a:rPr lang="ru-RU"/>
              <a:pPr>
                <a:defRPr/>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CA8FD62-F038-4578-822A-4E05FF2ABB3F}" type="slidenum">
              <a:rPr lang="ru-RU"/>
              <a:pPr>
                <a:defRPr/>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43DF7CA-36F6-422A-B43F-EB608958AC58}" type="slidenum">
              <a:rPr lang="ru-RU"/>
              <a:pPr>
                <a:defRPr/>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0857E419-0929-471E-87CB-9A1FE856400B}" type="slidenum">
              <a:rPr lang="ru-RU"/>
              <a:pPr>
                <a:defRPr/>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32AFDD03-8C61-4656-B305-C7F41433476F}" type="slidenum">
              <a:rPr lang="ru-RU"/>
              <a:pPr>
                <a:defRPr/>
              </a:pPr>
              <a:t>‹#›</a:t>
            </a:fld>
            <a:endParaRPr lang="ru-R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117D1F86-CCDC-4D0B-962B-34C7C46139DB}" type="slidenum">
              <a:rPr lang="ru-RU"/>
              <a:pPr>
                <a:defRPr/>
              </a:pPr>
              <a:t>‹#›</a:t>
            </a:fld>
            <a:endParaRPr lang="ru-R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1619627B-B4F3-46AC-8BBC-282CBBA7EF9E}" type="slidenum">
              <a:rPr lang="ru-RU"/>
              <a:pPr>
                <a:defRPr/>
              </a:pPr>
              <a:t>‹#›</a:t>
            </a:fld>
            <a:endParaRPr lang="ru-R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F9C76F77-076A-42A3-B36D-781F63BB2B7E}" type="slidenum">
              <a:rPr lang="ru-RU"/>
              <a:pPr>
                <a:defRPr/>
              </a:pPr>
              <a:t>‹#›</a:t>
            </a:fld>
            <a:endParaRPr lang="ru-R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70981C3-C4CB-4EF7-A158-C1CC5711A83D}" type="slidenum">
              <a:rPr lang="ru-RU"/>
              <a:pPr>
                <a:defRPr/>
              </a:pPr>
              <a:t>‹#›</a:t>
            </a:fld>
            <a:endParaRPr lang="ru-RU"/>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99F950C-405A-4D8C-BCC0-8CE9904988C0}" type="slidenum">
              <a:rPr lang="ru-RU"/>
              <a:pPr>
                <a:defRPr/>
              </a:pPr>
              <a:t>‹#›</a:t>
            </a:fld>
            <a:endParaRPr lang="ru-RU"/>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E19F610-A17E-4100-AD99-4E37F940633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31846C8-A634-4FEA-9B9A-3AAFAC13BA1C}" type="slidenum">
              <a:rPr lang="ru-RU"/>
              <a:pPr>
                <a:defRPr/>
              </a:pPr>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2716A48-7C24-4370-80D3-425BE851B039}" type="slidenum">
              <a:rPr lang="ru-RU"/>
              <a:pPr>
                <a:defRPr/>
              </a:pPr>
              <a:t>‹#›</a:t>
            </a:fld>
            <a:endParaRPr lang="ru-RU"/>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8B4BC29-2183-4ED9-A4B6-4F8EE255722E}" type="slidenum">
              <a:rPr lang="ru-RU"/>
              <a:pPr>
                <a:defRPr/>
              </a:pPr>
              <a:t>‹#›</a:t>
            </a:fld>
            <a:endParaRPr lang="ru-RU"/>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687D906-5D39-4FD7-8D37-868E9FBFA344}" type="slidenum">
              <a:rPr lang="ru-RU"/>
              <a:pPr>
                <a:defRPr/>
              </a:pPr>
              <a:t>‹#›</a:t>
            </a:fld>
            <a:endParaRPr lang="ru-RU"/>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D08A085E-5935-4EF8-ABBC-57F59E4F5170}" type="slidenum">
              <a:rPr lang="ru-RU"/>
              <a:pPr>
                <a:defRPr/>
              </a:pPr>
              <a:t>‹#›</a:t>
            </a:fld>
            <a:endParaRPr lang="ru-RU"/>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B12C46D1-0EC2-4AA3-B86B-82CD55349560}" type="slidenum">
              <a:rPr lang="ru-RU"/>
              <a:pPr>
                <a:defRPr/>
              </a:pPr>
              <a:t>‹#›</a:t>
            </a:fld>
            <a:endParaRPr lang="ru-RU"/>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65C0D367-00A3-4D1E-A1F4-2DA2D2EEDD78}" type="slidenum">
              <a:rPr lang="ru-RU"/>
              <a:pPr>
                <a:defRPr/>
              </a:pPr>
              <a:t>‹#›</a:t>
            </a:fld>
            <a:endParaRPr lang="ru-RU"/>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3CE9A91-7AB6-44ED-9557-B053FC08ADF2}" type="slidenum">
              <a:rPr lang="ru-RU"/>
              <a:pPr>
                <a:defRPr/>
              </a:pPr>
              <a:t>‹#›</a:t>
            </a:fld>
            <a:endParaRPr lang="ru-RU"/>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9BCA1CA-8690-4FCF-B85A-63F1A506EE30}" type="slidenum">
              <a:rPr lang="ru-RU"/>
              <a:pPr>
                <a:defRPr/>
              </a:pPr>
              <a:t>‹#›</a:t>
            </a:fld>
            <a:endParaRPr lang="ru-RU"/>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3C84860-7A12-49E1-9F54-8C1E5577D6B8}" type="slidenum">
              <a:rPr lang="ru-RU"/>
              <a:pPr>
                <a:defRPr/>
              </a:pPr>
              <a:t>‹#›</a:t>
            </a:fld>
            <a:endParaRPr lang="ru-RU"/>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C3042E4-9488-4DB9-9A83-68FBE17BC104}"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EB01665-16AD-4FFB-B9B0-CC65A77C53C3}" type="slidenum">
              <a:rPr lang="ru-RU"/>
              <a:pPr>
                <a:defRPr/>
              </a:pPr>
              <a:t>‹#›</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C7778BE-8BB0-4A49-BE98-404C7246F42D}" type="slidenum">
              <a:rPr lang="ru-RU"/>
              <a:pPr>
                <a:defRPr/>
              </a:pPr>
              <a:t>‹#›</a:t>
            </a:fld>
            <a:endParaRPr lang="ru-RU"/>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A875542-6B71-4DA4-8CD2-0E0CD01A6A05}" type="slidenum">
              <a:rPr lang="ru-RU"/>
              <a:pPr>
                <a:defRPr/>
              </a:pPr>
              <a:t>‹#›</a:t>
            </a:fld>
            <a:endParaRPr lang="ru-RU"/>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4173DEF-56B4-4FDB-9DF6-5179893722FF}" type="slidenum">
              <a:rPr lang="ru-RU"/>
              <a:pPr>
                <a:defRPr/>
              </a:pPr>
              <a:t>‹#›</a:t>
            </a:fld>
            <a:endParaRPr lang="ru-RU"/>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48293D5-6E3E-4D37-B58A-0225583337AB}" type="slidenum">
              <a:rPr lang="ru-RU"/>
              <a:pPr>
                <a:defRPr/>
              </a:pPr>
              <a:t>‹#›</a:t>
            </a:fld>
            <a:endParaRPr lang="ru-RU"/>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BEEDC89A-7CEA-4477-AD84-1D1D8658E173}" type="slidenum">
              <a:rPr lang="ru-RU"/>
              <a:pPr>
                <a:defRPr/>
              </a:pPr>
              <a:t>‹#›</a:t>
            </a:fld>
            <a:endParaRPr lang="ru-RU"/>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2D38EF78-824B-4768-8545-D03443D7764A}" type="slidenum">
              <a:rPr lang="ru-RU"/>
              <a:pPr>
                <a:defRPr/>
              </a:pPr>
              <a:t>‹#›</a:t>
            </a:fld>
            <a:endParaRPr lang="ru-RU"/>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CB2CF1FC-B6C6-43CE-9F26-2FDACB6DBDED}" type="slidenum">
              <a:rPr lang="ru-RU"/>
              <a:pPr>
                <a:defRPr/>
              </a:pPr>
              <a:t>‹#›</a:t>
            </a:fld>
            <a:endParaRPr lang="ru-RU"/>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2225B5A-C4CB-440E-BDED-971C874D8BE9}" type="slidenum">
              <a:rPr lang="ru-RU"/>
              <a:pPr>
                <a:defRPr/>
              </a:pPr>
              <a:t>‹#›</a:t>
            </a:fld>
            <a:endParaRPr lang="ru-RU"/>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E4774261-4F75-4306-887D-25A545D84391}" type="slidenum">
              <a:rPr lang="ru-RU"/>
              <a:pPr>
                <a:defRPr/>
              </a:pPr>
              <a:t>‹#›</a:t>
            </a:fld>
            <a:endParaRPr lang="ru-RU"/>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A859DE1-4A93-4DF7-BCD3-431212D0135E}"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66C8E7F-0949-48B7-AC3E-E484922F1838}" type="slidenum">
              <a:rPr lang="ru-RU"/>
              <a:pPr>
                <a:defRPr/>
              </a:pPr>
              <a:t>‹#›</a:t>
            </a:fld>
            <a:endParaRPr lang="ru-R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00990094-FB95-4E7B-9204-530A2B259130}" type="slidenum">
              <a:rPr lang="ru-RU"/>
              <a:pPr>
                <a:defRPr/>
              </a:pPr>
              <a:t>‹#›</a:t>
            </a:fld>
            <a:endParaRPr lang="ru-RU"/>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FFD4F0E-76E4-49F8-8AD1-B2B6E9A3B507}" type="slidenum">
              <a:rPr lang="ru-RU"/>
              <a:pPr>
                <a:defRPr/>
              </a:pPr>
              <a:t>‹#›</a:t>
            </a:fld>
            <a:endParaRPr lang="ru-RU"/>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075A832-8CA1-4E9F-B8BB-46B0EC6E5BAE}" type="slidenum">
              <a:rPr lang="ru-RU"/>
              <a:pPr>
                <a:defRPr/>
              </a:pPr>
              <a:t>‹#›</a:t>
            </a:fld>
            <a:endParaRPr lang="ru-RU"/>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4796F57-A37B-4AED-9912-24B14330DB14}" type="slidenum">
              <a:rPr lang="ru-RU"/>
              <a:pPr>
                <a:defRPr/>
              </a:pPr>
              <a:t>‹#›</a:t>
            </a:fld>
            <a:endParaRPr lang="ru-RU"/>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5425F521-1964-44D1-8F70-2A4CBE2AC023}" type="slidenum">
              <a:rPr lang="ru-RU"/>
              <a:pPr>
                <a:defRPr/>
              </a:pPr>
              <a:t>‹#›</a:t>
            </a:fld>
            <a:endParaRPr lang="ru-RU"/>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4F5BA67A-9494-4929-967D-09002D21FA4E}" type="slidenum">
              <a:rPr lang="ru-RU"/>
              <a:pPr>
                <a:defRPr/>
              </a:pPr>
              <a:t>‹#›</a:t>
            </a:fld>
            <a:endParaRPr lang="ru-RU"/>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CC310EB4-E8D5-4FD6-ACAD-29330A0D2B78}" type="slidenum">
              <a:rPr lang="ru-RU"/>
              <a:pPr>
                <a:defRPr/>
              </a:pPr>
              <a:t>‹#›</a:t>
            </a:fld>
            <a:endParaRPr lang="ru-RU"/>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77617E81-BEF9-4891-9838-2779BFDA056B}" type="slidenum">
              <a:rPr lang="ru-RU"/>
              <a:pPr>
                <a:defRPr/>
              </a:pPr>
              <a:t>‹#›</a:t>
            </a:fld>
            <a:endParaRPr lang="ru-RU"/>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53376345-D648-4512-ACA3-B03560F171F5}" type="slidenum">
              <a:rPr lang="ru-RU"/>
              <a:pPr>
                <a:defRPr/>
              </a:pPr>
              <a:t>‹#›</a:t>
            </a:fld>
            <a:endParaRPr lang="ru-RU"/>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04ADF6C-8C3C-4445-9ED4-C676448274C7}"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21E2CD9-3842-4335-A115-FEFB476FA3D8}" type="slidenum">
              <a:rPr lang="ru-RU"/>
              <a:pPr>
                <a:defRPr/>
              </a:pPr>
              <a:t>‹#›</a:t>
            </a:fld>
            <a:endParaRPr lang="ru-R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4E5BB2D-EBA9-4F0B-8C35-E52D54D6C5EC}" type="slidenum">
              <a:rPr lang="ru-RU"/>
              <a:pPr>
                <a:defRPr/>
              </a:pPr>
              <a:t>‹#›</a:t>
            </a:fld>
            <a:endParaRPr lang="ru-RU"/>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4D23643-011A-4B53-B2EC-FF45328E933D}" type="slidenum">
              <a:rPr lang="ru-RU"/>
              <a:pPr>
                <a:defRPr/>
              </a:pPr>
              <a:t>‹#›</a:t>
            </a:fld>
            <a:endParaRPr lang="ru-RU"/>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BB104D3-7D1B-427B-B7AE-CD19FAD9937E}" type="slidenum">
              <a:rPr lang="ru-RU"/>
              <a:pPr>
                <a:defRPr/>
              </a:pPr>
              <a:t>‹#›</a:t>
            </a:fld>
            <a:endParaRPr lang="ru-RU"/>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923A729-2D40-4FB8-BCB6-679F01617B6E}" type="slidenum">
              <a:rPr lang="ru-RU"/>
              <a:pPr>
                <a:defRPr/>
              </a:pPr>
              <a:t>‹#›</a:t>
            </a:fld>
            <a:endParaRPr lang="ru-RU"/>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34C892D7-7868-4691-895A-E004A5835329}" type="slidenum">
              <a:rPr lang="ru-RU"/>
              <a:pPr>
                <a:defRPr/>
              </a:pPr>
              <a:t>‹#›</a:t>
            </a:fld>
            <a:endParaRPr lang="ru-RU"/>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9C4B10F-ECB1-4061-8766-2EE5AA5C009E}" type="slidenum">
              <a:rPr lang="ru-RU"/>
              <a:pPr>
                <a:defRPr/>
              </a:pPr>
              <a:t>‹#›</a:t>
            </a:fld>
            <a:endParaRPr lang="ru-RU"/>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AB6B1AA8-1181-4D2C-8A98-947E21A0EC1C}" type="slidenum">
              <a:rPr lang="ru-RU"/>
              <a:pPr>
                <a:defRPr/>
              </a:pPr>
              <a:t>‹#›</a:t>
            </a:fld>
            <a:endParaRPr lang="ru-RU"/>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5E8DBF6-E873-4767-BBEB-AE6765D506CB}" type="slidenum">
              <a:rPr lang="ru-RU"/>
              <a:pPr>
                <a:defRPr/>
              </a:pPr>
              <a:t>‹#›</a:t>
            </a:fld>
            <a:endParaRPr lang="ru-RU"/>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1A315A99-BD9D-4435-85EF-C1E6FF99B86D}" type="slidenum">
              <a:rPr lang="ru-RU"/>
              <a:pPr>
                <a:defRPr/>
              </a:pPr>
              <a:t>‹#›</a:t>
            </a:fld>
            <a:endParaRPr lang="ru-RU"/>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B1DDC5E3-DA79-4CEC-B155-E5B990D93C00}"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E1B2A3B0-04B4-414C-9657-B5E8C325C5E0}" type="slidenum">
              <a:rPr lang="ru-RU"/>
              <a:pPr>
                <a:defRPr/>
              </a:pPr>
              <a:t>‹#›</a:t>
            </a:fld>
            <a:endParaRPr lang="ru-R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26D557F-DA03-425D-8DD2-BDBB84030AE4}" type="slidenum">
              <a:rPr lang="ru-RU"/>
              <a:pPr>
                <a:defRPr/>
              </a:pPr>
              <a:t>‹#›</a:t>
            </a:fld>
            <a:endParaRPr lang="ru-RU"/>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C93DF40-3788-44ED-91D2-BFAAA7A8E61A}" type="slidenum">
              <a:rPr lang="ru-RU"/>
              <a:pPr>
                <a:defRPr/>
              </a:pPr>
              <a:t>‹#›</a:t>
            </a:fld>
            <a:endParaRPr lang="ru-RU"/>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B80CF08-3C49-4F99-8AF0-AA8E1894E3FA}" type="slidenum">
              <a:rPr lang="ru-RU"/>
              <a:pPr>
                <a:defRPr/>
              </a:pPr>
              <a:t>‹#›</a:t>
            </a:fld>
            <a:endParaRPr lang="ru-RU"/>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32CDC2C-503E-44B8-A6E6-6050551D4CC3}" type="slidenum">
              <a:rPr lang="ru-RU"/>
              <a:pPr>
                <a:defRPr/>
              </a:pPr>
              <a:t>‹#›</a:t>
            </a:fld>
            <a:endParaRPr lang="ru-RU"/>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7C3C6B1-7BA1-40EF-923D-EF5F387058E6}" type="slidenum">
              <a:rPr lang="ru-RU"/>
              <a:pPr>
                <a:defRPr/>
              </a:pPr>
              <a:t>‹#›</a:t>
            </a:fld>
            <a:endParaRPr lang="ru-RU"/>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222082E-0375-42C6-82C9-D10220D3F4B0}" type="slidenum">
              <a:rPr lang="ru-RU"/>
              <a:pPr>
                <a:defRPr/>
              </a:pPr>
              <a:t>‹#›</a:t>
            </a:fld>
            <a:endParaRPr lang="ru-RU"/>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B4DC66-A484-422B-9CAF-8FB7326AC76D}" type="slidenum">
              <a:rPr lang="ru-RU"/>
              <a:pPr>
                <a:defRPr/>
              </a:pPr>
              <a:t>‹#›</a:t>
            </a:fld>
            <a:endParaRPr lang="ru-RU"/>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D485C905-66C6-43CA-AF88-3F2E5102840D}" type="slidenum">
              <a:rPr lang="ru-RU"/>
              <a:pPr>
                <a:defRPr/>
              </a:pPr>
              <a:t>‹#›</a:t>
            </a:fld>
            <a:endParaRPr lang="ru-RU"/>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26F195CF-E410-47E0-8F04-7345938A28A4}" type="slidenum">
              <a:rPr lang="ru-RU"/>
              <a:pPr>
                <a:defRPr/>
              </a:pPr>
              <a:t>‹#›</a:t>
            </a:fld>
            <a:endParaRPr lang="ru-RU"/>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071AAB0-183B-46B6-9AA0-E83ADCC7AFEB}"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D730A857-2940-4138-9799-8CF2F0BFBEBD}" type="slidenum">
              <a:rPr lang="ru-RU"/>
              <a:pPr>
                <a:defRPr/>
              </a:pPr>
              <a:t>‹#›</a:t>
            </a:fld>
            <a:endParaRPr lang="ru-R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22E59B8-8105-46DB-9788-3AD5B0697743}" type="slidenum">
              <a:rPr lang="ru-RU"/>
              <a:pPr>
                <a:defRPr/>
              </a:pPr>
              <a:t>‹#›</a:t>
            </a:fld>
            <a:endParaRPr lang="ru-RU"/>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99A6F68-4715-4B18-B08E-543A180490CC}" type="slidenum">
              <a:rPr lang="ru-RU"/>
              <a:pPr>
                <a:defRPr/>
              </a:pPr>
              <a:t>‹#›</a:t>
            </a:fld>
            <a:endParaRPr lang="ru-RU"/>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ADAA540-B7F6-47D0-8363-C76AD855DA30}" type="slidenum">
              <a:rPr lang="ru-RU"/>
              <a:pPr>
                <a:defRPr/>
              </a:pPr>
              <a:t>‹#›</a:t>
            </a:fld>
            <a:endParaRPr lang="ru-RU"/>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E7A287E-5B80-4885-ABB7-6474A25B0476}" type="slidenum">
              <a:rPr lang="ru-RU"/>
              <a:pPr>
                <a:defRPr/>
              </a:pPr>
              <a:t>‹#›</a:t>
            </a:fld>
            <a:endParaRPr lang="ru-RU"/>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66950B2-38CB-4152-B5AB-11194FA57AFB}" type="slidenum">
              <a:rPr lang="ru-RU"/>
              <a:pPr>
                <a:defRPr/>
              </a:pPr>
              <a:t>‹#›</a:t>
            </a:fld>
            <a:endParaRPr lang="ru-RU"/>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B671897-1BB7-4A6C-9640-73F2CDC9A7FB}" type="slidenum">
              <a:rPr lang="ru-RU"/>
              <a:pPr>
                <a:defRPr/>
              </a:pPr>
              <a:t>‹#›</a:t>
            </a:fld>
            <a:endParaRPr lang="ru-RU"/>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0E4183F-D49D-487D-AEF2-3D87708C011A}" type="slidenum">
              <a:rPr lang="ru-RU"/>
              <a:pPr>
                <a:defRPr/>
              </a:pPr>
              <a:t>‹#›</a:t>
            </a:fld>
            <a:endParaRPr lang="ru-RU"/>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0A1199-166D-4F3D-9025-50138FB61D5F}" type="slidenum">
              <a:rPr lang="ru-RU"/>
              <a:pPr>
                <a:defRPr/>
              </a:pPr>
              <a:t>‹#›</a:t>
            </a:fld>
            <a:endParaRPr lang="ru-RU"/>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F5DCB37B-6EBE-465B-9A1F-B9B31AE2A90D}" type="slidenum">
              <a:rPr lang="ru-RU"/>
              <a:pPr>
                <a:defRPr/>
              </a:pPr>
              <a:t>‹#›</a:t>
            </a:fld>
            <a:endParaRPr lang="ru-RU"/>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C68D8875-BF79-4D3D-92A0-4D82DB6B2A9E}"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90D3F60-4D34-4AE1-A410-E6500A9333F5}" type="slidenum">
              <a:rPr lang="ru-RU"/>
              <a:pPr>
                <a:defRPr/>
              </a:pPr>
              <a:t>‹#›</a:t>
            </a:fld>
            <a:endParaRPr lang="ru-R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668CB1A3-FBC0-40A4-B70D-7D772F416994}" type="slidenum">
              <a:rPr lang="ru-RU"/>
              <a:pPr>
                <a:defRPr/>
              </a:pPr>
              <a:t>‹#›</a:t>
            </a:fld>
            <a:endParaRPr lang="ru-RU"/>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A107121-9FEF-4398-A36C-CD4665A06B5E}" type="slidenum">
              <a:rPr lang="ru-RU"/>
              <a:pPr>
                <a:defRPr/>
              </a:pPr>
              <a:t>‹#›</a:t>
            </a:fld>
            <a:endParaRPr lang="ru-RU"/>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0128900-AFC6-44EB-917C-6923069C709D}" type="slidenum">
              <a:rPr lang="ru-RU"/>
              <a:pPr>
                <a:defRPr/>
              </a:pPr>
              <a:t>‹#›</a:t>
            </a:fld>
            <a:endParaRPr lang="ru-RU"/>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26F1C7A-2E88-4AC2-A453-D84D012443FF}" type="slidenum">
              <a:rPr lang="ru-RU"/>
              <a:pPr>
                <a:defRPr/>
              </a:pPr>
              <a:t>‹#›</a:t>
            </a:fld>
            <a:endParaRPr lang="ru-RU"/>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37F694B-F712-4B35-B6CE-DBF9168432C1}" type="slidenum">
              <a:rPr lang="ru-RU"/>
              <a:pPr>
                <a:defRPr/>
              </a:pPr>
              <a:t>‹#›</a:t>
            </a:fld>
            <a:endParaRPr lang="ru-RU"/>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63FCA66-283E-4268-B26C-0FE8D1DF5953}" type="slidenum">
              <a:rPr lang="ru-RU"/>
              <a:pPr>
                <a:defRPr/>
              </a:pPr>
              <a:t>‹#›</a:t>
            </a:fld>
            <a:endParaRPr lang="ru-RU"/>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9C8AB5E-61EB-48A2-A694-BA46AACA4C2E}" type="slidenum">
              <a:rPr lang="ru-RU"/>
              <a:pPr>
                <a:defRPr/>
              </a:pPr>
              <a:t>‹#›</a:t>
            </a:fld>
            <a:endParaRPr lang="ru-RU"/>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7258A90-DB21-49C4-9726-2FA9559A12C2}" type="slidenum">
              <a:rPr lang="ru-RU"/>
              <a:pPr>
                <a:defRPr/>
              </a:pPr>
              <a:t>‹#›</a:t>
            </a:fld>
            <a:endParaRPr lang="ru-RU"/>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ADC4974-2612-4E3B-9077-936B71A261A8}" type="slidenum">
              <a:rPr lang="ru-RU"/>
              <a:pPr>
                <a:defRPr/>
              </a:pPr>
              <a:t>‹#›</a:t>
            </a:fld>
            <a:endParaRPr lang="ru-RU"/>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ED338B6C-BDA2-443E-9600-FC4F68FB2C08}"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09EFECE2-287D-4EE5-BFF5-3AAAC250B95E}" type="slidenum">
              <a:rPr lang="ru-RU"/>
              <a:pPr>
                <a:defRPr/>
              </a:pPr>
              <a:t>‹#›</a:t>
            </a:fld>
            <a:endParaRPr lang="ru-R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7EDCF243-7222-4B7C-8CB2-DE625262CD8A}" type="slidenum">
              <a:rPr lang="ru-RU"/>
              <a:pPr>
                <a:defRPr/>
              </a:pPr>
              <a:t>‹#›</a:t>
            </a:fld>
            <a:endParaRPr lang="ru-RU"/>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113AD904-C90B-4B4A-A083-B4C934ADB620}" type="slidenum">
              <a:rPr lang="ru-RU"/>
              <a:pPr>
                <a:defRPr/>
              </a:pPr>
              <a:t>‹#›</a:t>
            </a:fld>
            <a:endParaRPr lang="ru-RU"/>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B643B57A-167D-47E1-8F53-09E095F4DEBA}" type="slidenum">
              <a:rPr lang="ru-RU"/>
              <a:pPr>
                <a:defRPr/>
              </a:pPr>
              <a:t>‹#›</a:t>
            </a:fld>
            <a:endParaRPr lang="ru-RU"/>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108981-09ED-4A18-A2F6-B4AEB89D9664}" type="slidenum">
              <a:rPr lang="ru-RU"/>
              <a:pPr>
                <a:defRPr/>
              </a:pPr>
              <a:t>‹#›</a:t>
            </a:fld>
            <a:endParaRPr lang="ru-RU"/>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D3AAB54-BDAF-4AA0-A7E7-13533D3190DE}" type="slidenum">
              <a:rPr lang="ru-RU"/>
              <a:pPr>
                <a:defRPr/>
              </a:pPr>
              <a:t>‹#›</a:t>
            </a:fld>
            <a:endParaRPr lang="ru-RU"/>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B0231E0-280C-49CC-8AD4-7C95D66DF108}" type="slidenum">
              <a:rPr lang="ru-RU"/>
              <a:pPr>
                <a:defRPr/>
              </a:pPr>
              <a:t>‹#›</a:t>
            </a:fld>
            <a:endParaRPr lang="ru-RU"/>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ижний колонтитул 3"/>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5" name="Номер слайда 4"/>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74DCF49F-BFA9-4F99-B0BA-565CAAA8BFD3}" type="slidenum">
              <a:rPr lang="ru-RU"/>
              <a:pPr>
                <a:defRPr/>
              </a:pPr>
              <a:t>‹#›</a:t>
            </a:fld>
            <a:endParaRPr lang="ru-RU"/>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5" name="Номер слайда 4"/>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D486D7C6-012A-4715-BFBA-4BA6CBE593B5}" type="slidenum">
              <a:rPr lang="ru-RU"/>
              <a:pPr>
                <a:defRPr/>
              </a:pPr>
              <a:t>‹#›</a:t>
            </a:fld>
            <a:endParaRPr lang="ru-RU"/>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5" name="Номер слайда 4"/>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6FD07F50-4EF3-4F35-B8C2-E053A5532CF3}" type="slidenum">
              <a:rPr lang="ru-RU"/>
              <a:pPr>
                <a:defRPr/>
              </a:pPr>
              <a:t>‹#›</a:t>
            </a:fld>
            <a:endParaRPr lang="ru-RU"/>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6" name="Номер слайда 5"/>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4E70452D-DB61-44AB-A386-010890C26304}" type="slidenum">
              <a:rPr lang="ru-RU"/>
              <a:pPr>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31C979E-AC80-4F89-B27D-B1E6BF6BC43F}"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17CA52E-5063-40BC-A6CB-D433651BD21D}"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BEDD53B-5BF3-4CD3-9E8C-FF74AA5A1B22}" type="slidenum">
              <a:rPr lang="ru-RU"/>
              <a:pPr>
                <a:defRPr/>
              </a:pPr>
              <a:t>‹#›</a:t>
            </a:fld>
            <a:endParaRPr lang="ru-RU"/>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8" name="Номер слайда 7"/>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E3431BD5-87DD-4378-9FC3-109754CB02C8}" type="slidenum">
              <a:rPr lang="ru-RU"/>
              <a:pPr>
                <a:defRPr/>
              </a:pPr>
              <a:t>‹#›</a:t>
            </a:fld>
            <a:endParaRPr lang="ru-RU"/>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4" name="Номер слайда 3"/>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01FCEF6F-9B8F-4791-8553-051C8779B73D}" type="slidenum">
              <a:rPr lang="ru-RU"/>
              <a:pPr>
                <a:defRPr/>
              </a:pPr>
              <a:t>‹#›</a:t>
            </a:fld>
            <a:endParaRPr lang="ru-RU"/>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3" name="Номер слайда 2"/>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EA6C01A8-AB02-4D45-9EE9-8FC48E2A63E2}" type="slidenum">
              <a:rPr lang="ru-RU"/>
              <a:pPr>
                <a:defRPr/>
              </a:pPr>
              <a:t>‹#›</a:t>
            </a:fld>
            <a:endParaRPr lang="ru-RU"/>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6" name="Номер слайда 5"/>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BB86B73D-3288-4FA8-84BC-41A51F70F471}" type="slidenum">
              <a:rPr lang="ru-RU"/>
              <a:pPr>
                <a:defRPr/>
              </a:pPr>
              <a:t>‹#›</a:t>
            </a:fld>
            <a:endParaRPr lang="ru-RU"/>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6" name="Номер слайда 5"/>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F702B4D3-CDEE-4E18-B7FF-5D2514B6898D}" type="slidenum">
              <a:rPr lang="ru-RU"/>
              <a:pPr>
                <a:defRPr/>
              </a:pPr>
              <a:t>‹#›</a:t>
            </a:fld>
            <a:endParaRPr lang="ru-RU"/>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5" name="Номер слайда 4"/>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D97FF124-A451-4ED2-A8B3-C20A4878345F}" type="slidenum">
              <a:rPr lang="ru-RU"/>
              <a:pPr>
                <a:defRPr/>
              </a:pPr>
              <a:t>‹#›</a:t>
            </a:fld>
            <a:endParaRPr lang="ru-RU"/>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fontAlgn="auto">
              <a:spcBef>
                <a:spcPts val="0"/>
              </a:spcBef>
              <a:spcAft>
                <a:spcPts val="0"/>
              </a:spcAft>
              <a:defRPr>
                <a:cs typeface="Arial" charset="0"/>
              </a:defRPr>
            </a:lvl1pPr>
          </a:lstStyle>
          <a:p>
            <a:pPr>
              <a:defRPr/>
            </a:pPr>
            <a:r>
              <a:rPr lang="en-US"/>
              <a:t>2006 European School on HEP</a:t>
            </a:r>
            <a:endParaRPr lang="ru-RU"/>
          </a:p>
        </p:txBody>
      </p:sp>
      <p:sp>
        <p:nvSpPr>
          <p:cNvPr id="5" name="Номер слайда 4"/>
          <p:cNvSpPr>
            <a:spLocks noGrp="1"/>
          </p:cNvSpPr>
          <p:nvPr>
            <p:ph type="sldNum" sz="quarter" idx="11"/>
          </p:nvPr>
        </p:nvSpPr>
        <p:spPr/>
        <p:txBody>
          <a:bodyPr/>
          <a:lstStyle>
            <a:lvl1pPr fontAlgn="auto">
              <a:spcBef>
                <a:spcPts val="0"/>
              </a:spcBef>
              <a:spcAft>
                <a:spcPts val="0"/>
              </a:spcAft>
              <a:defRPr>
                <a:cs typeface="Arial" charset="0"/>
              </a:defRPr>
            </a:lvl1pPr>
          </a:lstStyle>
          <a:p>
            <a:pPr>
              <a:defRPr/>
            </a:pPr>
            <a:fld id="{365D6F6B-6296-4565-9ADC-11AB4E0E224F}" type="slidenum">
              <a:rPr lang="ru-RU"/>
              <a:pPr>
                <a:defRPr/>
              </a:pPr>
              <a:t>‹#›</a:t>
            </a:fld>
            <a:endParaRPr lang="ru-RU"/>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47836D-9608-46DF-897B-5EE37E5D513F}" type="slidenum">
              <a:rPr lang="ru-RU"/>
              <a:pPr>
                <a:defRPr/>
              </a:pPr>
              <a:t>‹#›</a:t>
            </a:fld>
            <a:endParaRPr lang="ru-RU"/>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48EF92-0F77-4A6A-A758-FB6DAC96F58E}" type="slidenum">
              <a:rPr lang="ru-RU"/>
              <a:pPr>
                <a:defRPr/>
              </a:pPr>
              <a:t>‹#›</a:t>
            </a:fld>
            <a:endParaRPr lang="ru-RU"/>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435FF6-2894-4E54-A510-E83693FA33E3}"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BA7989F-57A9-4D71-95D9-797EF7D15B2E}" type="slidenum">
              <a:rPr lang="ru-RU"/>
              <a:pPr>
                <a:defRPr/>
              </a:pPr>
              <a:t>‹#›</a:t>
            </a:fld>
            <a:endParaRPr lang="ru-RU"/>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515814-C4DA-4012-9EB1-042B9991C509}" type="slidenum">
              <a:rPr lang="ru-RU"/>
              <a:pPr>
                <a:defRPr/>
              </a:pPr>
              <a:t>‹#›</a:t>
            </a:fld>
            <a:endParaRPr lang="ru-RU"/>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30812E5-C68A-41DC-AEC4-73B74A87663F}" type="slidenum">
              <a:rPr lang="ru-RU"/>
              <a:pPr>
                <a:defRPr/>
              </a:pPr>
              <a:t>‹#›</a:t>
            </a:fld>
            <a:endParaRPr lang="ru-RU"/>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FF19F8F-6A53-4E97-A57E-5A9A68E66FB6}" type="slidenum">
              <a:rPr lang="ru-RU"/>
              <a:pPr>
                <a:defRPr/>
              </a:pPr>
              <a:t>‹#›</a:t>
            </a:fld>
            <a:endParaRPr lang="ru-RU"/>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5A292CE-95DE-4A4E-9B7E-1F1CF73189F3}" type="slidenum">
              <a:rPr lang="ru-RU"/>
              <a:pPr>
                <a:defRPr/>
              </a:pPr>
              <a:t>‹#›</a:t>
            </a:fld>
            <a:endParaRPr lang="ru-RU"/>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05804D-0442-46D6-BC3E-D02CEE64DD49}" type="slidenum">
              <a:rPr lang="ru-RU"/>
              <a:pPr>
                <a:defRPr/>
              </a:pPr>
              <a:t>‹#›</a:t>
            </a:fld>
            <a:endParaRPr lang="ru-RU"/>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426F6DE-A8A9-44A1-8654-FF551D4C1272}" type="slidenum">
              <a:rPr lang="ru-RU"/>
              <a:pPr>
                <a:defRPr/>
              </a:pPr>
              <a:t>‹#›</a:t>
            </a:fld>
            <a:endParaRPr lang="ru-RU"/>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E63FD4B-D089-4B12-BB02-E646684B382B}" type="slidenum">
              <a:rPr lang="ru-RU"/>
              <a:pPr>
                <a:defRPr/>
              </a:pPr>
              <a:t>‹#›</a:t>
            </a:fld>
            <a:endParaRPr lang="ru-RU"/>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8B36F62-8FE2-44C8-96F9-1ED78B2FEC1D}" type="slidenum">
              <a:rPr lang="ru-RU"/>
              <a:pPr>
                <a:defRPr/>
              </a:pPr>
              <a:t>‹#›</a:t>
            </a:fld>
            <a:endParaRPr lang="ru-RU"/>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2CA68D-940E-4FC4-BD08-DC242E5B96F4}" type="slidenum">
              <a:rPr lang="ru-RU"/>
              <a:pPr>
                <a:defRPr/>
              </a:pPr>
              <a:t>‹#›</a:t>
            </a:fld>
            <a:endParaRPr lang="ru-RU"/>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FA9FF86-620D-4293-9F98-67ECB63DDEC6}"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9A36E68-2C19-45A2-ADFE-775EDE2D5065}" type="slidenum">
              <a:rPr lang="ru-RU"/>
              <a:pPr>
                <a:defRPr/>
              </a:pPr>
              <a:t>‹#›</a:t>
            </a:fld>
            <a:endParaRPr lang="ru-RU"/>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66F90FF-901D-44A5-A80F-BAAD22C4BA8D}" type="slidenum">
              <a:rPr lang="ru-RU"/>
              <a:pPr>
                <a:defRPr/>
              </a:pPr>
              <a:t>‹#›</a:t>
            </a:fld>
            <a:endParaRPr lang="ru-RU"/>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80D5BEB-37B6-4D23-981A-A173522CD415}" type="slidenum">
              <a:rPr lang="ru-RU"/>
              <a:pPr>
                <a:defRPr/>
              </a:pPr>
              <a:t>‹#›</a:t>
            </a:fld>
            <a:endParaRPr lang="ru-RU"/>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B63258-69B9-4615-8D5A-06F194C2640B}" type="slidenum">
              <a:rPr lang="ru-RU"/>
              <a:pPr>
                <a:defRPr/>
              </a:pPr>
              <a:t>‹#›</a:t>
            </a:fld>
            <a:endParaRPr lang="ru-RU"/>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D602C8-4E38-444C-AAF8-26B65A45FE6F}" type="slidenum">
              <a:rPr lang="ru-RU"/>
              <a:pPr>
                <a:defRPr/>
              </a:pPr>
              <a:t>‹#›</a:t>
            </a:fld>
            <a:endParaRPr lang="ru-RU"/>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1971C2E-20A5-4600-98B4-C5645883D094}" type="slidenum">
              <a:rPr lang="ru-RU"/>
              <a:pPr>
                <a:defRPr/>
              </a:pPr>
              <a:t>‹#›</a:t>
            </a:fld>
            <a:endParaRPr lang="ru-RU"/>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05BA305-356B-4A98-AC75-CE37590B4A2A}" type="slidenum">
              <a:rPr lang="ru-RU"/>
              <a:pPr>
                <a:defRPr/>
              </a:pPr>
              <a:t>‹#›</a:t>
            </a:fld>
            <a:endParaRPr lang="ru-RU"/>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343B16-EFA7-4EF6-A810-B64774F0D82C}" type="slidenum">
              <a:rPr lang="ru-RU"/>
              <a:pPr>
                <a:defRPr/>
              </a:pPr>
              <a:t>‹#›</a:t>
            </a:fld>
            <a:endParaRPr lang="ru-RU"/>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B286DF4-4519-4E9A-9D4C-27AB2A5DA07D}" type="slidenum">
              <a:rPr lang="ru-RU"/>
              <a:pPr>
                <a:defRPr/>
              </a:pPr>
              <a:t>‹#›</a:t>
            </a:fld>
            <a:endParaRPr lang="ru-RU"/>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F43966A-D811-492F-BB01-433658A37B32}" type="slidenum">
              <a:rPr lang="ru-RU"/>
              <a:pPr>
                <a:defRPr/>
              </a:pPr>
              <a:t>‹#›</a:t>
            </a:fld>
            <a:endParaRPr lang="ru-RU"/>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72C49CD-7552-438F-BF67-E027F043F59C}"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EC827A9-C988-4327-B42B-74ADBF1B9F9F}" type="slidenum">
              <a:rPr lang="ru-RU"/>
              <a:pPr>
                <a:defRPr/>
              </a:pPr>
              <a:t>‹#›</a:t>
            </a:fld>
            <a:endParaRPr lang="ru-RU"/>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4F33CA-A02D-4A16-95B7-FFE05E1FA743}" type="slidenum">
              <a:rPr lang="ru-RU"/>
              <a:pPr>
                <a:defRPr/>
              </a:pPr>
              <a:t>‹#›</a:t>
            </a:fld>
            <a:endParaRPr lang="ru-RU"/>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383B04-29E2-4532-A768-F71040BAF6A8}" type="slidenum">
              <a:rPr lang="ru-RU"/>
              <a:pPr>
                <a:defRPr/>
              </a:pPr>
              <a:t>‹#›</a:t>
            </a:fld>
            <a:endParaRPr lang="ru-RU"/>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8E4EA3B-FBA3-43F7-9DB2-DE8D0FDA57C0}" type="slidenum">
              <a:rPr lang="ru-RU"/>
              <a:pPr>
                <a:defRPr/>
              </a:pPr>
              <a:t>‹#›</a:t>
            </a:fld>
            <a:endParaRPr lang="ru-RU"/>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3ED74A-B85E-4C8D-AA73-68DD878E6E75}" type="slidenum">
              <a:rPr lang="ru-RU"/>
              <a:pPr>
                <a:defRPr/>
              </a:pPr>
              <a:t>‹#›</a:t>
            </a:fld>
            <a:endParaRPr lang="ru-RU"/>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99A3D96-AC2D-4B1B-AC21-0487429EDD83}" type="slidenum">
              <a:rPr lang="ru-RU"/>
              <a:pPr>
                <a:defRPr/>
              </a:pPr>
              <a:t>‹#›</a:t>
            </a:fld>
            <a:endParaRPr lang="ru-RU"/>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9126E7-95B0-47A8-BCB2-8D438FA4A0B8}" type="slidenum">
              <a:rPr lang="ru-RU"/>
              <a:pPr>
                <a:defRPr/>
              </a:pPr>
              <a:t>‹#›</a:t>
            </a:fld>
            <a:endParaRPr lang="ru-RU"/>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FCE0ED-6C62-41F4-82E7-A59A2484EF3F}" type="slidenum">
              <a:rPr lang="ru-RU"/>
              <a:pPr>
                <a:defRPr/>
              </a:pPr>
              <a:t>‹#›</a:t>
            </a:fld>
            <a:endParaRPr lang="ru-RU"/>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5A988CC-0431-4A7E-BC03-C98AE4ACBC7E}" type="slidenum">
              <a:rPr lang="ru-RU"/>
              <a:pPr>
                <a:defRPr/>
              </a:pPr>
              <a:t>‹#›</a:t>
            </a:fld>
            <a:endParaRPr lang="ru-RU"/>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4FB268-0733-4AB4-A3E0-D76C022A8626}" type="slidenum">
              <a:rPr lang="ru-RU"/>
              <a:pPr>
                <a:defRPr/>
              </a:pPr>
              <a:t>‹#›</a:t>
            </a:fld>
            <a:endParaRPr lang="ru-RU"/>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2AA34125-D88C-4DD4-A8FB-D2CF098DE3D7}"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9A4D6A5-6730-42A5-A92C-AEBC3F95A029}" type="slidenum">
              <a:rPr lang="ru-RU"/>
              <a:pPr>
                <a:defRPr/>
              </a:pPr>
              <a:t>‹#›</a:t>
            </a:fld>
            <a:endParaRPr lang="ru-RU"/>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06060C98-1484-42C0-86DA-9A73F0248155}" type="slidenum">
              <a:rPr lang="ru-RU"/>
              <a:pPr>
                <a:defRPr/>
              </a:pPr>
              <a:t>‹#›</a:t>
            </a:fld>
            <a:endParaRPr lang="ru-RU"/>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097A87A1-C7C3-4523-A33C-5D02B302F918}" type="slidenum">
              <a:rPr lang="ru-RU"/>
              <a:pPr>
                <a:defRPr/>
              </a:pPr>
              <a:t>‹#›</a:t>
            </a:fld>
            <a:endParaRPr lang="ru-RU"/>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2ECDE940-433B-40C9-B3B3-F9B8B0E11FF4}" type="slidenum">
              <a:rPr lang="ru-RU"/>
              <a:pPr>
                <a:defRPr/>
              </a:pPr>
              <a:t>‹#›</a:t>
            </a:fld>
            <a:endParaRPr lang="ru-RU"/>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9B83065E-E575-4DA9-B587-21E6C3743950}" type="slidenum">
              <a:rPr lang="ru-RU"/>
              <a:pPr>
                <a:defRPr/>
              </a:pPr>
              <a:t>‹#›</a:t>
            </a:fld>
            <a:endParaRPr lang="ru-RU"/>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D6E3A203-DC50-4075-A245-F95E86A0143F}" type="slidenum">
              <a:rPr lang="ru-RU"/>
              <a:pPr>
                <a:defRPr/>
              </a:pPr>
              <a:t>‹#›</a:t>
            </a:fld>
            <a:endParaRPr lang="ru-RU"/>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BA74202D-4FA7-4CBE-A137-5E42219183A6}" type="slidenum">
              <a:rPr lang="ru-RU"/>
              <a:pPr>
                <a:defRPr/>
              </a:pPr>
              <a:t>‹#›</a:t>
            </a:fld>
            <a:endParaRPr lang="ru-RU"/>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53E296C6-8C42-407C-B459-222244B84401}" type="slidenum">
              <a:rPr lang="ru-RU"/>
              <a:pPr>
                <a:defRPr/>
              </a:pPr>
              <a:t>‹#›</a:t>
            </a:fld>
            <a:endParaRPr lang="ru-RU"/>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FC593123-3BD8-4517-85A2-B08219EA379E}" type="slidenum">
              <a:rPr lang="ru-RU"/>
              <a:pPr>
                <a:defRPr/>
              </a:pPr>
              <a:t>‹#›</a:t>
            </a:fld>
            <a:endParaRPr lang="ru-RU"/>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54C21056-8B02-404F-A6A8-5CD2ECE8D598}" type="slidenum">
              <a:rPr lang="ru-RU"/>
              <a:pPr>
                <a:defRPr/>
              </a:pPr>
              <a:t>‹#›</a:t>
            </a:fld>
            <a:endParaRPr lang="ru-RU"/>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cs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cs typeface="Arial" charset="0"/>
              </a:defRPr>
            </a:lvl1pPr>
          </a:lstStyle>
          <a:p>
            <a:pPr>
              <a:defRPr/>
            </a:pPr>
            <a:fld id="{77DE06A0-42E7-4DC1-B631-CA4B30CDF416}"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A8ACA37-EA60-46CD-9076-CDBF8457E304}" type="slidenum">
              <a:rPr lang="ru-RU"/>
              <a:pPr>
                <a:defRPr/>
              </a:pPr>
              <a:t>‹#›</a:t>
            </a:fld>
            <a:endParaRPr lang="ru-RU"/>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F5CF86C-71E7-4FEF-A95C-557A75653FF2}" type="slidenum">
              <a:rPr lang="ru-RU"/>
              <a:pPr>
                <a:defRPr/>
              </a:pPr>
              <a:t>‹#›</a:t>
            </a:fld>
            <a:endParaRPr lang="ru-RU"/>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2DCF13-BCA1-4719-9081-252CCDE31EA1}" type="slidenum">
              <a:rPr lang="ru-RU"/>
              <a:pPr>
                <a:defRPr/>
              </a:pPr>
              <a:t>‹#›</a:t>
            </a:fld>
            <a:endParaRPr lang="ru-RU"/>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8CFB91-E115-4EDF-9BB2-A82223DE41E1}" type="slidenum">
              <a:rPr lang="ru-RU"/>
              <a:pPr>
                <a:defRPr/>
              </a:pPr>
              <a:t>‹#›</a:t>
            </a:fld>
            <a:endParaRPr lang="ru-RU"/>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4D899F-E510-4BEA-B6AE-C1234A824D73}" type="slidenum">
              <a:rPr lang="ru-RU"/>
              <a:pPr>
                <a:defRPr/>
              </a:pPr>
              <a:t>‹#›</a:t>
            </a:fld>
            <a:endParaRPr lang="ru-RU"/>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25D8791-5F75-4F80-B646-CA5DB5D68EED}" type="slidenum">
              <a:rPr lang="ru-RU"/>
              <a:pPr>
                <a:defRPr/>
              </a:pPr>
              <a:t>‹#›</a:t>
            </a:fld>
            <a:endParaRPr lang="ru-RU"/>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6228B64-23DB-48CB-A0B6-1C3F537AA4C7}" type="slidenum">
              <a:rPr lang="ru-RU"/>
              <a:pPr>
                <a:defRPr/>
              </a:pPr>
              <a:t>‹#›</a:t>
            </a:fld>
            <a:endParaRPr lang="ru-RU"/>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D50A962-A7E6-4AA6-BFD6-62DDFFF32A30}" type="slidenum">
              <a:rPr lang="ru-RU"/>
              <a:pPr>
                <a:defRPr/>
              </a:pPr>
              <a:t>‹#›</a:t>
            </a:fld>
            <a:endParaRPr lang="ru-RU"/>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44F427-2592-4F7F-AEDF-712AA789A8D3}" type="slidenum">
              <a:rPr lang="ru-RU"/>
              <a:pPr>
                <a:defRPr/>
              </a:pPr>
              <a:t>‹#›</a:t>
            </a:fld>
            <a:endParaRPr lang="ru-RU"/>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D1C9CC-9B89-40CB-847F-6A7351EE14EF}" type="slidenum">
              <a:rPr lang="ru-RU"/>
              <a:pPr>
                <a:defRPr/>
              </a:pPr>
              <a:t>‹#›</a:t>
            </a:fld>
            <a:endParaRPr lang="ru-RU"/>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59196FD-3F9C-4C9F-9F27-2F9BBA952A5E}"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8DD3617-81E9-4BFD-8A90-0D8B6C259FBA}" type="slidenum">
              <a:rPr lang="ru-RU"/>
              <a:pPr>
                <a:defRPr/>
              </a:pPr>
              <a:t>‹#›</a:t>
            </a:fld>
            <a:endParaRPr lang="ru-RU"/>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68266-BC5A-4821-84F5-E09A17394AEE}" type="slidenum">
              <a:rPr lang="ru-RU"/>
              <a:pPr>
                <a:defRPr/>
              </a:pPr>
              <a:t>‹#›</a:t>
            </a:fld>
            <a:endParaRPr lang="ru-RU"/>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1B452D-BFA5-4201-9AF7-4C619C929442}" type="slidenum">
              <a:rPr lang="ru-RU"/>
              <a:pPr>
                <a:defRPr/>
              </a:pPr>
              <a:t>‹#›</a:t>
            </a:fld>
            <a:endParaRPr lang="ru-RU"/>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B97530-A63B-4AE8-9228-76F1818B4DCC}" type="slidenum">
              <a:rPr lang="ru-RU"/>
              <a:pPr>
                <a:defRPr/>
              </a:pPr>
              <a:t>‹#›</a:t>
            </a:fld>
            <a:endParaRPr lang="ru-RU"/>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8771A60-BC60-4ED1-9E4D-D65050D4AB87}" type="slidenum">
              <a:rPr lang="ru-RU"/>
              <a:pPr>
                <a:defRPr/>
              </a:pPr>
              <a:t>‹#›</a:t>
            </a:fld>
            <a:endParaRPr lang="ru-RU"/>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FD621A8-FF10-4142-916A-9868C2994306}" type="slidenum">
              <a:rPr lang="ru-RU"/>
              <a:pPr>
                <a:defRPr/>
              </a:pPr>
              <a:t>‹#›</a:t>
            </a:fld>
            <a:endParaRPr lang="ru-RU"/>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54D912E-41B3-4EDC-B4D8-C6F8A36A4C8F}" type="slidenum">
              <a:rPr lang="ru-RU"/>
              <a:pPr>
                <a:defRPr/>
              </a:pPr>
              <a:t>‹#›</a:t>
            </a:fld>
            <a:endParaRPr lang="ru-RU"/>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36DB90D-E788-4978-BA62-D470CFA93CB5}" type="slidenum">
              <a:rPr lang="ru-RU"/>
              <a:pPr>
                <a:defRPr/>
              </a:pPr>
              <a:t>‹#›</a:t>
            </a:fld>
            <a:endParaRPr lang="ru-RU"/>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7A71A8E-0EA4-4BE9-888A-8EE90AA8BB70}" type="slidenum">
              <a:rPr lang="ru-RU"/>
              <a:pPr>
                <a:defRPr/>
              </a:pPr>
              <a:t>‹#›</a:t>
            </a:fld>
            <a:endParaRPr lang="ru-RU"/>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DFB6B4D-9FF9-424D-8997-4D8A595F23F6}" type="slidenum">
              <a:rPr lang="ru-RU"/>
              <a:pPr>
                <a:defRPr/>
              </a:pPr>
              <a:t>‹#›</a:t>
            </a:fld>
            <a:endParaRPr lang="ru-RU"/>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305A14-5C99-49B1-9B74-423740381187}"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54D9BF9A-F503-4C7A-BD19-F0263A096846}" type="slidenum">
              <a:rPr lang="ru-RU"/>
              <a:pPr>
                <a:defRPr/>
              </a:pPr>
              <a:t>‹#›</a:t>
            </a:fld>
            <a:endParaRPr lang="ru-RU"/>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8F9F426-AA64-4A01-9BA8-728C43B6FCB6}" type="slidenum">
              <a:rPr lang="ru-RU"/>
              <a:pPr>
                <a:defRPr/>
              </a:pPr>
              <a:t>‹#›</a:t>
            </a:fld>
            <a:endParaRPr lang="ru-RU"/>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5EB85C-CD34-423C-918F-A55C836E7B52}" type="slidenum">
              <a:rPr lang="ru-RU"/>
              <a:pPr>
                <a:defRPr/>
              </a:pPr>
              <a:t>‹#›</a:t>
            </a:fld>
            <a:endParaRPr lang="ru-RU"/>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ABCD8C-3852-43AE-B5D1-A556D4183741}" type="slidenum">
              <a:rPr lang="ru-RU"/>
              <a:pPr>
                <a:defRPr/>
              </a:pPr>
              <a:t>‹#›</a:t>
            </a:fld>
            <a:endParaRPr lang="ru-RU"/>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7AFBC44-2077-435C-80FB-71912F29D993}" type="slidenum">
              <a:rPr lang="ru-RU"/>
              <a:pPr>
                <a:defRPr/>
              </a:pPr>
              <a:t>‹#›</a:t>
            </a:fld>
            <a:endParaRPr lang="ru-RU"/>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F62FA0A-F30A-410E-B7D3-C6A7D2E95DC4}" type="slidenum">
              <a:rPr lang="ru-RU"/>
              <a:pPr>
                <a:defRPr/>
              </a:pPr>
              <a:t>‹#›</a:t>
            </a:fld>
            <a:endParaRPr lang="ru-RU"/>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21EDFE-9CD5-4182-9E15-C3FF7968B0FC}" type="slidenum">
              <a:rPr lang="ru-RU"/>
              <a:pPr>
                <a:defRPr/>
              </a:pPr>
              <a:t>‹#›</a:t>
            </a:fld>
            <a:endParaRPr lang="ru-RU"/>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D49397-559E-499C-BD80-7F4027CF2282}" type="slidenum">
              <a:rPr lang="ru-RU"/>
              <a:pPr>
                <a:defRPr/>
              </a:pPr>
              <a:t>‹#›</a:t>
            </a:fld>
            <a:endParaRPr lang="ru-RU"/>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7D9D5A2-951D-4F25-9917-90FE4BFE83D8}" type="slidenum">
              <a:rPr lang="ru-RU"/>
              <a:pPr>
                <a:defRPr/>
              </a:pPr>
              <a:t>‹#›</a:t>
            </a:fld>
            <a:endParaRPr lang="ru-RU"/>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32990B4-006E-473D-BB5A-4EAB7D4D2392}" type="slidenum">
              <a:rPr lang="ru-RU"/>
              <a:pPr>
                <a:defRPr/>
              </a:pPr>
              <a:t>‹#›</a:t>
            </a:fld>
            <a:endParaRPr lang="ru-RU"/>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8BE78A3-DDD0-40A7-B1ED-07E0ED63A1C9}"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20028683-D558-4F67-B7F2-CB6029B1BE8F}" type="slidenum">
              <a:rPr lang="ru-RU"/>
              <a:pPr>
                <a:defRPr/>
              </a:pPr>
              <a:t>‹#›</a:t>
            </a:fld>
            <a:endParaRPr lang="ru-RU"/>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F65AB16-9632-4895-94BB-F403824E8771}" type="slidenum">
              <a:rPr lang="ru-RU"/>
              <a:pPr>
                <a:defRPr/>
              </a:pPr>
              <a:t>‹#›</a:t>
            </a:fld>
            <a:endParaRPr lang="ru-RU"/>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286E6FD-CCE9-4C5F-B094-9846C477E196}" type="slidenum">
              <a:rPr lang="ru-RU"/>
              <a:pPr>
                <a:defRPr/>
              </a:pPr>
              <a:t>‹#›</a:t>
            </a:fld>
            <a:endParaRPr lang="ru-RU"/>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1195DFA-31B6-4E2B-85AE-A3BAAECFF8F8}" type="slidenum">
              <a:rPr lang="ru-RU"/>
              <a:pPr>
                <a:defRPr/>
              </a:pPr>
              <a:t>‹#›</a:t>
            </a:fld>
            <a:endParaRPr lang="ru-RU"/>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831D292-7502-4E59-84AC-A5D212D3C29C}" type="slidenum">
              <a:rPr lang="ru-RU"/>
              <a:pPr>
                <a:defRPr/>
              </a:pPr>
              <a:t>‹#›</a:t>
            </a:fld>
            <a:endParaRPr lang="ru-RU"/>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659DAE-50A9-4F4A-AD53-FEE955A24E60}" type="slidenum">
              <a:rPr lang="ru-RU"/>
              <a:pPr>
                <a:defRPr/>
              </a:pPr>
              <a:t>‹#›</a:t>
            </a:fld>
            <a:endParaRPr lang="ru-RU"/>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0A88B5-90F9-4099-8177-48170B7B65A5}" type="slidenum">
              <a:rPr lang="ru-RU"/>
              <a:pPr>
                <a:defRPr/>
              </a:pPr>
              <a:t>‹#›</a:t>
            </a:fld>
            <a:endParaRPr lang="ru-RU"/>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8D8E2A1-4AA6-4482-A555-FAD886CBC969}" type="slidenum">
              <a:rPr lang="ru-RU"/>
              <a:pPr>
                <a:defRPr/>
              </a:pPr>
              <a:t>‹#›</a:t>
            </a:fld>
            <a:endParaRPr lang="ru-RU"/>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4A2161-46BB-4307-9213-374FC132C2CD}" type="slidenum">
              <a:rPr lang="ru-RU"/>
              <a:pPr>
                <a:defRPr/>
              </a:pPr>
              <a:t>‹#›</a:t>
            </a:fld>
            <a:endParaRPr lang="ru-RU"/>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45E8751-7F56-47E0-808F-ECE7517C75FA}" type="slidenum">
              <a:rPr lang="ru-RU"/>
              <a:pPr>
                <a:defRPr/>
              </a:pPr>
              <a:t>‹#›</a:t>
            </a:fld>
            <a:endParaRPr lang="ru-RU"/>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57FA3DC-C41A-494B-ACA5-2F2DE0EA74C8}"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AD965AEE-4136-43C8-97C6-351B1A20A67C}" type="slidenum">
              <a:rPr lang="ru-RU"/>
              <a:pPr>
                <a:defRPr/>
              </a:pPr>
              <a:t>‹#›</a:t>
            </a:fld>
            <a:endParaRPr lang="ru-RU"/>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E0B8F3-1E1E-4D3B-9809-70A39CD6365F}" type="slidenum">
              <a:rPr lang="ru-RU"/>
              <a:pPr>
                <a:defRPr/>
              </a:pPr>
              <a:t>‹#›</a:t>
            </a:fld>
            <a:endParaRPr lang="ru-RU"/>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D2C88F2-0B15-4233-9182-2A596CFA8ADF}" type="slidenum">
              <a:rPr lang="ru-RU"/>
              <a:pPr>
                <a:defRPr/>
              </a:pPr>
              <a:t>‹#›</a:t>
            </a:fld>
            <a:endParaRPr lang="ru-RU"/>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DE9B9E-E601-4BDF-B140-2C4F4F1254D1}" type="slidenum">
              <a:rPr lang="ru-RU"/>
              <a:pPr>
                <a:defRPr/>
              </a:pPr>
              <a:t>‹#›</a:t>
            </a:fld>
            <a:endParaRPr lang="ru-RU"/>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B238231-63DE-49D6-9771-3D23B7A5717C}" type="slidenum">
              <a:rPr lang="ru-RU"/>
              <a:pPr>
                <a:defRPr/>
              </a:pPr>
              <a:t>‹#›</a:t>
            </a:fld>
            <a:endParaRPr lang="ru-RU"/>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B3EC294-004C-4A9A-8580-66C7C8646996}" type="slidenum">
              <a:rPr lang="ru-RU"/>
              <a:pPr>
                <a:defRPr/>
              </a:pPr>
              <a:t>‹#›</a:t>
            </a:fld>
            <a:endParaRPr lang="ru-RU"/>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F45B50E-6CA0-4505-87CA-F9B17CE8F569}" type="slidenum">
              <a:rPr lang="ru-RU"/>
              <a:pPr>
                <a:defRPr/>
              </a:pPr>
              <a:t>‹#›</a:t>
            </a:fld>
            <a:endParaRPr lang="ru-RU"/>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72A6B31-6A4A-4E88-A1FD-C7038B775768}" type="slidenum">
              <a:rPr lang="ru-RU"/>
              <a:pPr>
                <a:defRPr/>
              </a:pPr>
              <a:t>‹#›</a:t>
            </a:fld>
            <a:endParaRPr lang="ru-RU"/>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BBA295-8F40-49AD-8CA9-D647F694878C}" type="slidenum">
              <a:rPr lang="ru-RU"/>
              <a:pPr>
                <a:defRPr/>
              </a:pPr>
              <a:t>‹#›</a:t>
            </a:fld>
            <a:endParaRPr lang="ru-RU"/>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40ACFB-BA44-46E2-930D-3B70DE55A57F}" type="slidenum">
              <a:rPr lang="ru-RU"/>
              <a:pPr>
                <a:defRPr/>
              </a:pPr>
              <a:t>‹#›</a:t>
            </a:fld>
            <a:endParaRPr lang="ru-RU"/>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C1B0B14-AE15-448C-95F8-9E282223181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466FEB1-6723-4FA8-A0E5-4338F8F5552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0A78CEC-BEC7-4610-84D2-DADAE87AEEC0}"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552A388-6630-4AEF-9E66-57C2D5E1AF4B}" type="slidenum">
              <a:rPr lang="ru-RU"/>
              <a:pPr>
                <a:defRPr/>
              </a:pPr>
              <a:t>‹#›</a:t>
            </a:fld>
            <a:endParaRPr lang="ru-RU"/>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7D79B16-65E2-43B6-B076-800998763184}" type="slidenum">
              <a:rPr lang="ru-RU"/>
              <a:pPr>
                <a:defRPr/>
              </a:pPr>
              <a:t>‹#›</a:t>
            </a:fld>
            <a:endParaRPr lang="ru-RU"/>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3328E16-71F9-4447-92F6-1B080E14C6E4}" type="slidenum">
              <a:rPr lang="ru-RU"/>
              <a:pPr>
                <a:defRPr/>
              </a:pPr>
              <a:t>‹#›</a:t>
            </a:fld>
            <a:endParaRPr lang="ru-RU"/>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854D53C-85C6-49AF-9CBA-8B5EB9F6877F}" type="slidenum">
              <a:rPr lang="ru-RU"/>
              <a:pPr>
                <a:defRPr/>
              </a:pPr>
              <a:t>‹#›</a:t>
            </a:fld>
            <a:endParaRPr lang="ru-RU"/>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A2135B-0B59-44EB-941E-1E3C805E2852}" type="slidenum">
              <a:rPr lang="ru-RU"/>
              <a:pPr>
                <a:defRPr/>
              </a:pPr>
              <a:t>‹#›</a:t>
            </a:fld>
            <a:endParaRPr lang="ru-RU"/>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ECE396B-84EE-431A-81B7-F56A330E5261}" type="slidenum">
              <a:rPr lang="ru-RU"/>
              <a:pPr>
                <a:defRPr/>
              </a:pPr>
              <a:t>‹#›</a:t>
            </a:fld>
            <a:endParaRPr lang="ru-RU"/>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3159A5-D4DC-4242-BB76-5A273405F081}" type="slidenum">
              <a:rPr lang="ru-RU"/>
              <a:pPr>
                <a:defRPr/>
              </a:pPr>
              <a:t>‹#›</a:t>
            </a:fld>
            <a:endParaRPr lang="ru-RU"/>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5916AA5-79DB-47DB-A138-7E3EC13E2F8F}" type="slidenum">
              <a:rPr lang="ru-RU"/>
              <a:pPr>
                <a:defRPr/>
              </a:pPr>
              <a:t>‹#›</a:t>
            </a:fld>
            <a:endParaRPr lang="ru-RU"/>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029B85B-32DB-4633-A01E-F95EAE2A292D}" type="slidenum">
              <a:rPr lang="ru-RU"/>
              <a:pPr>
                <a:defRPr/>
              </a:pPr>
              <a:t>‹#›</a:t>
            </a:fld>
            <a:endParaRPr lang="ru-RU"/>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C9D2B2-C53C-4E3F-B9EF-91B31181B7B4}" type="slidenum">
              <a:rPr lang="ru-RU"/>
              <a:pPr>
                <a:defRPr/>
              </a:pPr>
              <a:t>‹#›</a:t>
            </a:fld>
            <a:endParaRPr lang="ru-RU"/>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661367F-3725-455A-A237-54D3B7512E94}"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B0BB6FA-A668-4EA3-ABD5-3B52905CF560}" type="slidenum">
              <a:rPr lang="ru-RU"/>
              <a:pPr>
                <a:defRPr/>
              </a:pPr>
              <a:t>‹#›</a:t>
            </a:fld>
            <a:endParaRPr lang="ru-RU"/>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B48BF5-5FFD-46D9-9889-DBF8D08DA232}" type="slidenum">
              <a:rPr lang="ru-RU"/>
              <a:pPr>
                <a:defRPr/>
              </a:pPr>
              <a:t>‹#›</a:t>
            </a:fld>
            <a:endParaRPr lang="ru-RU"/>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8A33CA-FDCB-4C00-88E3-C0B7D4723E9D}" type="slidenum">
              <a:rPr lang="ru-RU"/>
              <a:pPr>
                <a:defRPr/>
              </a:pPr>
              <a:t>‹#›</a:t>
            </a:fld>
            <a:endParaRPr lang="ru-RU"/>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DAD61F4-BCAB-4838-BDFB-01BBEBE8AD70}" type="slidenum">
              <a:rPr lang="ru-RU"/>
              <a:pPr>
                <a:defRPr/>
              </a:pPr>
              <a:t>‹#›</a:t>
            </a:fld>
            <a:endParaRPr lang="ru-RU"/>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D3227E-8F28-4F00-B7BD-8EF576DCF31C}" type="slidenum">
              <a:rPr lang="ru-RU"/>
              <a:pPr>
                <a:defRPr/>
              </a:pPr>
              <a:t>‹#›</a:t>
            </a:fld>
            <a:endParaRPr lang="ru-RU"/>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AEDD3CE-556B-4AAD-A5B3-B5F71EAD9033}" type="slidenum">
              <a:rPr lang="ru-RU"/>
              <a:pPr>
                <a:defRPr/>
              </a:pPr>
              <a:t>‹#›</a:t>
            </a:fld>
            <a:endParaRPr lang="ru-RU"/>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EA9630-9722-4927-9DF4-BDE7AFE51183}" type="slidenum">
              <a:rPr lang="ru-RU"/>
              <a:pPr>
                <a:defRPr/>
              </a:pPr>
              <a:t>‹#›</a:t>
            </a:fld>
            <a:endParaRPr lang="ru-RU"/>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D685C7-1EFC-44ED-912D-0ED90DAB3853}" type="slidenum">
              <a:rPr lang="ru-RU"/>
              <a:pPr>
                <a:defRPr/>
              </a:pPr>
              <a:t>‹#›</a:t>
            </a:fld>
            <a:endParaRPr lang="ru-RU"/>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E8E798-9CC0-41BC-ADE8-E32134D56144}" type="slidenum">
              <a:rPr lang="ru-RU"/>
              <a:pPr>
                <a:defRPr/>
              </a:pPr>
              <a:t>‹#›</a:t>
            </a:fld>
            <a:endParaRPr lang="ru-RU"/>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511E58D-9EAF-4C5F-8EAF-8DA87A2D1EFC}" type="slidenum">
              <a:rPr lang="ru-RU"/>
              <a:pPr>
                <a:defRPr/>
              </a:pPr>
              <a:t>‹#›</a:t>
            </a:fld>
            <a:endParaRPr lang="ru-RU"/>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89BB0B2-EF10-4E17-82A0-4F3B6909EDBB}"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F2A5B70-635E-454C-B7FB-7563612516F1}" type="slidenum">
              <a:rPr lang="ru-RU"/>
              <a:pPr>
                <a:defRPr/>
              </a:pPr>
              <a:t>‹#›</a:t>
            </a:fld>
            <a:endParaRPr lang="ru-RU"/>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757CB80-3251-407F-AC30-E7B5BF9E0B61}" type="slidenum">
              <a:rPr lang="ru-RU"/>
              <a:pPr>
                <a:defRPr/>
              </a:pPr>
              <a:t>‹#›</a:t>
            </a:fld>
            <a:endParaRPr lang="ru-RU"/>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D35CF9F-5552-4816-AF2B-E0E936E2E73A}" type="slidenum">
              <a:rPr lang="ru-RU"/>
              <a:pPr>
                <a:defRPr/>
              </a:pPr>
              <a:t>‹#›</a:t>
            </a:fld>
            <a:endParaRPr lang="ru-RU"/>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A2C8EB4-3043-4E23-891C-A821DC46AD75}" type="slidenum">
              <a:rPr lang="ru-RU"/>
              <a:pPr>
                <a:defRPr/>
              </a:pPr>
              <a:t>‹#›</a:t>
            </a:fld>
            <a:endParaRPr lang="ru-RU"/>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3F43725-2A96-4E62-9061-2B49DC4F4DBA}" type="slidenum">
              <a:rPr lang="ru-RU"/>
              <a:pPr>
                <a:defRPr/>
              </a:pPr>
              <a:t>‹#›</a:t>
            </a:fld>
            <a:endParaRPr lang="ru-RU"/>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08AD13F-9D32-471A-874F-E89577F25F3C}" type="slidenum">
              <a:rPr lang="ru-RU"/>
              <a:pPr>
                <a:defRPr/>
              </a:pPr>
              <a:t>‹#›</a:t>
            </a:fld>
            <a:endParaRPr lang="ru-RU"/>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DEBA85B-6292-4D2E-873B-733C211BDF63}" type="slidenum">
              <a:rPr lang="ru-RU"/>
              <a:pPr>
                <a:defRPr/>
              </a:pPr>
              <a:t>‹#›</a:t>
            </a:fld>
            <a:endParaRPr lang="ru-RU"/>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BA3DDAA-4907-45FA-8A79-2C9ED82C0A93}" type="slidenum">
              <a:rPr lang="ru-RU"/>
              <a:pPr>
                <a:defRPr/>
              </a:pPr>
              <a:t>‹#›</a:t>
            </a:fld>
            <a:endParaRPr lang="ru-RU"/>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5C01F44-1960-4EC6-A362-23EF8F3F5D29}" type="slidenum">
              <a:rPr lang="ru-RU"/>
              <a:pPr>
                <a:defRPr/>
              </a:pPr>
              <a:t>‹#›</a:t>
            </a:fld>
            <a:endParaRPr lang="ru-RU"/>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3A2EEF-1676-41DD-8EFD-CE2BCCDD2B43}" type="slidenum">
              <a:rPr lang="ru-RU"/>
              <a:pPr>
                <a:defRPr/>
              </a:pPr>
              <a:t>‹#›</a:t>
            </a:fld>
            <a:endParaRPr lang="ru-RU"/>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D8D923-E643-4D73-9CEA-3753815FD73F}"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0BEB795-378B-40D1-88B5-7373F96B041A}" type="slidenum">
              <a:rPr lang="ru-RU"/>
              <a:pPr>
                <a:defRPr/>
              </a:pPr>
              <a:t>‹#›</a:t>
            </a:fld>
            <a:endParaRPr lang="ru-RU"/>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21F0819-F7C2-4FB9-B4F0-E81283E6DA66}" type="slidenum">
              <a:rPr lang="ru-RU"/>
              <a:pPr>
                <a:defRPr/>
              </a:pPr>
              <a:t>‹#›</a:t>
            </a:fld>
            <a:endParaRPr lang="ru-RU"/>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88FFE85-2099-4A86-A19B-882A8ABCBA3B}" type="slidenum">
              <a:rPr lang="ru-RU"/>
              <a:pPr>
                <a:defRPr/>
              </a:pPr>
              <a:t>‹#›</a:t>
            </a:fld>
            <a:endParaRPr lang="ru-RU"/>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BB2837A-2135-47F0-BCD4-B9E650F4B980}" type="slidenum">
              <a:rPr lang="ru-RU"/>
              <a:pPr>
                <a:defRPr/>
              </a:pPr>
              <a:t>‹#›</a:t>
            </a:fld>
            <a:endParaRPr lang="ru-RU"/>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EB3936-8D32-42FE-AB90-3916FB139567}" type="slidenum">
              <a:rPr lang="ru-RU"/>
              <a:pPr>
                <a:defRPr/>
              </a:pPr>
              <a:t>‹#›</a:t>
            </a:fld>
            <a:endParaRPr lang="ru-RU"/>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704CBA9-6C00-48A6-BB04-04614F286C39}" type="slidenum">
              <a:rPr lang="ru-RU"/>
              <a:pPr>
                <a:defRPr/>
              </a:pPr>
              <a:t>‹#›</a:t>
            </a:fld>
            <a:endParaRPr lang="ru-RU"/>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2E9770F-CF31-42FE-9630-C4C7146C58D9}" type="slidenum">
              <a:rPr lang="ru-RU"/>
              <a:pPr>
                <a:defRPr/>
              </a:pPr>
              <a:t>‹#›</a:t>
            </a:fld>
            <a:endParaRPr lang="ru-RU"/>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601671C-F973-4FFA-9CA5-A4AF6C8DFD59}" type="slidenum">
              <a:rPr lang="ru-RU"/>
              <a:pPr>
                <a:defRPr/>
              </a:pPr>
              <a:t>‹#›</a:t>
            </a:fld>
            <a:endParaRPr lang="ru-RU"/>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399ABAB-A667-4667-AA73-5FA81170C0CB}" type="slidenum">
              <a:rPr lang="ru-RU"/>
              <a:pPr>
                <a:defRPr/>
              </a:pPr>
              <a:t>‹#›</a:t>
            </a:fld>
            <a:endParaRPr lang="ru-RU"/>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A608A06-ADCC-4D77-9910-B892E45858A7}" type="slidenum">
              <a:rPr lang="ru-RU"/>
              <a:pPr>
                <a:defRPr/>
              </a:pPr>
              <a:t>‹#›</a:t>
            </a:fld>
            <a:endParaRPr lang="ru-RU"/>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931691-73AF-4172-85F6-DA9F22185E2D}"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3F70DD8A-83AA-44B5-8144-AC5DFA9ED6F0}" type="slidenum">
              <a:rPr lang="ru-RU"/>
              <a:pPr>
                <a:defRPr/>
              </a:pPr>
              <a:t>‹#›</a:t>
            </a:fld>
            <a:endParaRPr lang="ru-RU"/>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81A2AF6-1C68-4A59-A54F-D2BCF04EE0BD}" type="slidenum">
              <a:rPr lang="ru-RU"/>
              <a:pPr>
                <a:defRPr/>
              </a:pPr>
              <a:t>‹#›</a:t>
            </a:fld>
            <a:endParaRPr lang="ru-RU"/>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AECC09F-A5D2-4A05-9F73-72B4CD5E7FEE}" type="slidenum">
              <a:rPr lang="ru-RU"/>
              <a:pPr>
                <a:defRPr/>
              </a:pPr>
              <a:t>‹#›</a:t>
            </a:fld>
            <a:endParaRPr lang="ru-RU"/>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D5BA6B2-D384-4035-90DD-CBD93AE95779}" type="slidenum">
              <a:rPr lang="ru-RU"/>
              <a:pPr>
                <a:defRPr/>
              </a:pPr>
              <a:t>‹#›</a:t>
            </a:fld>
            <a:endParaRPr lang="ru-RU"/>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B13DF15-AED9-45FA-9E5F-F42342FDE61C}" type="slidenum">
              <a:rPr lang="ru-RU"/>
              <a:pPr>
                <a:defRPr/>
              </a:pPr>
              <a:t>‹#›</a:t>
            </a:fld>
            <a:endParaRPr lang="ru-RU"/>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BD2FA2B-0A6B-4278-82B3-52034A670673}" type="slidenum">
              <a:rPr lang="ru-RU"/>
              <a:pPr>
                <a:defRPr/>
              </a:pPr>
              <a:t>‹#›</a:t>
            </a:fld>
            <a:endParaRPr lang="ru-RU"/>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8C8CB5E-5898-48F4-B24C-CCA665B37BDD}" type="slidenum">
              <a:rPr lang="ru-RU"/>
              <a:pPr>
                <a:defRPr/>
              </a:pPr>
              <a:t>‹#›</a:t>
            </a:fld>
            <a:endParaRPr lang="ru-RU"/>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79E953B-B0A2-42B7-B8A9-42E1C6AD2641}" type="slidenum">
              <a:rPr lang="ru-RU"/>
              <a:pPr>
                <a:defRPr/>
              </a:pPr>
              <a:t>‹#›</a:t>
            </a:fld>
            <a:endParaRPr lang="ru-RU"/>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34BEA3-1DF3-41F8-AD81-C53084E84A0D}" type="slidenum">
              <a:rPr lang="ru-RU"/>
              <a:pPr>
                <a:defRPr/>
              </a:pPr>
              <a:t>‹#›</a:t>
            </a:fld>
            <a:endParaRPr lang="ru-RU"/>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0447072-8689-471E-B237-29FF9E188B5F}" type="slidenum">
              <a:rPr lang="ru-RU"/>
              <a:pPr>
                <a:defRPr/>
              </a:pPr>
              <a:t>‹#›</a:t>
            </a:fld>
            <a:endParaRPr lang="ru-RU"/>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F590E08-39FC-4C68-B241-EBEDD9778698}"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F2A5653-DBAC-4512-9626-B6142B763E86}" type="slidenum">
              <a:rPr lang="ru-RU"/>
              <a:pPr>
                <a:defRPr/>
              </a:pPr>
              <a:t>‹#›</a:t>
            </a:fld>
            <a:endParaRPr lang="ru-RU"/>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9ADE34-A3A1-4898-AC77-1CE60C9BA5C0}" type="slidenum">
              <a:rPr lang="ru-RU"/>
              <a:pPr>
                <a:defRPr/>
              </a:pPr>
              <a:t>‹#›</a:t>
            </a:fld>
            <a:endParaRPr lang="ru-RU"/>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D8E4CB-C4B5-40D5-86E9-BF2BCCDB32AA}" type="slidenum">
              <a:rPr lang="ru-RU"/>
              <a:pPr>
                <a:defRPr/>
              </a:pPr>
              <a:t>‹#›</a:t>
            </a:fld>
            <a:endParaRPr lang="ru-RU"/>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6E21C7-A03A-4CAF-A91D-F83D16EBAD3C}" type="slidenum">
              <a:rPr lang="ru-RU"/>
              <a:pPr>
                <a:defRPr/>
              </a:pPr>
              <a:t>‹#›</a:t>
            </a:fld>
            <a:endParaRPr lang="ru-RU"/>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BF23FD4-5252-4419-984E-040DB2783FF3}" type="slidenum">
              <a:rPr lang="ru-RU"/>
              <a:pPr>
                <a:defRPr/>
              </a:pPr>
              <a:t>‹#›</a:t>
            </a:fld>
            <a:endParaRPr lang="ru-RU"/>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3AB4141-65A9-4833-9765-ADD5B7FD09BC}" type="slidenum">
              <a:rPr lang="ru-RU"/>
              <a:pPr>
                <a:defRPr/>
              </a:pPr>
              <a:t>‹#›</a:t>
            </a:fld>
            <a:endParaRPr lang="ru-RU"/>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34CEE34-19A2-4AF4-B513-CF81181B4EB9}" type="slidenum">
              <a:rPr lang="ru-RU"/>
              <a:pPr>
                <a:defRPr/>
              </a:pPr>
              <a:t>‹#›</a:t>
            </a:fld>
            <a:endParaRPr lang="ru-RU"/>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641770-A038-49CE-AE7E-2E84254739A1}" type="slidenum">
              <a:rPr lang="ru-RU"/>
              <a:pPr>
                <a:defRPr/>
              </a:pPr>
              <a:t>‹#›</a:t>
            </a:fld>
            <a:endParaRPr lang="ru-RU"/>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97E453-8280-457A-AE62-9A633E1BC1D1}" type="slidenum">
              <a:rPr lang="ru-RU"/>
              <a:pPr>
                <a:defRPr/>
              </a:pPr>
              <a:t>‹#›</a:t>
            </a:fld>
            <a:endParaRPr lang="ru-RU"/>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A2C8C71-C6B9-4C28-A0FC-492804047221}" type="slidenum">
              <a:rPr lang="ru-RU"/>
              <a:pPr>
                <a:defRPr/>
              </a:pPr>
              <a:t>‹#›</a:t>
            </a:fld>
            <a:endParaRPr lang="ru-RU"/>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9C4F93-5DE7-4168-BB25-05AE452D5298}"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F9FF2771-B5C6-4E02-9D4E-3680F535609B}" type="slidenum">
              <a:rPr lang="ru-RU"/>
              <a:pPr>
                <a:defRPr/>
              </a:pPr>
              <a:t>‹#›</a:t>
            </a:fld>
            <a:endParaRPr lang="ru-RU"/>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6AEB5AF-13EF-46E6-A68C-72CF97CB5757}" type="slidenum">
              <a:rPr lang="ru-RU"/>
              <a:pPr>
                <a:defRPr/>
              </a:pPr>
              <a:t>‹#›</a:t>
            </a:fld>
            <a:endParaRPr lang="ru-RU"/>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C3305E5-E37D-4CDE-BA3C-116DD925129E}" type="slidenum">
              <a:rPr lang="ru-RU"/>
              <a:pPr>
                <a:defRPr/>
              </a:pPr>
              <a:t>‹#›</a:t>
            </a:fld>
            <a:endParaRPr lang="ru-RU"/>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A52FB4-E626-4C7D-8B7C-CEA86BEFC4B2}" type="slidenum">
              <a:rPr lang="ru-RU"/>
              <a:pPr>
                <a:defRPr/>
              </a:pPr>
              <a:t>‹#›</a:t>
            </a:fld>
            <a:endParaRPr lang="ru-RU"/>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DB76210-2668-416A-A533-533713C6BEE5}" type="slidenum">
              <a:rPr lang="ru-RU"/>
              <a:pPr>
                <a:defRPr/>
              </a:pPr>
              <a:t>‹#›</a:t>
            </a:fld>
            <a:endParaRPr lang="ru-RU"/>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4B2BFE-9D8E-41E7-83B3-85EAD8877463}" type="slidenum">
              <a:rPr lang="ru-RU"/>
              <a:pPr>
                <a:defRPr/>
              </a:pPr>
              <a:t>‹#›</a:t>
            </a:fld>
            <a:endParaRPr lang="ru-RU"/>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376729-A7E1-422E-A239-213C907A4C64}" type="slidenum">
              <a:rPr lang="ru-RU"/>
              <a:pPr>
                <a:defRPr/>
              </a:pPr>
              <a:t>‹#›</a:t>
            </a:fld>
            <a:endParaRPr lang="ru-RU"/>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432333D-BE29-4FBE-B897-ED36FFC3A3F6}" type="slidenum">
              <a:rPr lang="ru-RU"/>
              <a:pPr>
                <a:defRPr/>
              </a:pPr>
              <a:t>‹#›</a:t>
            </a:fld>
            <a:endParaRPr lang="ru-RU"/>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D98FC5B-6739-425C-AE35-3C98D62594F0}" type="slidenum">
              <a:rPr lang="ru-RU"/>
              <a:pPr>
                <a:defRPr/>
              </a:pPr>
              <a:t>‹#›</a:t>
            </a:fld>
            <a:endParaRPr lang="ru-RU"/>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A4140C-79BE-432D-A6AF-3CC81825A9E2}" type="slidenum">
              <a:rPr lang="ru-RU"/>
              <a:pPr>
                <a:defRPr/>
              </a:pPr>
              <a:t>‹#›</a:t>
            </a:fld>
            <a:endParaRPr lang="ru-RU"/>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54B578-644E-4D6A-A58C-333FD5F4B3B6}" type="slidenum">
              <a:rPr lang="ru-RU"/>
              <a:pPr>
                <a:defRPr/>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29955A9E-4FA2-409E-AA2B-715989A747C4}" type="slidenum">
              <a:rPr lang="ru-RU"/>
              <a:pPr>
                <a:defRPr/>
              </a:pPr>
              <a:t>‹#›</a:t>
            </a:fld>
            <a:endParaRPr lang="ru-RU"/>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448CB5-D232-4801-82EE-39595C791CDA}" type="slidenum">
              <a:rPr lang="ru-RU"/>
              <a:pPr>
                <a:defRPr/>
              </a:pPr>
              <a:t>‹#›</a:t>
            </a:fld>
            <a:endParaRPr lang="ru-RU"/>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2F4F673-6A0D-4154-859D-98331EE6B89A}" type="slidenum">
              <a:rPr lang="ru-RU"/>
              <a:pPr>
                <a:defRPr/>
              </a:pPr>
              <a:t>‹#›</a:t>
            </a:fld>
            <a:endParaRPr lang="ru-RU"/>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2F1B84C-1F96-4849-8B02-436D0A5C938A}" type="slidenum">
              <a:rPr lang="ru-RU"/>
              <a:pPr>
                <a:defRPr/>
              </a:pPr>
              <a:t>‹#›</a:t>
            </a:fld>
            <a:endParaRPr lang="ru-RU"/>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6E2A2F-4992-4265-8963-A3E48F9301CB}" type="slidenum">
              <a:rPr lang="ru-RU"/>
              <a:pPr>
                <a:defRPr/>
              </a:pPr>
              <a:t>‹#›</a:t>
            </a:fld>
            <a:endParaRPr lang="ru-RU"/>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F8C0F4-0993-4275-8E87-D72E437E54BD}" type="slidenum">
              <a:rPr lang="ru-RU"/>
              <a:pPr>
                <a:defRPr/>
              </a:pPr>
              <a:t>‹#›</a:t>
            </a:fld>
            <a:endParaRPr lang="ru-RU"/>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1211ACA-71EE-48E7-87C6-3059493CF3E7}" type="slidenum">
              <a:rPr lang="ru-RU"/>
              <a:pPr>
                <a:defRPr/>
              </a:pPr>
              <a:t>‹#›</a:t>
            </a:fld>
            <a:endParaRPr lang="ru-RU"/>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853214-DA08-4C17-9569-95E5BCD60F32}" type="slidenum">
              <a:rPr lang="ru-RU"/>
              <a:pPr>
                <a:defRPr/>
              </a:pPr>
              <a:t>‹#›</a:t>
            </a:fld>
            <a:endParaRPr lang="ru-RU"/>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FB661F-A4CE-4543-AFE6-19DEAA7D9F82}" type="slidenum">
              <a:rPr lang="ru-RU"/>
              <a:pPr>
                <a:defRPr/>
              </a:pPr>
              <a:t>‹#›</a:t>
            </a:fld>
            <a:endParaRPr lang="ru-RU"/>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8460ADE-C9DE-4EC2-93F7-EC9AAB6D2FB7}" type="slidenum">
              <a:rPr lang="ru-RU"/>
              <a:pPr>
                <a:defRPr/>
              </a:pPr>
              <a:t>‹#›</a:t>
            </a:fld>
            <a:endParaRPr lang="ru-RU"/>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02D6B8-AE1A-4744-91C0-D018901F5B39}" type="slidenum">
              <a:rPr lang="ru-RU"/>
              <a:pPr>
                <a:defRPr/>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7998DEF8-3181-4C51-8C83-B697854CB1F5}" type="slidenum">
              <a:rPr lang="ru-RU"/>
              <a:pPr>
                <a:defRPr/>
              </a:pPr>
              <a:t>‹#›</a:t>
            </a:fld>
            <a:endParaRPr lang="ru-RU"/>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99E7A9-C31B-45FF-9B28-DB52AF5330FC}" type="slidenum">
              <a:rPr lang="ru-RU"/>
              <a:pPr>
                <a:defRPr/>
              </a:pPr>
              <a:t>‹#›</a:t>
            </a:fld>
            <a:endParaRPr lang="ru-RU"/>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BC428A-7B80-4352-A366-1CF4F56EDA0B}" type="slidenum">
              <a:rPr lang="ru-RU"/>
              <a:pPr>
                <a:defRPr/>
              </a:pPr>
              <a:t>‹#›</a:t>
            </a:fld>
            <a:endParaRPr lang="ru-RU"/>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6881554-4974-4B3B-8A4A-19CA76A29EFB}" type="slidenum">
              <a:rPr lang="ru-RU"/>
              <a:pPr>
                <a:defRPr/>
              </a:pPr>
              <a:t>‹#›</a:t>
            </a:fld>
            <a:endParaRPr lang="ru-RU"/>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63AA3C-6627-4D7F-8E25-746E2F4C5F64}" type="slidenum">
              <a:rPr lang="ru-RU"/>
              <a:pPr>
                <a:defRPr/>
              </a:pPr>
              <a:t>‹#›</a:t>
            </a:fld>
            <a:endParaRPr lang="ru-RU"/>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07C3AC-3F0E-4FCA-A545-8DA13035424D}" type="slidenum">
              <a:rPr lang="ru-RU"/>
              <a:pPr>
                <a:defRPr/>
              </a:pPr>
              <a:t>‹#›</a:t>
            </a:fld>
            <a:endParaRPr lang="ru-RU"/>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14ABBA-513E-4D7D-921A-977CC399C22B}" type="slidenum">
              <a:rPr lang="ru-RU"/>
              <a:pPr>
                <a:defRPr/>
              </a:pPr>
              <a:t>‹#›</a:t>
            </a:fld>
            <a:endParaRPr lang="ru-RU"/>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1206630-07F8-421C-9A1D-ED440F164AEE}" type="slidenum">
              <a:rPr lang="ru-RU"/>
              <a:pPr>
                <a:defRPr/>
              </a:pPr>
              <a:t>‹#›</a:t>
            </a:fld>
            <a:endParaRPr lang="ru-RU"/>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A9E731-FD90-4087-A467-0446A238CC8D}" type="slidenum">
              <a:rPr lang="ru-RU"/>
              <a:pPr>
                <a:defRPr/>
              </a:pPr>
              <a:t>‹#›</a:t>
            </a:fld>
            <a:endParaRPr lang="ru-RU"/>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463CB1-93FA-4831-B77D-7353D55A6E91}" type="slidenum">
              <a:rPr lang="ru-RU"/>
              <a:pPr>
                <a:defRPr/>
              </a:pPr>
              <a:t>‹#›</a:t>
            </a:fld>
            <a:endParaRPr lang="ru-RU"/>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FCA4E6E-20D6-444E-B080-41B7E214AB68}"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52CADCB-7134-43FE-9140-773B99180D31}" type="slidenum">
              <a:rPr lang="ru-RU"/>
              <a:pPr>
                <a:defRPr/>
              </a:pPr>
              <a:t>‹#›</a:t>
            </a:fld>
            <a:endParaRPr lang="ru-RU"/>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8006D0-54BF-4C71-9E25-BA911E7F3845}" type="slidenum">
              <a:rPr lang="ru-RU"/>
              <a:pPr>
                <a:defRPr/>
              </a:pPr>
              <a:t>‹#›</a:t>
            </a:fld>
            <a:endParaRPr lang="ru-RU"/>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66327F1-3F81-4CB7-ABBF-A1EC04179436}" type="slidenum">
              <a:rPr lang="ru-RU"/>
              <a:pPr>
                <a:defRPr/>
              </a:pPr>
              <a:t>‹#›</a:t>
            </a:fld>
            <a:endParaRPr lang="ru-RU"/>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9BB26AC-4021-4268-BA1F-F863DD304E5E}" type="slidenum">
              <a:rPr lang="ru-RU"/>
              <a:pPr>
                <a:defRPr/>
              </a:pPr>
              <a:t>‹#›</a:t>
            </a:fld>
            <a:endParaRPr lang="ru-RU"/>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BD83D0C-8180-4DE4-AE18-FFFEDFB4A079}" type="slidenum">
              <a:rPr lang="ru-RU"/>
              <a:pPr>
                <a:defRPr/>
              </a:pPr>
              <a:t>‹#›</a:t>
            </a:fld>
            <a:endParaRPr lang="ru-RU"/>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C8C9F3-B62C-4717-9E96-7B3B88CA3164}" type="slidenum">
              <a:rPr lang="ru-RU"/>
              <a:pPr>
                <a:defRPr/>
              </a:pPr>
              <a:t>‹#›</a:t>
            </a:fld>
            <a:endParaRPr lang="ru-RU"/>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D59BFC-FD9D-4F62-ADAD-B3190FDCD666}" type="slidenum">
              <a:rPr lang="ru-RU"/>
              <a:pPr>
                <a:defRPr/>
              </a:pPr>
              <a:t>‹#›</a:t>
            </a:fld>
            <a:endParaRPr lang="ru-RU"/>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9665B7-8BEE-49B4-87B5-DBAC29723590}" type="slidenum">
              <a:rPr lang="ru-RU"/>
              <a:pPr>
                <a:defRPr/>
              </a:pPr>
              <a:t>‹#›</a:t>
            </a:fld>
            <a:endParaRPr lang="ru-RU"/>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F8F065B-A70D-45FB-BDA5-BDAD108879A7}" type="slidenum">
              <a:rPr lang="ru-RU"/>
              <a:pPr>
                <a:defRPr/>
              </a:pPr>
              <a:t>‹#›</a:t>
            </a:fld>
            <a:endParaRPr lang="ru-RU"/>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33AFE38-9A19-442B-9ED7-70C5D61A6FF1}" type="slidenum">
              <a:rPr lang="ru-RU"/>
              <a:pPr>
                <a:defRPr/>
              </a:pPr>
              <a:t>‹#›</a:t>
            </a:fld>
            <a:endParaRPr lang="ru-RU"/>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1F77FE8-8ED8-4066-9F68-8095E9AB9E6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660F36D-F8A8-4AB5-B80B-440827C7BF72}"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C1E0FB7-9762-4E81-97A9-50BAD34D6E6B}"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55A487C2-7124-46B8-A4F8-5B89691643F5}" type="slidenum">
              <a:rPr lang="ru-RU"/>
              <a:pPr>
                <a:defRPr/>
              </a:pPr>
              <a:t>‹#›</a:t>
            </a:fld>
            <a:endParaRPr lang="ru-RU"/>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A28BD27-7AFE-4101-9511-E15BF0E15766}" type="slidenum">
              <a:rPr lang="ru-RU"/>
              <a:pPr>
                <a:defRPr/>
              </a:pPr>
              <a:t>‹#›</a:t>
            </a:fld>
            <a:endParaRPr lang="ru-RU"/>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FCB3FB8-EDEB-426F-AB7B-9DFAEEB40C70}" type="slidenum">
              <a:rPr lang="ru-RU"/>
              <a:pPr>
                <a:defRPr/>
              </a:pPr>
              <a:t>‹#›</a:t>
            </a:fld>
            <a:endParaRPr lang="ru-RU"/>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01FC203-E105-487D-8FD7-97DAAC06D867}" type="slidenum">
              <a:rPr lang="ru-RU"/>
              <a:pPr>
                <a:defRPr/>
              </a:pPr>
              <a:t>‹#›</a:t>
            </a:fld>
            <a:endParaRPr lang="ru-RU"/>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164ADAB-43DD-4F66-9FCB-4B496763D061}" type="slidenum">
              <a:rPr lang="ru-RU"/>
              <a:pPr>
                <a:defRPr/>
              </a:pPr>
              <a:t>‹#›</a:t>
            </a:fld>
            <a:endParaRPr lang="ru-RU"/>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97A16E6-C94A-4CE3-AF3F-EC66F1AF5D81}" type="slidenum">
              <a:rPr lang="ru-RU"/>
              <a:pPr>
                <a:defRPr/>
              </a:pPr>
              <a:t>‹#›</a:t>
            </a:fld>
            <a:endParaRPr lang="ru-RU"/>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F34B7C-9AF2-4328-8B89-C4114DFF9069}" type="slidenum">
              <a:rPr lang="ru-RU"/>
              <a:pPr>
                <a:defRPr/>
              </a:pPr>
              <a:t>‹#›</a:t>
            </a:fld>
            <a:endParaRPr lang="ru-RU"/>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7F3B47-6323-4465-8A34-AD41EF4B58B8}" type="slidenum">
              <a:rPr lang="ru-RU"/>
              <a:pPr>
                <a:defRPr/>
              </a:pPr>
              <a:t>‹#›</a:t>
            </a:fld>
            <a:endParaRPr lang="ru-RU"/>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4FEA54-2DF8-4DC7-8BEF-3B40244F7C75}" type="slidenum">
              <a:rPr lang="ru-RU"/>
              <a:pPr>
                <a:defRPr/>
              </a:pPr>
              <a:t>‹#›</a:t>
            </a:fld>
            <a:endParaRPr lang="ru-RU"/>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A96D21-7BC5-4DC3-9301-ECB08687820B}" type="slidenum">
              <a:rPr lang="ru-RU"/>
              <a:pPr>
                <a:defRPr/>
              </a:pPr>
              <a:t>‹#›</a:t>
            </a:fld>
            <a:endParaRPr lang="ru-RU"/>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8B99C57-78AE-4CD4-B16D-E0674E076C78}"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DE9349B-B4D0-401B-846E-E0E3892A6697}" type="slidenum">
              <a:rPr lang="ru-RU"/>
              <a:pPr>
                <a:defRPr/>
              </a:pPr>
              <a:t>‹#›</a:t>
            </a:fld>
            <a:endParaRPr lang="ru-RU"/>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A82EB2-965A-45B6-8A8E-B42D99AECB59}" type="slidenum">
              <a:rPr lang="ru-RU"/>
              <a:pPr>
                <a:defRPr/>
              </a:pPr>
              <a:t>‹#›</a:t>
            </a:fld>
            <a:endParaRPr lang="ru-RU"/>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A77730-AB9D-4319-8EC1-AD6AC340AAF1}" type="slidenum">
              <a:rPr lang="ru-RU"/>
              <a:pPr>
                <a:defRPr/>
              </a:pPr>
              <a:t>‹#›</a:t>
            </a:fld>
            <a:endParaRPr lang="ru-RU"/>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5606418-E796-4FB9-B68A-5C152F7CCBBE}" type="slidenum">
              <a:rPr lang="ru-RU"/>
              <a:pPr>
                <a:defRPr/>
              </a:pPr>
              <a:t>‹#›</a:t>
            </a:fld>
            <a:endParaRPr lang="ru-RU"/>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572F87-B471-46F0-A0B3-FE8438D95352}" type="slidenum">
              <a:rPr lang="ru-RU"/>
              <a:pPr>
                <a:defRPr/>
              </a:pPr>
              <a:t>‹#›</a:t>
            </a:fld>
            <a:endParaRPr lang="ru-RU"/>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D2F22AD-FD65-4F26-81FE-DFCAFEEDFB7A}" type="slidenum">
              <a:rPr lang="ru-RU"/>
              <a:pPr>
                <a:defRPr/>
              </a:pPr>
              <a:t>‹#›</a:t>
            </a:fld>
            <a:endParaRPr lang="ru-RU"/>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39127E-3E58-49D4-815F-9E399A7CB8BE}" type="slidenum">
              <a:rPr lang="ru-RU"/>
              <a:pPr>
                <a:defRPr/>
              </a:pPr>
              <a:t>‹#›</a:t>
            </a:fld>
            <a:endParaRPr lang="ru-RU"/>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D5BFC9-97B7-4ED1-9323-D864995B83AF}" type="slidenum">
              <a:rPr lang="ru-RU"/>
              <a:pPr>
                <a:defRPr/>
              </a:pPr>
              <a:t>‹#›</a:t>
            </a:fld>
            <a:endParaRPr lang="ru-RU"/>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1C04155-3E26-44BA-A9CC-B7B360E260B4}" type="slidenum">
              <a:rPr lang="ru-RU"/>
              <a:pPr>
                <a:defRPr/>
              </a:pPr>
              <a:t>‹#›</a:t>
            </a:fld>
            <a:endParaRPr lang="ru-RU"/>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593C00-AD3D-4905-B119-BDA1E8F1823E}" type="slidenum">
              <a:rPr lang="ru-RU"/>
              <a:pPr>
                <a:defRPr/>
              </a:pPr>
              <a:t>‹#›</a:t>
            </a:fld>
            <a:endParaRPr lang="ru-RU"/>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8F4215E-C292-43C1-9343-BF4723B0D269}"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08742B2-2C28-4668-89C3-5064E4B1110D}" type="slidenum">
              <a:rPr lang="ru-RU"/>
              <a:pPr>
                <a:defRPr/>
              </a:pPr>
              <a:t>‹#›</a:t>
            </a:fld>
            <a:endParaRPr lang="ru-RU"/>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76C62D5-6EA9-43B6-B3FD-62BCCD58FF85}" type="slidenum">
              <a:rPr lang="ru-RU"/>
              <a:pPr>
                <a:defRPr/>
              </a:pPr>
              <a:t>‹#›</a:t>
            </a:fld>
            <a:endParaRPr lang="ru-RU"/>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9E058D-8B3C-4C33-A1C9-32C574AA5C5D}" type="slidenum">
              <a:rPr lang="ru-RU"/>
              <a:pPr>
                <a:defRPr/>
              </a:pPr>
              <a:t>‹#›</a:t>
            </a:fld>
            <a:endParaRPr lang="ru-RU"/>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A5E2A1-CEFA-4508-A03E-2270E091D4C5}" type="slidenum">
              <a:rPr lang="ru-RU"/>
              <a:pPr>
                <a:defRPr/>
              </a:pPr>
              <a:t>‹#›</a:t>
            </a:fld>
            <a:endParaRPr lang="ru-RU"/>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3F93A26-C1D4-45EB-9BC3-3A47C9D02427}" type="slidenum">
              <a:rPr lang="ru-RU"/>
              <a:pPr>
                <a:defRPr/>
              </a:pPr>
              <a:t>‹#›</a:t>
            </a:fld>
            <a:endParaRPr lang="ru-RU"/>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C628F87-61F4-45CE-9A36-E468A1C9FC2F}" type="slidenum">
              <a:rPr lang="ru-RU"/>
              <a:pPr>
                <a:defRPr/>
              </a:pPr>
              <a:t>‹#›</a:t>
            </a:fld>
            <a:endParaRPr lang="ru-RU"/>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2088835-AF0F-4471-B913-020F2C68DFFA}" type="slidenum">
              <a:rPr lang="ru-RU"/>
              <a:pPr>
                <a:defRPr/>
              </a:pPr>
              <a:t>‹#›</a:t>
            </a:fld>
            <a:endParaRPr lang="ru-RU"/>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4C87EE-DC58-4591-879B-B8C574A05F2A}" type="slidenum">
              <a:rPr lang="ru-RU"/>
              <a:pPr>
                <a:defRPr/>
              </a:pPr>
              <a:t>‹#›</a:t>
            </a:fld>
            <a:endParaRPr lang="ru-RU"/>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D3C8A6D-BD7D-4799-8D5D-B05E67282E8A}" type="slidenum">
              <a:rPr lang="ru-RU"/>
              <a:pPr>
                <a:defRPr/>
              </a:pPr>
              <a:t>‹#›</a:t>
            </a:fld>
            <a:endParaRPr lang="ru-RU"/>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3B807A3-56E2-496E-B45E-28004AA77172}" type="slidenum">
              <a:rPr lang="ru-RU"/>
              <a:pPr>
                <a:defRPr/>
              </a:pPr>
              <a:t>‹#›</a:t>
            </a:fld>
            <a:endParaRPr lang="ru-RU"/>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D54665-5D11-4867-8580-34A6F3AA8CBF}" type="slidenum">
              <a:rPr lang="ru-RU"/>
              <a:pPr>
                <a:defRPr/>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57BE137-47DF-4BFD-8DBE-130D17721BF0}" type="slidenum">
              <a:rPr lang="ru-RU"/>
              <a:pPr>
                <a:defRPr/>
              </a:pPr>
              <a:t>‹#›</a:t>
            </a:fld>
            <a:endParaRPr lang="ru-RU"/>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8A55A7C-2859-4717-9F0F-A4FE0023B18E}" type="slidenum">
              <a:rPr lang="ru-RU"/>
              <a:pPr>
                <a:defRPr/>
              </a:pPr>
              <a:t>‹#›</a:t>
            </a:fld>
            <a:endParaRPr lang="ru-RU"/>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83700EB-7A2D-4F02-9763-E3F393730222}" type="slidenum">
              <a:rPr lang="ru-RU"/>
              <a:pPr>
                <a:defRPr/>
              </a:pPr>
              <a:t>‹#›</a:t>
            </a:fld>
            <a:endParaRPr lang="ru-RU"/>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E5BC4F8-470D-41B3-9E7D-6BA63CFB35FA}" type="slidenum">
              <a:rPr lang="ru-RU"/>
              <a:pPr>
                <a:defRPr/>
              </a:pPr>
              <a:t>‹#›</a:t>
            </a:fld>
            <a:endParaRPr lang="ru-RU"/>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70F78BA-1144-4E43-B9A9-87A3A58F0E00}" type="slidenum">
              <a:rPr lang="ru-RU"/>
              <a:pPr>
                <a:defRPr/>
              </a:pPr>
              <a:t>‹#›</a:t>
            </a:fld>
            <a:endParaRPr lang="ru-RU"/>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E8759A3-1DA6-4CDE-8862-556EBBBAD861}" type="slidenum">
              <a:rPr lang="ru-RU"/>
              <a:pPr>
                <a:defRPr/>
              </a:pPr>
              <a:t>‹#›</a:t>
            </a:fld>
            <a:endParaRPr lang="ru-RU"/>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2012EEF-A9DF-4B90-BA45-206CAE7FFC21}" type="slidenum">
              <a:rPr lang="ru-RU"/>
              <a:pPr>
                <a:defRPr/>
              </a:pPr>
              <a:t>‹#›</a:t>
            </a:fld>
            <a:endParaRPr lang="ru-RU"/>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6A6869-CF4B-4259-9086-EE3B95950CE8}" type="slidenum">
              <a:rPr lang="ru-RU"/>
              <a:pPr>
                <a:defRPr/>
              </a:pPr>
              <a:t>‹#›</a:t>
            </a:fld>
            <a:endParaRPr lang="ru-RU"/>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C0CFB6-40AB-48D1-BCC9-63063B53F743}" type="slidenum">
              <a:rPr lang="ru-RU"/>
              <a:pPr>
                <a:defRPr/>
              </a:pPr>
              <a:t>‹#›</a:t>
            </a:fld>
            <a:endParaRPr lang="ru-RU"/>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65B3A2-0C1F-465B-B811-AECDC1A171FB}" type="slidenum">
              <a:rPr lang="ru-RU"/>
              <a:pPr>
                <a:defRPr/>
              </a:pPr>
              <a:t>‹#›</a:t>
            </a:fld>
            <a:endParaRPr lang="ru-RU"/>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20FEFFA-95CE-4A53-AB96-97A277860ADE}" type="slidenum">
              <a:rPr lang="ru-RU"/>
              <a:pPr>
                <a:defRPr/>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25F910A-432F-45EE-AC05-4BA684E54037}" type="slidenum">
              <a:rPr lang="ru-RU"/>
              <a:pPr>
                <a:defRPr/>
              </a:pPr>
              <a:t>‹#›</a:t>
            </a:fld>
            <a:endParaRPr lang="ru-RU"/>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99DD16E-212F-4F9B-A204-C0295A76E61D}" type="slidenum">
              <a:rPr lang="ru-RU"/>
              <a:pPr>
                <a:defRPr/>
              </a:pPr>
              <a:t>‹#›</a:t>
            </a:fld>
            <a:endParaRPr lang="ru-RU"/>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16A2DA-34E8-4418-8B6E-EC4A8B42AE69}" type="slidenum">
              <a:rPr lang="ru-RU"/>
              <a:pPr>
                <a:defRPr/>
              </a:pPr>
              <a:t>‹#›</a:t>
            </a:fld>
            <a:endParaRPr lang="ru-RU"/>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C99C23F-B120-4BD8-AF03-9BADE5BD4C1B}" type="slidenum">
              <a:rPr lang="ru-RU"/>
              <a:pPr>
                <a:defRPr/>
              </a:pPr>
              <a:t>‹#›</a:t>
            </a:fld>
            <a:endParaRPr lang="ru-RU"/>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C60BA98-37CC-477A-AB53-099AC2CB56CA}" type="slidenum">
              <a:rPr lang="ru-RU"/>
              <a:pPr>
                <a:defRPr/>
              </a:pPr>
              <a:t>‹#›</a:t>
            </a:fld>
            <a:endParaRPr lang="ru-RU"/>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FA8E2F8-C652-4921-B199-3C4CE5C09D66}" type="slidenum">
              <a:rPr lang="ru-RU"/>
              <a:pPr>
                <a:defRPr/>
              </a:pPr>
              <a:t>‹#›</a:t>
            </a:fld>
            <a:endParaRPr lang="ru-RU"/>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B3120A-22B2-4C7D-A5F3-89DF94117425}" type="slidenum">
              <a:rPr lang="ru-RU"/>
              <a:pPr>
                <a:defRPr/>
              </a:pPr>
              <a:t>‹#›</a:t>
            </a:fld>
            <a:endParaRPr lang="ru-RU"/>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CB0F18-CDEC-41D4-BCCA-8335B74F2F67}" type="slidenum">
              <a:rPr lang="ru-RU"/>
              <a:pPr>
                <a:defRPr/>
              </a:pPr>
              <a:t>‹#›</a:t>
            </a:fld>
            <a:endParaRPr lang="ru-RU"/>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B58B866-81E4-431A-B8C3-E8917A9EDD23}" type="slidenum">
              <a:rPr lang="ru-RU"/>
              <a:pPr>
                <a:defRPr/>
              </a:pPr>
              <a:t>‹#›</a:t>
            </a:fld>
            <a:endParaRPr lang="ru-RU"/>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495907-1E8F-4E34-B4B8-7DC4A63EDD9A}" type="slidenum">
              <a:rPr lang="ru-RU"/>
              <a:pPr>
                <a:defRPr/>
              </a:pPr>
              <a:t>‹#›</a:t>
            </a:fld>
            <a:endParaRPr lang="ru-RU"/>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1BE2CD8-690C-4F32-A8CB-C3192DE7C5C4}" type="slidenum">
              <a:rPr lang="ru-RU"/>
              <a:pPr>
                <a:defRPr/>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EB818A5-892B-4866-95FF-693F73100167}" type="slidenum">
              <a:rPr lang="ru-RU"/>
              <a:pPr>
                <a:defRPr/>
              </a:pPr>
              <a:t>‹#›</a:t>
            </a:fld>
            <a:endParaRPr lang="ru-RU"/>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EBA497-B289-4C64-A88D-93B31906470C}" type="slidenum">
              <a:rPr lang="ru-RU"/>
              <a:pPr>
                <a:defRPr/>
              </a:pPr>
              <a:t>‹#›</a:t>
            </a:fld>
            <a:endParaRPr lang="ru-RU"/>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2CCC0E3-B9E4-4639-B096-DC644491977C}" type="slidenum">
              <a:rPr lang="ru-RU"/>
              <a:pPr>
                <a:defRPr/>
              </a:pPr>
              <a:t>‹#›</a:t>
            </a:fld>
            <a:endParaRPr lang="ru-RU"/>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4F56124-EF8D-4659-AD41-B0CD1208D8B9}" type="slidenum">
              <a:rPr lang="ru-RU"/>
              <a:pPr>
                <a:defRPr/>
              </a:pPr>
              <a:t>‹#›</a:t>
            </a:fld>
            <a:endParaRPr lang="ru-RU"/>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3535EDF-C28C-42AA-97F6-DD3CB22AA7F8}" type="slidenum">
              <a:rPr lang="ru-RU"/>
              <a:pPr>
                <a:defRPr/>
              </a:pPr>
              <a:t>‹#›</a:t>
            </a:fld>
            <a:endParaRPr lang="ru-RU"/>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8E7B7D2-E146-4772-B321-0F16DFF0C8D8}" type="slidenum">
              <a:rPr lang="ru-RU"/>
              <a:pPr>
                <a:defRPr/>
              </a:pPr>
              <a:t>‹#›</a:t>
            </a:fld>
            <a:endParaRPr lang="ru-RU"/>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1400E72-2DDA-4856-BEC8-E53F8D363C53}" type="slidenum">
              <a:rPr lang="ru-RU"/>
              <a:pPr>
                <a:defRPr/>
              </a:pPr>
              <a:t>‹#›</a:t>
            </a:fld>
            <a:endParaRPr lang="ru-RU"/>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CEDD24-6DD4-48A5-A8BC-931EF0C3D5E8}" type="slidenum">
              <a:rPr lang="ru-RU"/>
              <a:pPr>
                <a:defRPr/>
              </a:pPr>
              <a:t>‹#›</a:t>
            </a:fld>
            <a:endParaRPr lang="ru-RU"/>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78B615-39BB-4EF9-85C2-12EFF0F40D4D}" type="slidenum">
              <a:rPr lang="ru-RU"/>
              <a:pPr>
                <a:defRPr/>
              </a:pPr>
              <a:t>‹#›</a:t>
            </a:fld>
            <a:endParaRPr lang="ru-RU"/>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BF7E7BE-FB8C-476B-866D-AC24EE6D5416}" type="slidenum">
              <a:rPr lang="ru-RU"/>
              <a:pPr>
                <a:defRPr/>
              </a:pPr>
              <a:t>‹#›</a:t>
            </a:fld>
            <a:endParaRPr lang="ru-RU"/>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B200CC-DEE8-4A3F-9D98-ADE5969A696B}" type="slidenum">
              <a:rPr lang="ru-RU"/>
              <a:pPr>
                <a:defRPr/>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740BE09-09F9-4D2E-BAAC-788C0EEE2D04}" type="slidenum">
              <a:rPr lang="ru-RU"/>
              <a:pPr>
                <a:defRPr/>
              </a:pPr>
              <a:t>‹#›</a:t>
            </a:fld>
            <a:endParaRPr lang="ru-RU"/>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3F1397B-5F62-4AAA-87CE-1F0C8C829867}" type="slidenum">
              <a:rPr lang="ru-RU"/>
              <a:pPr>
                <a:defRPr/>
              </a:pPr>
              <a:t>‹#›</a:t>
            </a:fld>
            <a:endParaRPr lang="ru-RU"/>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B310FA8-C0C8-4AB0-8059-97E1897C56EA}" type="slidenum">
              <a:rPr lang="ru-RU"/>
              <a:pPr>
                <a:defRPr/>
              </a:pPr>
              <a:t>‹#›</a:t>
            </a:fld>
            <a:endParaRPr lang="ru-RU"/>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576F10-B9E6-4F3C-AA00-C232362DC968}" type="slidenum">
              <a:rPr lang="ru-RU"/>
              <a:pPr>
                <a:defRPr/>
              </a:pPr>
              <a:t>‹#›</a:t>
            </a:fld>
            <a:endParaRPr lang="ru-RU"/>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6F09AF0-E0B0-4981-B412-B6D29B7BDE66}" type="slidenum">
              <a:rPr lang="ru-RU"/>
              <a:pPr>
                <a:defRPr/>
              </a:pPr>
              <a:t>‹#›</a:t>
            </a:fld>
            <a:endParaRPr lang="ru-RU"/>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71D127-D868-4BA6-8E34-3539BCA2D6F4}" type="slidenum">
              <a:rPr lang="ru-RU"/>
              <a:pPr>
                <a:defRPr/>
              </a:pPr>
              <a:t>‹#›</a:t>
            </a:fld>
            <a:endParaRPr lang="ru-RU"/>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898F08-87A2-4962-93D9-B1957C9BA6D8}" type="slidenum">
              <a:rPr lang="ru-RU"/>
              <a:pPr>
                <a:defRPr/>
              </a:pPr>
              <a:t>‹#›</a:t>
            </a:fld>
            <a:endParaRPr lang="ru-RU"/>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B3CC9B5-EA48-4FA1-B3E1-A6EBBB86FFE9}" type="slidenum">
              <a:rPr lang="ru-RU"/>
              <a:pPr>
                <a:defRPr/>
              </a:pPr>
              <a:t>‹#›</a:t>
            </a:fld>
            <a:endParaRPr lang="ru-RU"/>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CA227B-58DB-4C9D-9989-16F6394B4F4D}" type="slidenum">
              <a:rPr lang="ru-RU"/>
              <a:pPr>
                <a:defRPr/>
              </a:pPr>
              <a:t>‹#›</a:t>
            </a:fld>
            <a:endParaRPr lang="ru-RU"/>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A88708-956C-47FF-AB61-1243A6599C5F}" type="slidenum">
              <a:rPr lang="ru-RU"/>
              <a:pPr>
                <a:defRPr/>
              </a:pPr>
              <a:t>‹#›</a:t>
            </a:fld>
            <a:endParaRPr lang="ru-RU"/>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810B770-9058-4C31-A3C7-C0C191265C78}" type="slidenum">
              <a:rPr lang="ru-RU"/>
              <a:pPr>
                <a:defRPr/>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1FB73E78-ACF4-4348-8228-BB395626C879}" type="slidenum">
              <a:rPr lang="ru-RU"/>
              <a:pPr>
                <a:defRPr/>
              </a:pPr>
              <a:t>‹#›</a:t>
            </a:fld>
            <a:endParaRPr lang="ru-RU"/>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5B84DCB-2D41-4C2A-9091-835D2771BE4D}" type="slidenum">
              <a:rPr lang="ru-RU"/>
              <a:pPr>
                <a:defRPr/>
              </a:pPr>
              <a:t>‹#›</a:t>
            </a:fld>
            <a:endParaRPr lang="ru-RU"/>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1E12589-6402-4D9F-9580-DAF32D60E463}" type="slidenum">
              <a:rPr lang="ru-RU"/>
              <a:pPr>
                <a:defRPr/>
              </a:pPr>
              <a:t>‹#›</a:t>
            </a:fld>
            <a:endParaRPr lang="ru-RU"/>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DCAE620-A4EF-421E-9A96-9285388276B9}" type="slidenum">
              <a:rPr lang="ru-RU"/>
              <a:pPr>
                <a:defRPr/>
              </a:pPr>
              <a:t>‹#›</a:t>
            </a:fld>
            <a:endParaRPr lang="ru-RU"/>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C5A0D5-1D48-4E11-89A5-894A634F152B}" type="slidenum">
              <a:rPr lang="ru-RU"/>
              <a:pPr>
                <a:defRPr/>
              </a:pPr>
              <a:t>‹#›</a:t>
            </a:fld>
            <a:endParaRPr lang="ru-RU"/>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B4DD51-9C71-48C5-B7CC-F745DD849357}" type="slidenum">
              <a:rPr lang="ru-RU"/>
              <a:pPr>
                <a:defRPr/>
              </a:pPr>
              <a:t>‹#›</a:t>
            </a:fld>
            <a:endParaRPr lang="ru-RU"/>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DC828A9-7F4D-41A4-A028-810ED0367F4F}" type="slidenum">
              <a:rPr lang="ru-RU"/>
              <a:pPr>
                <a:defRPr/>
              </a:pPr>
              <a:t>‹#›</a:t>
            </a:fld>
            <a:endParaRPr lang="ru-RU"/>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8F38586-530E-43C3-A6CE-3810A5E52B1D}" type="slidenum">
              <a:rPr lang="ru-RU"/>
              <a:pPr>
                <a:defRPr/>
              </a:pPr>
              <a:t>‹#›</a:t>
            </a:fld>
            <a:endParaRPr lang="ru-RU"/>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BF39122-7A2A-4F88-A695-6A1512B42806}" type="slidenum">
              <a:rPr lang="ru-RU"/>
              <a:pPr>
                <a:defRPr/>
              </a:pPr>
              <a:t>‹#›</a:t>
            </a:fld>
            <a:endParaRPr lang="ru-RU"/>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3E8A9E-AE3E-49EB-AC95-A3D3BCB84AE3}" type="slidenum">
              <a:rPr lang="ru-RU"/>
              <a:pPr>
                <a:defRPr/>
              </a:pPr>
              <a:t>‹#›</a:t>
            </a:fld>
            <a:endParaRPr lang="ru-RU"/>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3C3A796-D539-46EF-A91B-78313B32A96E}"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4544F2C2-5A20-4179-93A5-ECE0D3D79267}" type="slidenum">
              <a:rPr lang="ru-RU"/>
              <a:pPr>
                <a:defRPr/>
              </a:pPr>
              <a:t>‹#›</a:t>
            </a:fld>
            <a:endParaRPr lang="ru-RU"/>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B506CD8-49AE-40E5-9D66-A112D12F21E4}" type="slidenum">
              <a:rPr lang="ru-RU"/>
              <a:pPr>
                <a:defRPr/>
              </a:pPr>
              <a:t>‹#›</a:t>
            </a:fld>
            <a:endParaRPr lang="ru-RU"/>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8A1723-FF92-4020-B0A0-6064F6F5BDA3}" type="slidenum">
              <a:rPr lang="ru-RU"/>
              <a:pPr>
                <a:defRPr/>
              </a:pPr>
              <a:t>‹#›</a:t>
            </a:fld>
            <a:endParaRPr lang="ru-RU"/>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B26E3D7-AB09-4BD9-89F6-61A57CF2A433}" type="slidenum">
              <a:rPr lang="ru-RU"/>
              <a:pPr>
                <a:defRPr/>
              </a:pPr>
              <a:t>‹#›</a:t>
            </a:fld>
            <a:endParaRPr lang="ru-RU"/>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AA0051-8B00-4BAF-AAF7-4125475CB00D}" type="slidenum">
              <a:rPr lang="ru-RU"/>
              <a:pPr>
                <a:defRPr/>
              </a:pPr>
              <a:t>‹#›</a:t>
            </a:fld>
            <a:endParaRPr lang="ru-RU"/>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6E92685-F5D4-4C76-9F1C-714417217B5A}" type="slidenum">
              <a:rPr lang="ru-RU"/>
              <a:pPr>
                <a:defRPr/>
              </a:pPr>
              <a:t>‹#›</a:t>
            </a:fld>
            <a:endParaRPr lang="ru-RU"/>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57C9C2A-0C70-4C70-BE5C-7414B7D4AC2B}" type="slidenum">
              <a:rPr lang="ru-RU"/>
              <a:pPr>
                <a:defRPr/>
              </a:pPr>
              <a:t>‹#›</a:t>
            </a:fld>
            <a:endParaRPr lang="ru-RU"/>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4CBD6A2-B219-40AB-88C3-A48167AEDA27}" type="slidenum">
              <a:rPr lang="ru-RU"/>
              <a:pPr>
                <a:defRPr/>
              </a:pPr>
              <a:t>‹#›</a:t>
            </a:fld>
            <a:endParaRPr lang="ru-RU"/>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B8D0703-DD0E-4221-8433-30E5D4F4658A}" type="slidenum">
              <a:rPr lang="ru-RU"/>
              <a:pPr>
                <a:defRPr/>
              </a:pPr>
              <a:t>‹#›</a:t>
            </a:fld>
            <a:endParaRPr lang="ru-RU"/>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01BC06-A13C-407E-84E9-A1745A695E5B}" type="slidenum">
              <a:rPr lang="ru-RU"/>
              <a:pPr>
                <a:defRPr/>
              </a:pPr>
              <a:t>‹#›</a:t>
            </a:fld>
            <a:endParaRPr lang="ru-RU"/>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FBA8153-2AF9-4BC3-8891-427E8F7D811C}" type="slidenum">
              <a:rPr lang="ru-RU"/>
              <a:pPr>
                <a:defRPr/>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BFA19F45-19BB-40C5-80ED-FA07D1DC52F7}" type="slidenum">
              <a:rPr lang="ru-RU"/>
              <a:pPr>
                <a:defRPr/>
              </a:pPr>
              <a:t>‹#›</a:t>
            </a:fld>
            <a:endParaRPr lang="ru-RU"/>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1700218-D0B3-4D7D-A11A-AA95A2B9DA9B}" type="slidenum">
              <a:rPr lang="ru-RU"/>
              <a:pPr>
                <a:defRPr/>
              </a:pPr>
              <a:t>‹#›</a:t>
            </a:fld>
            <a:endParaRPr lang="ru-RU"/>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B620BC7-355E-4005-9ABC-1B1780748C47}" type="slidenum">
              <a:rPr lang="ru-RU"/>
              <a:pPr>
                <a:defRPr/>
              </a:pPr>
              <a:t>‹#›</a:t>
            </a:fld>
            <a:endParaRPr lang="ru-RU"/>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D8BAC66-4730-4433-AA75-70658C2BE0B4}" type="slidenum">
              <a:rPr lang="ru-RU"/>
              <a:pPr>
                <a:defRPr/>
              </a:pPr>
              <a:t>‹#›</a:t>
            </a:fld>
            <a:endParaRPr lang="ru-RU"/>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03773A1-A857-4569-A750-8456F7C5BFE8}" type="slidenum">
              <a:rPr lang="ru-RU"/>
              <a:pPr>
                <a:defRPr/>
              </a:pPr>
              <a:t>‹#›</a:t>
            </a:fld>
            <a:endParaRPr lang="ru-RU"/>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F4158C-C069-40C0-9F0E-F7B791F2D99B}" type="slidenum">
              <a:rPr lang="ru-RU"/>
              <a:pPr>
                <a:defRPr/>
              </a:pPr>
              <a:t>‹#›</a:t>
            </a:fld>
            <a:endParaRPr lang="ru-RU"/>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898D96C-D848-43E2-B324-1F1907794ACF}" type="slidenum">
              <a:rPr lang="ru-RU"/>
              <a:pPr>
                <a:defRPr/>
              </a:pPr>
              <a:t>‹#›</a:t>
            </a:fld>
            <a:endParaRPr lang="ru-RU"/>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271F34E-727B-4956-A08F-2E0B498EAAB9}" type="slidenum">
              <a:rPr lang="ru-RU"/>
              <a:pPr>
                <a:defRPr/>
              </a:pPr>
              <a:t>‹#›</a:t>
            </a:fld>
            <a:endParaRPr lang="ru-RU"/>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07DB72C-CB86-47FB-97DB-DCDEA24D84C8}" type="slidenum">
              <a:rPr lang="ru-RU"/>
              <a:pPr>
                <a:defRPr/>
              </a:pPr>
              <a:t>‹#›</a:t>
            </a:fld>
            <a:endParaRPr lang="ru-RU"/>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923F58-0775-4640-B669-D6D165EE9B9D}" type="slidenum">
              <a:rPr lang="ru-RU"/>
              <a:pPr>
                <a:defRPr/>
              </a:pPr>
              <a:t>‹#›</a:t>
            </a:fld>
            <a:endParaRPr lang="ru-RU"/>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00FB46-6AE7-4F97-B1C3-39BC35B1D195}"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00CD97A-EE27-45AE-9525-8F1391359F3E}" type="datetimeFigureOut">
              <a:rPr lang="ru-RU"/>
              <a:pPr>
                <a:defRPr/>
              </a:pPr>
              <a:t>02.07.2014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7BBF8E0-37E0-4959-9DB4-A9552397CA27}"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FB8FA8A2-57BC-468B-B110-BB2BD2E7E0D4}" type="slidenum">
              <a:rPr lang="ru-RU"/>
              <a:pPr>
                <a:defRPr/>
              </a:pPr>
              <a:t>‹#›</a:t>
            </a:fld>
            <a:endParaRPr lang="ru-RU"/>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5976554-39B2-4825-8DC2-45CBBD4F06F9}" type="slidenum">
              <a:rPr lang="ru-RU"/>
              <a:pPr>
                <a:defRPr/>
              </a:pPr>
              <a:t>‹#›</a:t>
            </a:fld>
            <a:endParaRPr lang="ru-RU"/>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F71571-D9AE-4527-9D50-9D4F678A7419}" type="slidenum">
              <a:rPr lang="ru-RU"/>
              <a:pPr>
                <a:defRPr/>
              </a:pPr>
              <a:t>‹#›</a:t>
            </a:fld>
            <a:endParaRPr lang="ru-RU"/>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2BA2C24-C80B-449F-8548-C920B6372910}" type="slidenum">
              <a:rPr lang="ru-RU"/>
              <a:pPr>
                <a:defRPr/>
              </a:pPr>
              <a:t>‹#›</a:t>
            </a:fld>
            <a:endParaRPr lang="ru-RU"/>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3A7B41C0-BFD6-4DF9-A74D-5067A22DF068}" type="slidenum">
              <a:rPr lang="ru-RU"/>
              <a:pPr>
                <a:defRPr/>
              </a:pPr>
              <a:t>‹#›</a:t>
            </a:fld>
            <a:endParaRPr lang="ru-RU"/>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B199090-A737-4429-A11A-7DD966AD53C9}" type="slidenum">
              <a:rPr lang="ru-RU"/>
              <a:pPr>
                <a:defRPr/>
              </a:pPr>
              <a:t>‹#›</a:t>
            </a:fld>
            <a:endParaRPr lang="ru-RU"/>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77EB43D-A825-4B09-8CDB-B96BD778E52A}" type="slidenum">
              <a:rPr lang="ru-RU"/>
              <a:pPr>
                <a:defRPr/>
              </a:pPr>
              <a:t>‹#›</a:t>
            </a:fld>
            <a:endParaRPr lang="ru-RU"/>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0E6A0EC7-C8C2-407E-A8CD-1FF7C208C9F3}" type="slidenum">
              <a:rPr lang="ru-RU"/>
              <a:pPr>
                <a:defRPr/>
              </a:pPr>
              <a:t>‹#›</a:t>
            </a:fld>
            <a:endParaRPr lang="ru-RU"/>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A574E71D-D1E4-4045-9554-7B791AABEC0A}" type="slidenum">
              <a:rPr lang="ru-RU"/>
              <a:pPr>
                <a:defRPr/>
              </a:pPr>
              <a:t>‹#›</a:t>
            </a:fld>
            <a:endParaRPr lang="ru-RU"/>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C79BA295-EA4E-4A6D-A069-8A772F457FC3}" type="slidenum">
              <a:rPr lang="ru-RU"/>
              <a:pPr>
                <a:defRPr/>
              </a:pPr>
              <a:t>‹#›</a:t>
            </a:fld>
            <a:endParaRPr lang="ru-RU"/>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86B837-9640-4037-8082-1D103E5AC7CF}" type="slidenum">
              <a:rPr lang="ru-RU"/>
              <a:pPr>
                <a:defRPr/>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82FB3AE-9E84-4596-B8E3-AD0326788A2C}" type="slidenum">
              <a:rPr lang="ru-RU"/>
              <a:pPr>
                <a:defRPr/>
              </a:pPr>
              <a:t>‹#›</a:t>
            </a:fld>
            <a:endParaRPr lang="ru-RU"/>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F7E5C92-9A24-4EC1-B0F6-B9D4D2335726}" type="slidenum">
              <a:rPr lang="ru-RU"/>
              <a:pPr>
                <a:defRPr/>
              </a:pPr>
              <a:t>‹#›</a:t>
            </a:fld>
            <a:endParaRPr lang="ru-RU"/>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3B7960A-B6AC-466B-9D4C-AA7C1E177B15}" type="slidenum">
              <a:rPr lang="ru-RU"/>
              <a:pPr>
                <a:defRPr/>
              </a:pPr>
              <a:t>‹#›</a:t>
            </a:fld>
            <a:endParaRPr lang="ru-RU"/>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B857100-ABE1-454E-BCBD-5B8CD73A9C1B}" type="slidenum">
              <a:rPr lang="ru-RU"/>
              <a:pPr>
                <a:defRPr/>
              </a:pPr>
              <a:t>‹#›</a:t>
            </a:fld>
            <a:endParaRPr lang="ru-RU"/>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38D2E74-AC64-4069-B6F6-CEFB2DB3B91F}" type="slidenum">
              <a:rPr lang="ru-RU"/>
              <a:pPr>
                <a:defRPr/>
              </a:pPr>
              <a:t>‹#›</a:t>
            </a:fld>
            <a:endParaRPr lang="ru-RU"/>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09D2B128-58EF-4E54-B5C6-655461D62E39}" type="slidenum">
              <a:rPr lang="ru-RU"/>
              <a:pPr>
                <a:defRPr/>
              </a:pPr>
              <a:t>‹#›</a:t>
            </a:fld>
            <a:endParaRPr lang="ru-RU"/>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85AAA48F-CF8F-4FF4-BA11-978FB6DD9144}" type="slidenum">
              <a:rPr lang="ru-RU"/>
              <a:pPr>
                <a:defRPr/>
              </a:pPr>
              <a:t>‹#›</a:t>
            </a:fld>
            <a:endParaRPr lang="ru-RU"/>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6C0110B-2897-489F-AC5D-C7EA30C12449}" type="slidenum">
              <a:rPr lang="ru-RU"/>
              <a:pPr>
                <a:defRPr/>
              </a:pPr>
              <a:t>‹#›</a:t>
            </a:fld>
            <a:endParaRPr lang="ru-RU"/>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82D6FAD-F86C-4517-A3C4-0F9A0020FC63}" type="slidenum">
              <a:rPr lang="ru-RU"/>
              <a:pPr>
                <a:defRPr/>
              </a:pPr>
              <a:t>‹#›</a:t>
            </a:fld>
            <a:endParaRPr lang="ru-RU"/>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8B41B1D-603A-4690-B71A-582DAC5711BB}" type="slidenum">
              <a:rPr lang="ru-RU"/>
              <a:pPr>
                <a:defRPr/>
              </a:pPr>
              <a:t>‹#›</a:t>
            </a:fld>
            <a:endParaRPr lang="ru-RU"/>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03E3C5ED-ACDA-4322-93B7-91E154FB8663}" type="slidenum">
              <a:rPr lang="ru-RU"/>
              <a:pPr>
                <a:defRPr/>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90136A0-50E1-4FFB-97DA-5A258FDA7F52}" type="slidenum">
              <a:rPr lang="ru-RU"/>
              <a:pPr>
                <a:defRPr/>
              </a:pPr>
              <a:t>‹#›</a:t>
            </a:fld>
            <a:endParaRPr lang="ru-RU"/>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DC524055-6F76-4DF5-A733-F5CBE604EED0}" type="slidenum">
              <a:rPr lang="ru-RU"/>
              <a:pPr>
                <a:defRPr/>
              </a:pPr>
              <a:t>‹#›</a:t>
            </a:fld>
            <a:endParaRPr lang="ru-RU"/>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582CA3D-ECBE-4CFD-BC57-C1DA120D158C}" type="slidenum">
              <a:rPr lang="ru-RU"/>
              <a:pPr>
                <a:defRPr/>
              </a:pPr>
              <a:t>‹#›</a:t>
            </a:fld>
            <a:endParaRPr lang="ru-RU"/>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71CC45C3-43E2-48A9-BCE0-E65ED2F5B052}" type="slidenum">
              <a:rPr lang="ru-RU"/>
              <a:pPr>
                <a:defRPr/>
              </a:pPr>
              <a:t>‹#›</a:t>
            </a:fld>
            <a:endParaRPr lang="ru-RU"/>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3F5E950-FA82-450A-89F5-12120A899142}" type="slidenum">
              <a:rPr lang="ru-RU"/>
              <a:pPr>
                <a:defRPr/>
              </a:pPr>
              <a:t>‹#›</a:t>
            </a:fld>
            <a:endParaRPr lang="ru-RU"/>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00B070E-A1CB-4D29-815B-940A4ACFDC46}" type="slidenum">
              <a:rPr lang="ru-RU"/>
              <a:pPr>
                <a:defRPr/>
              </a:pPr>
              <a:t>‹#›</a:t>
            </a:fld>
            <a:endParaRPr lang="ru-RU"/>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BCE4408-BBE5-4327-9A5C-6D33D71293AB}" type="slidenum">
              <a:rPr lang="ru-RU"/>
              <a:pPr>
                <a:defRPr/>
              </a:pPr>
              <a:t>‹#›</a:t>
            </a:fld>
            <a:endParaRPr lang="ru-RU"/>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D314C3F-8E1B-4092-A379-5E6F90603EFA}" type="slidenum">
              <a:rPr lang="ru-RU"/>
              <a:pPr>
                <a:defRPr/>
              </a:pPr>
              <a:t>‹#›</a:t>
            </a:fld>
            <a:endParaRPr lang="ru-RU"/>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3E97BFE3-4A20-4D2A-B94B-5485F69C32AB}" type="slidenum">
              <a:rPr lang="ru-RU"/>
              <a:pPr>
                <a:defRPr/>
              </a:pPr>
              <a:t>‹#›</a:t>
            </a:fld>
            <a:endParaRPr lang="ru-RU"/>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DC0F1FF0-4CF4-4940-8DA8-9D39A7D522E8}" type="slidenum">
              <a:rPr lang="ru-RU"/>
              <a:pPr>
                <a:defRPr/>
              </a:pPr>
              <a:t>‹#›</a:t>
            </a:fld>
            <a:endParaRPr lang="ru-RU"/>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BB9AA319-65BE-4536-92B9-4942F1755F05}" type="slidenum">
              <a:rPr lang="ru-RU"/>
              <a:pPr>
                <a:defRPr/>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4FCF895-1BFF-418D-BE01-0D04E32B8D76}" type="slidenum">
              <a:rPr lang="ru-RU"/>
              <a:pPr>
                <a:defRPr/>
              </a:pPr>
              <a:t>‹#›</a:t>
            </a:fld>
            <a:endParaRPr lang="ru-RU"/>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309B81C-D6DD-4109-9A51-B8743EE7801C}" type="slidenum">
              <a:rPr lang="ru-RU"/>
              <a:pPr>
                <a:defRPr/>
              </a:pPr>
              <a:t>‹#›</a:t>
            </a:fld>
            <a:endParaRPr lang="ru-RU"/>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5981E9D-ADA4-4886-A599-B5F9B1C58471}" type="slidenum">
              <a:rPr lang="ru-RU"/>
              <a:pPr>
                <a:defRPr/>
              </a:pPr>
              <a:t>‹#›</a:t>
            </a:fld>
            <a:endParaRPr lang="ru-RU"/>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2CE47910-9094-4C42-892F-4D398A8CA116}" type="slidenum">
              <a:rPr lang="ru-RU"/>
              <a:pPr>
                <a:defRPr/>
              </a:pPr>
              <a:t>‹#›</a:t>
            </a:fld>
            <a:endParaRPr lang="ru-RU"/>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4C264D-6B59-4283-BE98-AE6657BBC7B6}" type="slidenum">
              <a:rPr lang="ru-RU"/>
              <a:pPr>
                <a:defRPr/>
              </a:pPr>
              <a:t>‹#›</a:t>
            </a:fld>
            <a:endParaRPr lang="ru-RU"/>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D444817F-CED4-4EA2-975C-2F1559A7DDD3}" type="slidenum">
              <a:rPr lang="ru-RU"/>
              <a:pPr>
                <a:defRPr/>
              </a:pPr>
              <a:t>‹#›</a:t>
            </a:fld>
            <a:endParaRPr lang="ru-RU"/>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3CCB7E55-6DB4-42C5-88AA-C557C16479FC}" type="slidenum">
              <a:rPr lang="ru-RU"/>
              <a:pPr>
                <a:defRPr/>
              </a:pPr>
              <a:t>‹#›</a:t>
            </a:fld>
            <a:endParaRPr lang="ru-RU"/>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97D5378-4CAF-436D-B029-CA8C8E89A5DD}" type="slidenum">
              <a:rPr lang="ru-RU"/>
              <a:pPr>
                <a:defRPr/>
              </a:pPr>
              <a:t>‹#›</a:t>
            </a:fld>
            <a:endParaRPr lang="ru-RU"/>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1CDF2F0-C4A5-4F48-865E-DDC3CE11D186}" type="slidenum">
              <a:rPr lang="ru-RU"/>
              <a:pPr>
                <a:defRPr/>
              </a:pPr>
              <a:t>‹#›</a:t>
            </a:fld>
            <a:endParaRPr lang="ru-RU"/>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601028F9-2CB3-40FC-9A4F-0982BF0A7A69}" type="slidenum">
              <a:rPr lang="ru-RU"/>
              <a:pPr>
                <a:defRPr/>
              </a:pPr>
              <a:t>‹#›</a:t>
            </a:fld>
            <a:endParaRPr lang="ru-RU"/>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9FCC784-20B7-4018-86D1-131A365594DB}" type="slidenum">
              <a:rPr lang="ru-RU"/>
              <a:pPr>
                <a:defRPr/>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32D4156-01F1-4EE2-830E-5B32343EE9A3}" type="slidenum">
              <a:rPr lang="ru-RU"/>
              <a:pPr>
                <a:defRPr/>
              </a:pPr>
              <a:t>‹#›</a:t>
            </a:fld>
            <a:endParaRPr lang="ru-RU"/>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7386A1E-3019-41C7-8EA9-AFB2D9457814}" type="slidenum">
              <a:rPr lang="ru-RU"/>
              <a:pPr>
                <a:defRPr/>
              </a:pPr>
              <a:t>‹#›</a:t>
            </a:fld>
            <a:endParaRPr lang="ru-RU"/>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88BC71F-06D9-4181-B2E2-06A956F8AD7A}" type="slidenum">
              <a:rPr lang="ru-RU"/>
              <a:pPr>
                <a:defRPr/>
              </a:pPr>
              <a:t>‹#›</a:t>
            </a:fld>
            <a:endParaRPr lang="ru-RU"/>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FEA5B6BC-094F-4920-A004-E1A2D587910D}" type="slidenum">
              <a:rPr lang="ru-RU"/>
              <a:pPr>
                <a:defRPr/>
              </a:pPr>
              <a:t>‹#›</a:t>
            </a:fld>
            <a:endParaRPr lang="ru-RU"/>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76C5F9E1-8DDE-45C6-995D-9038AECC5C5E}" type="slidenum">
              <a:rPr lang="ru-RU"/>
              <a:pPr>
                <a:defRPr/>
              </a:pPr>
              <a:t>‹#›</a:t>
            </a:fld>
            <a:endParaRPr lang="ru-RU"/>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505535F-9D29-4D41-83D7-815F3179942C}" type="slidenum">
              <a:rPr lang="ru-RU"/>
              <a:pPr>
                <a:defRPr/>
              </a:pPr>
              <a:t>‹#›</a:t>
            </a:fld>
            <a:endParaRPr lang="ru-RU"/>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B24A449-B725-410B-84F7-9A242BEEDEFE}" type="slidenum">
              <a:rPr lang="ru-RU"/>
              <a:pPr>
                <a:defRPr/>
              </a:pPr>
              <a:t>‹#›</a:t>
            </a:fld>
            <a:endParaRPr lang="ru-RU"/>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A956CA9-5A58-4871-97AE-62CA0F3D463B}" type="slidenum">
              <a:rPr lang="ru-RU"/>
              <a:pPr>
                <a:defRPr/>
              </a:pPr>
              <a:t>‹#›</a:t>
            </a:fld>
            <a:endParaRPr lang="ru-RU"/>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E9DE32AD-A4FB-4BDA-8D97-2D6F73867900}" type="slidenum">
              <a:rPr lang="ru-RU"/>
              <a:pPr>
                <a:defRPr/>
              </a:pPr>
              <a:t>‹#›</a:t>
            </a:fld>
            <a:endParaRPr lang="ru-RU"/>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466548B6-9F84-4261-9227-07815A9635DB}" type="slidenum">
              <a:rPr lang="ru-RU"/>
              <a:pPr>
                <a:defRPr/>
              </a:pPr>
              <a:t>‹#›</a:t>
            </a:fld>
            <a:endParaRPr lang="ru-RU"/>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F9C081E-5EB7-45E3-80AD-71D5C27CE29A}" type="slidenum">
              <a:rPr lang="ru-RU"/>
              <a:pPr>
                <a:defRPr/>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C4B9B91-3B2E-4500-BE0B-6AA547404FD6}" type="slidenum">
              <a:rPr lang="ru-RU"/>
              <a:pPr>
                <a:defRPr/>
              </a:pPr>
              <a:t>‹#›</a:t>
            </a:fld>
            <a:endParaRPr lang="ru-RU"/>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12F1EFCB-6E0B-4933-BCBB-AA7A079B6132}" type="slidenum">
              <a:rPr lang="ru-RU"/>
              <a:pPr>
                <a:defRPr/>
              </a:pPr>
              <a:t>‹#›</a:t>
            </a:fld>
            <a:endParaRPr lang="ru-RU"/>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0AFD799-82BF-42D9-BFFC-C57FA3F66934}" type="slidenum">
              <a:rPr lang="ru-RU"/>
              <a:pPr>
                <a:defRPr/>
              </a:pPr>
              <a:t>‹#›</a:t>
            </a:fld>
            <a:endParaRPr lang="ru-RU"/>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FDE83F6-FB9C-4CFE-87DD-B44CF8DB95A9}" type="slidenum">
              <a:rPr lang="ru-RU"/>
              <a:pPr>
                <a:defRPr/>
              </a:pPr>
              <a:t>‹#›</a:t>
            </a:fld>
            <a:endParaRPr lang="ru-RU"/>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6794874-F39A-4EE6-9BCA-DCDD9AF91209}" type="slidenum">
              <a:rPr lang="ru-RU"/>
              <a:pPr>
                <a:defRPr/>
              </a:pPr>
              <a:t>‹#›</a:t>
            </a:fld>
            <a:endParaRPr lang="ru-RU"/>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1AFB2EE-18E4-44CD-9B99-202BDF8F46B9}" type="slidenum">
              <a:rPr lang="ru-RU"/>
              <a:pPr>
                <a:defRPr/>
              </a:pPr>
              <a:t>‹#›</a:t>
            </a:fld>
            <a:endParaRPr lang="ru-RU"/>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66E8842-A406-4142-B3C3-775F0D73AD2D}" type="slidenum">
              <a:rPr lang="ru-RU"/>
              <a:pPr>
                <a:defRPr/>
              </a:pPr>
              <a:t>‹#›</a:t>
            </a:fld>
            <a:endParaRPr lang="ru-RU"/>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868A4114-28F7-43BF-A284-7BF014207E63}" type="slidenum">
              <a:rPr lang="ru-RU"/>
              <a:pPr>
                <a:defRPr/>
              </a:pPr>
              <a:t>‹#›</a:t>
            </a:fld>
            <a:endParaRPr lang="ru-RU"/>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E009115-E4D2-42BA-B2FD-EB4653F258C5}" type="slidenum">
              <a:rPr lang="ru-RU"/>
              <a:pPr>
                <a:defRPr/>
              </a:pPr>
              <a:t>‹#›</a:t>
            </a:fld>
            <a:endParaRPr lang="ru-RU"/>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AC6EA25-3B16-4371-AFF2-974EBB66B1E8}" type="slidenum">
              <a:rPr lang="ru-RU"/>
              <a:pPr>
                <a:defRPr/>
              </a:pPr>
              <a:t>‹#›</a:t>
            </a:fld>
            <a:endParaRPr lang="ru-RU"/>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053F959-77E3-49D7-83E2-63B3AF0F8047}" type="slidenum">
              <a:rPr lang="ru-RU"/>
              <a:pPr>
                <a:defRPr/>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08B5920-6588-4E8A-9BBA-BDF6E8D2A908}" type="slidenum">
              <a:rPr lang="ru-RU"/>
              <a:pPr>
                <a:defRPr/>
              </a:pPr>
              <a:t>‹#›</a:t>
            </a:fld>
            <a:endParaRPr lang="ru-RU"/>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614807E9-F1C5-4AEF-8058-AFE98985519C}" type="slidenum">
              <a:rPr lang="ru-RU"/>
              <a:pPr>
                <a:defRPr/>
              </a:pPr>
              <a:t>‹#›</a:t>
            </a:fld>
            <a:endParaRPr lang="ru-RU"/>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A8C51C5B-D07D-4410-8AC1-66273CE9EC68}" type="slidenum">
              <a:rPr lang="ru-RU"/>
              <a:pPr>
                <a:defRPr/>
              </a:pPr>
              <a:t>‹#›</a:t>
            </a:fld>
            <a:endParaRPr lang="ru-RU"/>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B68FB444-D929-4C2D-BF5B-D39DB37D335A}" type="slidenum">
              <a:rPr lang="ru-RU"/>
              <a:pPr>
                <a:defRPr/>
              </a:pPr>
              <a:t>‹#›</a:t>
            </a:fld>
            <a:endParaRPr lang="ru-RU"/>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D02AEC7D-60C9-4BA9-A45E-61C5DDCD7C7D}" type="slidenum">
              <a:rPr lang="ru-RU"/>
              <a:pPr>
                <a:defRPr/>
              </a:pPr>
              <a:t>‹#›</a:t>
            </a:fld>
            <a:endParaRPr lang="ru-RU"/>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F317EB19-6240-41D7-AD41-68A16AA25416}" type="slidenum">
              <a:rPr lang="ru-RU"/>
              <a:pPr>
                <a:defRPr/>
              </a:pPr>
              <a:t>‹#›</a:t>
            </a:fld>
            <a:endParaRPr lang="ru-RU"/>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8C38945-14DD-438C-85C4-FF15423407A9}" type="slidenum">
              <a:rPr lang="ru-RU"/>
              <a:pPr>
                <a:defRPr/>
              </a:pPr>
              <a:t>‹#›</a:t>
            </a:fld>
            <a:endParaRPr lang="ru-RU"/>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1CE26B8-AAF1-4474-B5EA-DEB6F0A0C896}" type="slidenum">
              <a:rPr lang="ru-RU"/>
              <a:pPr>
                <a:defRPr/>
              </a:pPr>
              <a:t>‹#›</a:t>
            </a:fld>
            <a:endParaRPr lang="ru-RU"/>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7C55D64-62EE-4AC6-8852-BCB3DB3AA59C}" type="slidenum">
              <a:rPr lang="ru-RU"/>
              <a:pPr>
                <a:defRPr/>
              </a:pPr>
              <a:t>‹#›</a:t>
            </a:fld>
            <a:endParaRPr lang="ru-RU"/>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9341E19-E819-4B00-838D-A7D857BCC8E4}" type="slidenum">
              <a:rPr lang="ru-RU"/>
              <a:pPr>
                <a:defRPr/>
              </a:pPr>
              <a:t>‹#›</a:t>
            </a:fld>
            <a:endParaRPr lang="ru-RU"/>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29B7A8ED-F1D0-4B7A-BF97-85EEEB8890F3}" type="slidenum">
              <a:rPr lang="ru-RU"/>
              <a:pPr>
                <a:defRPr/>
              </a:pPr>
              <a:t>‹#›</a:t>
            </a:fld>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0104272-30C6-4087-8FBF-DCED44E896C7}" type="slidenum">
              <a:rPr lang="ru-RU"/>
              <a:pPr>
                <a:defRPr/>
              </a:pPr>
              <a:t>‹#›</a:t>
            </a:fld>
            <a:endParaRPr lang="ru-RU"/>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2FFAC02E-1E2D-4F1C-8B23-ED5FD7B6A334}" type="slidenum">
              <a:rPr lang="ru-RU"/>
              <a:pPr>
                <a:defRPr/>
              </a:pPr>
              <a:t>‹#›</a:t>
            </a:fld>
            <a:endParaRPr lang="ru-RU"/>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76EFB81-C9ED-485A-9C9D-A586C83EA11E}" type="slidenum">
              <a:rPr lang="ru-RU"/>
              <a:pPr>
                <a:defRPr/>
              </a:pPr>
              <a:t>‹#›</a:t>
            </a:fld>
            <a:endParaRPr lang="ru-RU"/>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0BCC185-D11E-41C5-B710-979AD6A2E746}" type="slidenum">
              <a:rPr lang="ru-RU"/>
              <a:pPr>
                <a:defRPr/>
              </a:pPr>
              <a:t>‹#›</a:t>
            </a:fld>
            <a:endParaRPr lang="ru-RU"/>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59224AB-D137-44BB-9F76-A6DE4601FF4C}" type="slidenum">
              <a:rPr lang="ru-RU"/>
              <a:pPr>
                <a:defRPr/>
              </a:pPr>
              <a:t>‹#›</a:t>
            </a:fld>
            <a:endParaRPr lang="ru-RU"/>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4D58176-24AB-40D1-BDC7-38B52F4C0096}" type="slidenum">
              <a:rPr lang="ru-RU"/>
              <a:pPr>
                <a:defRPr/>
              </a:pPr>
              <a:t>‹#›</a:t>
            </a:fld>
            <a:endParaRPr lang="ru-RU"/>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55D82317-F982-4DE6-A2BB-8E11D161271C}" type="slidenum">
              <a:rPr lang="ru-RU"/>
              <a:pPr>
                <a:defRPr/>
              </a:pPr>
              <a:t>‹#›</a:t>
            </a:fld>
            <a:endParaRPr lang="ru-RU"/>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F34DE94A-21AA-4236-B04E-008D897BF7AB}" type="slidenum">
              <a:rPr lang="ru-RU"/>
              <a:pPr>
                <a:defRPr/>
              </a:pPr>
              <a:t>‹#›</a:t>
            </a:fld>
            <a:endParaRPr lang="ru-RU"/>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3010BD8-4D40-444F-B0B1-05E277E18567}" type="slidenum">
              <a:rPr lang="ru-RU"/>
              <a:pPr>
                <a:defRPr/>
              </a:pPr>
              <a:t>‹#›</a:t>
            </a:fld>
            <a:endParaRPr lang="ru-RU"/>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F7064E5F-FE2A-4973-AF8F-920556219EAC}" type="slidenum">
              <a:rPr lang="ru-RU"/>
              <a:pPr>
                <a:defRPr/>
              </a:pPr>
              <a:t>‹#›</a:t>
            </a:fld>
            <a:endParaRPr lang="ru-RU"/>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2B755857-8216-41FE-8612-4E7DC582AB00}" type="slidenum">
              <a:rPr lang="ru-RU"/>
              <a:pPr>
                <a:defRPr/>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AE7040EE-BE4E-466F-A305-BC82A6EEEF16}" type="slidenum">
              <a:rPr lang="ru-RU"/>
              <a:pPr>
                <a:defRPr/>
              </a:pPr>
              <a:t>‹#›</a:t>
            </a:fld>
            <a:endParaRPr lang="ru-RU"/>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FA30A77-150C-4A30-A443-5A74EC342520}" type="slidenum">
              <a:rPr lang="ru-RU"/>
              <a:pPr>
                <a:defRPr/>
              </a:pPr>
              <a:t>‹#›</a:t>
            </a:fld>
            <a:endParaRPr lang="ru-RU"/>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0F72A32-EAFB-4116-869B-04B3162935E3}" type="slidenum">
              <a:rPr lang="ru-RU"/>
              <a:pPr>
                <a:defRPr/>
              </a:pPr>
              <a:t>‹#›</a:t>
            </a:fld>
            <a:endParaRPr lang="ru-RU"/>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D3067F67-6CE6-40C7-BA80-8651AC1C6F44}" type="slidenum">
              <a:rPr lang="ru-RU"/>
              <a:pPr>
                <a:defRPr/>
              </a:pPr>
              <a:t>‹#›</a:t>
            </a:fld>
            <a:endParaRPr lang="ru-RU"/>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5FD060B2-A3A7-44F6-9C99-4D458C2A6B5A}" type="slidenum">
              <a:rPr lang="ru-RU"/>
              <a:pPr>
                <a:defRPr/>
              </a:pPr>
              <a:t>‹#›</a:t>
            </a:fld>
            <a:endParaRPr lang="ru-RU"/>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2DBCE8A-0FB4-4507-87E0-D4D25742E5B2}" type="slidenum">
              <a:rPr lang="ru-RU"/>
              <a:pPr>
                <a:defRPr/>
              </a:pPr>
              <a:t>‹#›</a:t>
            </a:fld>
            <a:endParaRPr lang="ru-RU"/>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BD76732-1512-4A2F-8E32-C0EC36B93948}" type="slidenum">
              <a:rPr lang="ru-RU"/>
              <a:pPr>
                <a:defRPr/>
              </a:pPr>
              <a:t>‹#›</a:t>
            </a:fld>
            <a:endParaRPr lang="ru-RU"/>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893DF20-4F6A-4E21-B8FD-121E24F023A9}" type="slidenum">
              <a:rPr lang="ru-RU"/>
              <a:pPr>
                <a:defRPr/>
              </a:pPr>
              <a:t>‹#›</a:t>
            </a:fld>
            <a:endParaRPr lang="ru-RU"/>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A96973-6E82-4D79-8395-E8009062D76F}" type="slidenum">
              <a:rPr lang="ru-RU"/>
              <a:pPr>
                <a:defRPr/>
              </a:pPr>
              <a:t>‹#›</a:t>
            </a:fld>
            <a:endParaRPr lang="ru-RU"/>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713E4BE-B5E1-4F24-9B5A-43ABF273D483}" type="slidenum">
              <a:rPr lang="ru-RU"/>
              <a:pPr>
                <a:defRPr/>
              </a:pPr>
              <a:t>‹#›</a:t>
            </a:fld>
            <a:endParaRPr lang="ru-RU"/>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DE4800-D965-4911-B384-28377AE56084}" type="slidenum">
              <a:rPr lang="ru-RU"/>
              <a:pPr>
                <a:defRPr/>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997C224A-1B14-4410-BDE0-A7351AAC3666}" type="slidenum">
              <a:rPr lang="ru-RU"/>
              <a:pPr>
                <a:defRPr/>
              </a:pPr>
              <a:t>‹#›</a:t>
            </a:fld>
            <a:endParaRPr lang="ru-RU"/>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0B1B1A-0F78-4486-BD2D-491B45E2C2B2}" type="slidenum">
              <a:rPr lang="ru-RU"/>
              <a:pPr>
                <a:defRPr/>
              </a:pPr>
              <a:t>‹#›</a:t>
            </a:fld>
            <a:endParaRPr lang="ru-RU"/>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4D47509-EAB4-418C-9163-907DCBF0F4F7}" type="slidenum">
              <a:rPr lang="ru-RU"/>
              <a:pPr>
                <a:defRPr/>
              </a:pPr>
              <a:t>‹#›</a:t>
            </a:fld>
            <a:endParaRPr lang="ru-RU"/>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6DF0C8-5243-4399-A00C-228FED8A34CD}" type="slidenum">
              <a:rPr lang="ru-RU"/>
              <a:pPr>
                <a:defRPr/>
              </a:pPr>
              <a:t>‹#›</a:t>
            </a:fld>
            <a:endParaRPr lang="ru-RU"/>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1D06CB9-DD8C-4D62-A766-297969383E08}" type="slidenum">
              <a:rPr lang="ru-RU"/>
              <a:pPr>
                <a:defRPr/>
              </a:pPr>
              <a:t>‹#›</a:t>
            </a:fld>
            <a:endParaRPr lang="ru-RU"/>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BF108C-FEA5-471F-BD16-8FA95531B6A3}" type="slidenum">
              <a:rPr lang="ru-RU"/>
              <a:pPr>
                <a:defRPr/>
              </a:pPr>
              <a:t>‹#›</a:t>
            </a:fld>
            <a:endParaRPr lang="ru-RU"/>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1DB5DD4-129A-4955-B295-08B5674A8FE3}" type="slidenum">
              <a:rPr lang="ru-RU"/>
              <a:pPr>
                <a:defRPr/>
              </a:pPr>
              <a:t>‹#›</a:t>
            </a:fld>
            <a:endParaRPr lang="ru-RU"/>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4DFF50C-6823-459F-9B83-FDD22ACC5206}" type="slidenum">
              <a:rPr lang="ru-RU"/>
              <a:pPr>
                <a:defRPr/>
              </a:pPr>
              <a:t>‹#›</a:t>
            </a:fld>
            <a:endParaRPr lang="ru-RU"/>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48CC7C-B068-4F9F-8304-DC40AAB6E10C}" type="slidenum">
              <a:rPr lang="ru-RU"/>
              <a:pPr>
                <a:defRPr/>
              </a:pPr>
              <a:t>‹#›</a:t>
            </a:fld>
            <a:endParaRPr lang="ru-RU"/>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EBD9EBE-6BBA-449A-8AC9-CB2E84CC5315}" type="slidenum">
              <a:rPr lang="ru-RU"/>
              <a:pPr>
                <a:defRPr/>
              </a:pPr>
              <a:t>‹#›</a:t>
            </a:fld>
            <a:endParaRPr lang="ru-RU"/>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6ADF9F0-4C62-4049-B527-1A14C6B3CCF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9847156-ACDA-4C4E-80AF-FF6B1AFB432C}" type="datetimeFigureOut">
              <a:rPr lang="ru-RU"/>
              <a:pPr>
                <a:defRPr/>
              </a:pPr>
              <a:t>02.07.2014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072E3BB-14CB-4FA7-BF2E-F495ED04EEAF}"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5A2DA3D-1138-4953-8CD7-6FF39C27FB5C}" type="slidenum">
              <a:rPr lang="ru-RU"/>
              <a:pPr>
                <a:defRPr/>
              </a:pPr>
              <a:t>‹#›</a:t>
            </a:fld>
            <a:endParaRPr lang="ru-RU"/>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3B420AD-8CE8-418D-87A2-1C20519A8425}" type="slidenum">
              <a:rPr lang="ru-RU"/>
              <a:pPr>
                <a:defRPr/>
              </a:pPr>
              <a:t>‹#›</a:t>
            </a:fld>
            <a:endParaRPr lang="ru-RU"/>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533725F-018C-44A3-AA20-060DEC703BC5}" type="slidenum">
              <a:rPr lang="ru-RU"/>
              <a:pPr>
                <a:defRPr/>
              </a:pPr>
              <a:t>‹#›</a:t>
            </a:fld>
            <a:endParaRPr lang="ru-RU"/>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AA0411A-C201-4656-B37C-EEC4A820C776}" type="slidenum">
              <a:rPr lang="ru-RU"/>
              <a:pPr>
                <a:defRPr/>
              </a:pPr>
              <a:t>‹#›</a:t>
            </a:fld>
            <a:endParaRPr lang="ru-RU"/>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7726CC2B-F7DD-4D13-BF4D-4230AABD0E5F}" type="slidenum">
              <a:rPr lang="ru-RU"/>
              <a:pPr>
                <a:defRPr/>
              </a:pPr>
              <a:t>‹#›</a:t>
            </a:fld>
            <a:endParaRPr lang="ru-RU"/>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7BBDE47-E3B1-474F-A29E-DF7AEA9DE155}" type="slidenum">
              <a:rPr lang="ru-RU"/>
              <a:pPr>
                <a:defRPr/>
              </a:pPr>
              <a:t>‹#›</a:t>
            </a:fld>
            <a:endParaRPr lang="ru-RU"/>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563D1953-ACCF-42C4-AF5A-B6952E6DB37C}" type="slidenum">
              <a:rPr lang="ru-RU"/>
              <a:pPr>
                <a:defRPr/>
              </a:pPr>
              <a:t>‹#›</a:t>
            </a:fld>
            <a:endParaRPr lang="ru-RU"/>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21A90F9-E3DD-421E-A7EA-EB1E419B9872}" type="slidenum">
              <a:rPr lang="ru-RU"/>
              <a:pPr>
                <a:defRPr/>
              </a:pPr>
              <a:t>‹#›</a:t>
            </a:fld>
            <a:endParaRPr lang="ru-RU"/>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37AEC7B-8912-42B1-AC52-7E1FECDC2066}" type="slidenum">
              <a:rPr lang="ru-RU"/>
              <a:pPr>
                <a:defRPr/>
              </a:pPr>
              <a:t>‹#›</a:t>
            </a:fld>
            <a:endParaRPr lang="ru-RU"/>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FF3FD55-EE82-42E1-BB9D-510B9E41FFB1}" type="slidenum">
              <a:rPr lang="ru-RU"/>
              <a:pPr>
                <a:defRPr/>
              </a:pPr>
              <a:t>‹#›</a:t>
            </a:fld>
            <a:endParaRPr lang="ru-RU"/>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6F37BD2-2AD8-4381-9E2E-C61A0C9F59B8}"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A2CB66D-3A0E-4912-8C5D-F1C454B71C24}" type="slidenum">
              <a:rPr lang="ru-RU"/>
              <a:pPr>
                <a:defRPr/>
              </a:pPr>
              <a:t>‹#›</a:t>
            </a:fld>
            <a:endParaRPr lang="ru-RU"/>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1AE91F8-8819-4F53-9016-35AD2AFED8BA}" type="slidenum">
              <a:rPr lang="ru-RU"/>
              <a:pPr>
                <a:defRPr/>
              </a:pPr>
              <a:t>‹#›</a:t>
            </a:fld>
            <a:endParaRPr lang="ru-RU"/>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CF02927-630A-4EC1-9420-D1D3CA42E479}" type="slidenum">
              <a:rPr lang="ru-RU"/>
              <a:pPr>
                <a:defRPr/>
              </a:pPr>
              <a:t>‹#›</a:t>
            </a:fld>
            <a:endParaRPr lang="ru-RU"/>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F28C68C-2EC0-4662-BE84-513773CC2E04}" type="slidenum">
              <a:rPr lang="ru-RU"/>
              <a:pPr>
                <a:defRPr/>
              </a:pPr>
              <a:t>‹#›</a:t>
            </a:fld>
            <a:endParaRPr lang="ru-RU"/>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D042AE0-E839-47FB-A95E-60BBDDE74B00}" type="slidenum">
              <a:rPr lang="ru-RU"/>
              <a:pPr>
                <a:defRPr/>
              </a:pPr>
              <a:t>‹#›</a:t>
            </a:fld>
            <a:endParaRPr lang="ru-RU"/>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72F30666-D326-4871-856D-CD05EDBEBE34}" type="slidenum">
              <a:rPr lang="ru-RU"/>
              <a:pPr>
                <a:defRPr/>
              </a:pPr>
              <a:t>‹#›</a:t>
            </a:fld>
            <a:endParaRPr lang="ru-RU"/>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36199545-B5FB-4A8A-89BA-202DA71A80EC}" type="slidenum">
              <a:rPr lang="ru-RU"/>
              <a:pPr>
                <a:defRPr/>
              </a:pPr>
              <a:t>‹#›</a:t>
            </a:fld>
            <a:endParaRPr lang="ru-RU"/>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12E2376D-F7A4-4FF4-9554-F70222802420}" type="slidenum">
              <a:rPr lang="ru-RU"/>
              <a:pPr>
                <a:defRPr/>
              </a:pPr>
              <a:t>‹#›</a:t>
            </a:fld>
            <a:endParaRPr lang="ru-RU"/>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BF914AD2-2820-4991-A966-2A52E3677E1F}" type="slidenum">
              <a:rPr lang="ru-RU"/>
              <a:pPr>
                <a:defRPr/>
              </a:pPr>
              <a:t>‹#›</a:t>
            </a:fld>
            <a:endParaRPr lang="ru-RU"/>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7C543B7-45B4-4F89-83F1-EDAF934F4127}" type="slidenum">
              <a:rPr lang="ru-RU"/>
              <a:pPr>
                <a:defRPr/>
              </a:pPr>
              <a:t>‹#›</a:t>
            </a:fld>
            <a:endParaRPr lang="ru-RU"/>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8CD98B9-7B62-4F30-84FF-95E74FD4321C}" type="slidenum">
              <a:rPr lang="ru-RU"/>
              <a:pPr>
                <a:defRPr/>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5DDB7B9B-8E68-4996-8A89-39D16C7E3605}" type="slidenum">
              <a:rPr lang="ru-RU"/>
              <a:pPr>
                <a:defRPr/>
              </a:pPr>
              <a:t>‹#›</a:t>
            </a:fld>
            <a:endParaRPr lang="ru-RU"/>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6EDAA09-105C-49D5-9796-24348166DEB5}" type="slidenum">
              <a:rPr lang="ru-RU"/>
              <a:pPr>
                <a:defRPr/>
              </a:pPr>
              <a:t>‹#›</a:t>
            </a:fld>
            <a:endParaRPr lang="ru-RU"/>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8968F78-4E5D-470F-BE6D-7278F709BC55}" type="slidenum">
              <a:rPr lang="ru-RU"/>
              <a:pPr>
                <a:defRPr/>
              </a:pPr>
              <a:t>‹#›</a:t>
            </a:fld>
            <a:endParaRPr lang="ru-RU"/>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33660BB-2B8A-4A41-946E-7A376428DABE}" type="slidenum">
              <a:rPr lang="ru-RU"/>
              <a:pPr>
                <a:defRPr/>
              </a:pPr>
              <a:t>‹#›</a:t>
            </a:fld>
            <a:endParaRPr lang="ru-RU"/>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BF4BAC3-21A6-4AA3-BB4B-2F89A83B6F9E}" type="slidenum">
              <a:rPr lang="ru-RU"/>
              <a:pPr>
                <a:defRPr/>
              </a:pPr>
              <a:t>‹#›</a:t>
            </a:fld>
            <a:endParaRPr lang="ru-RU"/>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3BC56F2-1B89-46F9-A032-4BE5CA50BDED}" type="slidenum">
              <a:rPr lang="ru-RU"/>
              <a:pPr>
                <a:defRPr/>
              </a:pPr>
              <a:t>‹#›</a:t>
            </a:fld>
            <a:endParaRPr lang="ru-RU"/>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BCB8232C-11FA-4BCF-B64C-4D6BC77E1B27}" type="slidenum">
              <a:rPr lang="ru-RU"/>
              <a:pPr>
                <a:defRPr/>
              </a:pPr>
              <a:t>‹#›</a:t>
            </a:fld>
            <a:endParaRPr lang="ru-RU"/>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8B308FF8-330E-4841-B537-2DB8EDA62688}" type="slidenum">
              <a:rPr lang="ru-RU"/>
              <a:pPr>
                <a:defRPr/>
              </a:pPr>
              <a:t>‹#›</a:t>
            </a:fld>
            <a:endParaRPr lang="ru-RU"/>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C19EAB3B-2AF0-4159-BACB-C76D799F29E0}" type="slidenum">
              <a:rPr lang="ru-RU"/>
              <a:pPr>
                <a:defRPr/>
              </a:pPr>
              <a:t>‹#›</a:t>
            </a:fld>
            <a:endParaRPr lang="ru-RU"/>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AFDF1E9E-C0CE-4DA4-9054-5B9D08232F19}" type="slidenum">
              <a:rPr lang="ru-RU"/>
              <a:pPr>
                <a:defRPr/>
              </a:pPr>
              <a:t>‹#›</a:t>
            </a:fld>
            <a:endParaRPr lang="ru-RU"/>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7820D8B-1527-4B1B-B1F3-454270436E94}" type="slidenum">
              <a:rPr lang="ru-RU"/>
              <a:pPr>
                <a:defRPr/>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2D7459D-F657-4F4F-9268-C10420E907D4}" type="slidenum">
              <a:rPr lang="ru-RU"/>
              <a:pPr>
                <a:defRPr/>
              </a:pPr>
              <a:t>‹#›</a:t>
            </a:fld>
            <a:endParaRPr lang="ru-RU"/>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FA22D53-CAFB-4988-B4A9-AA3F763EBE35}" type="slidenum">
              <a:rPr lang="ru-RU"/>
              <a:pPr>
                <a:defRPr/>
              </a:pPr>
              <a:t>‹#›</a:t>
            </a:fld>
            <a:endParaRPr lang="ru-RU"/>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8C36DA5-D6C4-44A3-AA5C-E88F3FA5E339}" type="slidenum">
              <a:rPr lang="ru-RU"/>
              <a:pPr>
                <a:defRPr/>
              </a:pPr>
              <a:t>‹#›</a:t>
            </a:fld>
            <a:endParaRPr lang="ru-RU"/>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C509A03-67E2-4850-AD54-2A1B11831298}" type="slidenum">
              <a:rPr lang="ru-RU"/>
              <a:pPr>
                <a:defRPr/>
              </a:pPr>
              <a:t>‹#›</a:t>
            </a:fld>
            <a:endParaRPr lang="ru-RU"/>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8CB7C24B-7329-498D-B519-9A2F45E6286C}" type="slidenum">
              <a:rPr lang="ru-RU"/>
              <a:pPr>
                <a:defRPr/>
              </a:pPr>
              <a:t>‹#›</a:t>
            </a:fld>
            <a:endParaRPr lang="ru-RU"/>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DF6B538-7DB7-4D35-B7AE-FF45584E8FDF}" type="slidenum">
              <a:rPr lang="ru-RU"/>
              <a:pPr>
                <a:defRPr/>
              </a:pPr>
              <a:t>‹#›</a:t>
            </a:fld>
            <a:endParaRPr lang="ru-RU"/>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AC3D509-54F4-4315-97D7-6E677E4D0691}" type="slidenum">
              <a:rPr lang="ru-RU"/>
              <a:pPr>
                <a:defRPr/>
              </a:pPr>
              <a:t>‹#›</a:t>
            </a:fld>
            <a:endParaRPr lang="ru-RU"/>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ED338A3B-5D58-4BAE-9BA8-416FC21A03CF}" type="slidenum">
              <a:rPr lang="ru-RU"/>
              <a:pPr>
                <a:defRPr/>
              </a:pPr>
              <a:t>‹#›</a:t>
            </a:fld>
            <a:endParaRPr lang="ru-RU"/>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C20854EB-B105-4C6C-ACAC-F3421EF957CD}" type="slidenum">
              <a:rPr lang="ru-RU"/>
              <a:pPr>
                <a:defRPr/>
              </a:pPr>
              <a:t>‹#›</a:t>
            </a:fld>
            <a:endParaRPr lang="ru-RU"/>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E7CF7FC4-2174-4F88-8867-A8E97DE67E70}" type="slidenum">
              <a:rPr lang="ru-RU"/>
              <a:pPr>
                <a:defRPr/>
              </a:pPr>
              <a:t>‹#›</a:t>
            </a:fld>
            <a:endParaRPr lang="ru-RU"/>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6071BB66-0968-4210-8483-6E11FD6C31E2}" type="slidenum">
              <a:rPr lang="ru-RU"/>
              <a:pPr>
                <a:defRPr/>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DDC91B7-D478-4649-933A-974AC14A3615}" type="slidenum">
              <a:rPr lang="ru-RU"/>
              <a:pPr>
                <a:defRPr/>
              </a:pPr>
              <a:t>‹#›</a:t>
            </a:fld>
            <a:endParaRPr lang="ru-RU"/>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E6FEB04-24D5-4D2F-9324-BC6C07405F04}" type="slidenum">
              <a:rPr lang="ru-RU"/>
              <a:pPr>
                <a:defRPr/>
              </a:pPr>
              <a:t>‹#›</a:t>
            </a:fld>
            <a:endParaRPr lang="ru-RU"/>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0A0C44F-E340-43E3-B01E-5D6E3ABE1045}" type="slidenum">
              <a:rPr lang="ru-RU"/>
              <a:pPr>
                <a:defRPr/>
              </a:pPr>
              <a:t>‹#›</a:t>
            </a:fld>
            <a:endParaRPr lang="ru-RU"/>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2BBF053-7B45-4EED-B0AD-7659049C3C0D}" type="slidenum">
              <a:rPr lang="ru-RU"/>
              <a:pPr>
                <a:defRPr/>
              </a:pPr>
              <a:t>‹#›</a:t>
            </a:fld>
            <a:endParaRPr lang="ru-RU"/>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1EC9145-E441-4BD1-9B62-306765DF2116}" type="slidenum">
              <a:rPr lang="ru-RU"/>
              <a:pPr>
                <a:defRPr/>
              </a:pPr>
              <a:t>‹#›</a:t>
            </a:fld>
            <a:endParaRPr lang="ru-RU"/>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5979F076-ADC9-40B8-8467-90C0F3D80BAA}" type="slidenum">
              <a:rPr lang="ru-RU"/>
              <a:pPr>
                <a:defRPr/>
              </a:pPr>
              <a:t>‹#›</a:t>
            </a:fld>
            <a:endParaRPr lang="ru-RU"/>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66B9243-FBBB-4CC4-914E-F2BBA18642C5}" type="slidenum">
              <a:rPr lang="ru-RU"/>
              <a:pPr>
                <a:defRPr/>
              </a:pPr>
              <a:t>‹#›</a:t>
            </a:fld>
            <a:endParaRPr lang="ru-RU"/>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17DB80F-F4E6-42B5-B2BA-6AF8F0AA0772}" type="slidenum">
              <a:rPr lang="ru-RU"/>
              <a:pPr>
                <a:defRPr/>
              </a:pPr>
              <a:t>‹#›</a:t>
            </a:fld>
            <a:endParaRPr lang="ru-RU"/>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93E5AEE4-AD98-4E1B-9EB3-4C9F87DEDC6B}" type="slidenum">
              <a:rPr lang="ru-RU"/>
              <a:pPr>
                <a:defRPr/>
              </a:pPr>
              <a:t>‹#›</a:t>
            </a:fld>
            <a:endParaRPr lang="ru-RU"/>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4A2EAA79-BFAA-4C64-98EB-B93AC3513514}" type="slidenum">
              <a:rPr lang="ru-RU"/>
              <a:pPr>
                <a:defRPr/>
              </a:pPr>
              <a:t>‹#›</a:t>
            </a:fld>
            <a:endParaRPr lang="ru-RU"/>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D16327B5-0DD1-4EF4-A879-24F74E9596F9}" type="slidenum">
              <a:rPr lang="ru-RU"/>
              <a:pPr>
                <a:defRPr/>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A9FE3774-D6EA-4B5E-9CC7-4BB76028D4A2}" type="slidenum">
              <a:rPr lang="ru-RU"/>
              <a:pPr>
                <a:defRPr/>
              </a:pPr>
              <a:t>‹#›</a:t>
            </a:fld>
            <a:endParaRPr lang="ru-RU"/>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C55E4DA4-DCFF-4449-ADEB-696115BC6B1E}" type="slidenum">
              <a:rPr lang="ru-RU"/>
              <a:pPr>
                <a:defRPr/>
              </a:pPr>
              <a:t>‹#›</a:t>
            </a:fld>
            <a:endParaRPr lang="ru-RU"/>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B83C186-5CAC-470D-AD02-CF7F63EBA31D}" type="slidenum">
              <a:rPr lang="ru-RU"/>
              <a:pPr>
                <a:defRPr/>
              </a:pPr>
              <a:t>‹#›</a:t>
            </a:fld>
            <a:endParaRPr lang="ru-RU"/>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42A096D-D51D-454D-8ED6-16326525FE82}" type="slidenum">
              <a:rPr lang="ru-RU"/>
              <a:pPr>
                <a:defRPr/>
              </a:pPr>
              <a:t>‹#›</a:t>
            </a:fld>
            <a:endParaRPr lang="ru-RU"/>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A85C0CE-3964-42BB-A614-89B4AA296D3A}" type="slidenum">
              <a:rPr lang="ru-RU"/>
              <a:pPr>
                <a:defRPr/>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CD9FCBF-0AFF-46E0-8C9D-E73FC14A0D56}" type="slidenum">
              <a:rPr lang="ru-RU"/>
              <a:pPr>
                <a:defRPr/>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1B3247B-C925-4CA0-BE1F-0F2DA76141A4}" type="slidenum">
              <a:rPr lang="ru-RU"/>
              <a:pPr>
                <a:defRPr/>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3D34D4C-D6CA-4EBE-BBA6-5F8BF5284779}" type="slidenum">
              <a:rPr lang="ru-RU"/>
              <a:pPr>
                <a:defRPr/>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EFF8BD76-76B6-4729-BF2B-FD40060D64B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9808837-D9E7-443D-9845-73A7FD6CAB28}" type="datetimeFigureOut">
              <a:rPr lang="ru-RU"/>
              <a:pPr>
                <a:defRPr/>
              </a:pPr>
              <a:t>02.07.2014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144D608-FC22-4F23-A0DF-024C15486D34}" type="slidenum">
              <a:rPr lang="ru-RU"/>
              <a:pPr>
                <a:defRPr/>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DB7D003-39F5-4028-8A44-272F4EE0A029}" type="slidenum">
              <a:rPr lang="ru-RU"/>
              <a:pPr>
                <a:defRPr/>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9CB3D100-5A4A-41BB-9B8A-296657F69676}" type="slidenum">
              <a:rPr lang="ru-RU"/>
              <a:pPr>
                <a:defRPr/>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3C0241C4-4190-429C-8AD9-E8A56C8B1A5F}" type="slidenum">
              <a:rPr lang="ru-RU"/>
              <a:pPr>
                <a:defRPr/>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BC7CF2E2-75A5-4AEF-933C-3F8B16572DAC}" type="slidenum">
              <a:rPr lang="ru-RU"/>
              <a:pPr>
                <a:defRPr/>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CF85397-D9BE-4E44-8706-11F90935371A}" type="slidenum">
              <a:rPr lang="ru-RU"/>
              <a:pPr>
                <a:defRPr/>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D9F2488-DE1C-464A-BF74-6FE66C225DE5}" type="slidenum">
              <a:rPr lang="ru-RU"/>
              <a:pPr>
                <a:defRPr/>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40119B6-FAE1-42FC-9B0C-EEA5004AC7A4}" type="slidenum">
              <a:rPr lang="ru-RU"/>
              <a:pPr>
                <a:defRPr/>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3DEBF35B-5731-4191-ABD6-793EF0B7E937}" type="slidenum">
              <a:rPr lang="ru-RU"/>
              <a:pPr>
                <a:defRPr/>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00052D3D-CFDE-493E-8BEC-619A79FC1F6D}" type="slidenum">
              <a:rPr lang="ru-RU"/>
              <a:pPr>
                <a:defRPr/>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11B2431C-5FFC-4B8D-9C4D-271E171E407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AB0E584-8D80-4DC5-ADA4-21AAA62C7BF3}"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6238A6-4795-4BC1-A008-DEE7FA622266}" type="slidenum">
              <a:rPr lang="ru-RU"/>
              <a:pPr>
                <a:defRPr/>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1AEE50B2-A95D-47C4-91C1-1D2E9BC858D6}" type="slidenum">
              <a:rPr lang="ru-RU"/>
              <a:pPr>
                <a:defRPr/>
              </a:pPr>
              <a:t>‹#›</a:t>
            </a:fld>
            <a:endParaRPr lang="ru-R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B024AE40-75E1-40FA-B3D8-D6B2BC1F9351}" type="slidenum">
              <a:rPr lang="ru-RU"/>
              <a:pPr>
                <a:defRPr/>
              </a:pPr>
              <a:t>‹#›</a:t>
            </a:fld>
            <a:endParaRPr lang="ru-RU"/>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BA1432DD-9745-4EE0-9FC5-29006A4C9AB3}" type="slidenum">
              <a:rPr lang="ru-RU"/>
              <a:pPr>
                <a:defRPr/>
              </a:pPr>
              <a:t>‹#›</a:t>
            </a:fld>
            <a:endParaRPr lang="ru-R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710D57E5-4C97-44D9-973A-9D66C5684700}" type="slidenum">
              <a:rPr lang="ru-RU"/>
              <a:pPr>
                <a:defRPr/>
              </a:pPr>
              <a:t>‹#›</a:t>
            </a:fld>
            <a:endParaRPr lang="ru-RU"/>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40727FFB-8713-4637-BDE9-E0B895C411DB}" type="slidenum">
              <a:rPr lang="ru-RU"/>
              <a:pPr>
                <a:defRPr/>
              </a:pPr>
              <a:t>‹#›</a:t>
            </a:fld>
            <a:endParaRPr lang="ru-RU"/>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BC93B11-5057-4289-A051-1E53DC7ECF56}" type="slidenum">
              <a:rPr lang="ru-RU"/>
              <a:pPr>
                <a:defRPr/>
              </a:pPr>
              <a:t>‹#›</a:t>
            </a:fld>
            <a:endParaRPr lang="ru-RU"/>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A3BC881-4220-4504-B563-1255B6971006}" type="slidenum">
              <a:rPr lang="ru-RU"/>
              <a:pPr>
                <a:defRPr/>
              </a:pPr>
              <a:t>‹#›</a:t>
            </a:fld>
            <a:endParaRPr lang="ru-R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FE74E2D9-7110-438F-A885-B1500E5AF29F}" type="slidenum">
              <a:rPr lang="ru-RU"/>
              <a:pPr>
                <a:defRPr/>
              </a:pPr>
              <a:t>‹#›</a:t>
            </a:fld>
            <a:endParaRPr lang="ru-RU"/>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9480C0B-332A-4257-9891-29CCEDF6266E}" type="slidenum">
              <a:rPr lang="ru-RU"/>
              <a:pPr>
                <a:defRPr/>
              </a:pPr>
              <a:t>‹#›</a:t>
            </a:fld>
            <a:endParaRPr lang="ru-RU"/>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695E847-5025-43D8-B8A3-7C353912D868}"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FE43726-785C-4E0A-B45E-7114A5570A32}"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8B2EEFC-F561-4C17-8D50-A9E0F51F82EB}"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88D9AF86-F303-47CF-94F0-BE431F4432F8}" type="slidenum">
              <a:rPr lang="ru-RU"/>
              <a:pPr>
                <a:defRPr/>
              </a:pPr>
              <a:t>‹#›</a:t>
            </a:fld>
            <a:endParaRPr lang="ru-RU"/>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516CD002-8BD6-4E6A-9C9F-A093E5DC4439}" type="slidenum">
              <a:rPr lang="ru-RU"/>
              <a:pPr>
                <a:defRPr/>
              </a:pPr>
              <a:t>‹#›</a:t>
            </a:fld>
            <a:endParaRPr lang="ru-RU"/>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5FC4DFC4-3931-45FD-8F84-861693468266}" type="slidenum">
              <a:rPr lang="ru-RU"/>
              <a:pPr>
                <a:defRPr/>
              </a:pPr>
              <a:t>‹#›</a:t>
            </a:fld>
            <a:endParaRPr lang="ru-RU"/>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25BA25CE-CB8B-4285-A8FA-2731A91008C9}" type="slidenum">
              <a:rPr lang="ru-RU"/>
              <a:pPr>
                <a:defRPr/>
              </a:pPr>
              <a:t>‹#›</a:t>
            </a:fld>
            <a:endParaRPr lang="ru-RU"/>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1DE81FF3-21CD-4F9F-9FA2-6CED2BB47AF7}" type="slidenum">
              <a:rPr lang="ru-RU"/>
              <a:pPr>
                <a:defRPr/>
              </a:pPr>
              <a:t>‹#›</a:t>
            </a:fld>
            <a:endParaRPr lang="ru-R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4682E8F-E807-473A-B37E-572AF8FE345A}" type="slidenum">
              <a:rPr lang="ru-RU"/>
              <a:pPr>
                <a:defRPr/>
              </a:pPr>
              <a:t>‹#›</a:t>
            </a:fld>
            <a:endParaRPr lang="ru-R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61B34F2-0C08-4EBA-9510-8D90B8C2896D}" type="slidenum">
              <a:rPr lang="ru-RU"/>
              <a:pPr>
                <a:defRPr/>
              </a:pPr>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005940E1-5018-43F7-BB55-60B8BEBB3B5B}" type="slidenum">
              <a:rPr lang="ru-RU"/>
              <a:pPr>
                <a:defRPr/>
              </a:pPr>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940B5BA3-03CB-4582-98D6-B35BD8645D5A}" type="slidenum">
              <a:rPr lang="ru-RU"/>
              <a:pPr>
                <a:defRPr/>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7F2E943-980A-4B7D-ADC8-47523509CC1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theme" Target="../theme/theme20.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1.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2.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3.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4.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5.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6.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7.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8.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9.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0.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1.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2.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3.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4.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theme" Target="../theme/theme45.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slideLayout" Target="../slideLayouts/slideLayout514.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5" Type="http://schemas.openxmlformats.org/officeDocument/2006/relationships/theme" Target="../theme/theme47.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5" Type="http://schemas.openxmlformats.org/officeDocument/2006/relationships/theme" Target="../theme/theme48.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slideLayout" Target="../slideLayouts/slideLayout542.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5" Type="http://schemas.openxmlformats.org/officeDocument/2006/relationships/theme" Target="../theme/theme49.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 Id="rId14"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5" Type="http://schemas.openxmlformats.org/officeDocument/2006/relationships/theme" Target="../theme/theme5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slideLayout" Target="../slideLayouts/slideLayout57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slideLayout" Target="../slideLayouts/slideLayout583.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6" Type="http://schemas.openxmlformats.org/officeDocument/2006/relationships/theme" Target="../theme/theme53.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4.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5.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6.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57.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50.xml"/><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58.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D3FF67A-97B2-4A5B-B3CF-B050CF3703C2}"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A7321DB-9427-4CE4-B447-87B2082202A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05" r:id="rId1"/>
    <p:sldLayoutId id="2147485104" r:id="rId2"/>
    <p:sldLayoutId id="2147485103" r:id="rId3"/>
    <p:sldLayoutId id="2147485102" r:id="rId4"/>
    <p:sldLayoutId id="2147485101" r:id="rId5"/>
    <p:sldLayoutId id="2147485100" r:id="rId6"/>
    <p:sldLayoutId id="2147485099" r:id="rId7"/>
    <p:sldLayoutId id="2147485098" r:id="rId8"/>
    <p:sldLayoutId id="2147485097" r:id="rId9"/>
    <p:sldLayoutId id="2147485096" r:id="rId10"/>
    <p:sldLayoutId id="21474850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95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FD7CFA43-9DA1-48EA-AE52-A1E00809027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18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D61F111D-BF46-482D-AA68-C631B29FA42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03" r:id="rId1"/>
    <p:sldLayoutId id="2147485204" r:id="rId2"/>
    <p:sldLayoutId id="2147485205" r:id="rId3"/>
    <p:sldLayoutId id="2147485206" r:id="rId4"/>
    <p:sldLayoutId id="2147485207" r:id="rId5"/>
    <p:sldLayoutId id="2147485208" r:id="rId6"/>
    <p:sldLayoutId id="2147485209" r:id="rId7"/>
    <p:sldLayoutId id="2147485210" r:id="rId8"/>
    <p:sldLayoutId id="2147485211" r:id="rId9"/>
    <p:sldLayoutId id="2147485212" r:id="rId10"/>
    <p:sldLayoutId id="21474852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690A8DA9-BC6B-41DF-812E-E2C272EAF99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46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665C6643-8A75-46C7-9284-75E8FA321CC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7997E68-0EB2-48FD-994E-C134B2F5E00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69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2F810A1A-74C9-4908-B7A3-2253A177156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822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E9767770-3A9B-4421-BA8F-A9C554EAA8F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945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67C0E09-E005-471A-816D-F2235BA3AAA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68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7FABA42-B271-4430-B563-704CB48F24A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19138" name="Picture 7" descr="fon-3 copy"/>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1278" name="Oval 14"/>
          <p:cNvSpPr>
            <a:spLocks noChangeArrowheads="1"/>
          </p:cNvSpPr>
          <p:nvPr/>
        </p:nvSpPr>
        <p:spPr bwMode="auto">
          <a:xfrm>
            <a:off x="2627313" y="-603250"/>
            <a:ext cx="3097212" cy="2447925"/>
          </a:xfrm>
          <a:prstGeom prst="ellipse">
            <a:avLst/>
          </a:prstGeom>
          <a:gradFill rotWithShape="1">
            <a:gsLst>
              <a:gs pos="0">
                <a:schemeClr val="bg1">
                  <a:alpha val="80000"/>
                </a:schemeClr>
              </a:gs>
              <a:gs pos="100000">
                <a:schemeClr val="bg1">
                  <a:gamma/>
                  <a:shade val="46275"/>
                  <a:invGamma/>
                  <a:alpha val="0"/>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ru-RU">
              <a:solidFill>
                <a:srgbClr val="000000"/>
              </a:solidFill>
              <a:latin typeface="+mn-lt"/>
            </a:endParaRPr>
          </a:p>
        </p:txBody>
      </p:sp>
      <p:sp>
        <p:nvSpPr>
          <p:cNvPr id="6148" name="Rectangle 8"/>
          <p:cNvSpPr>
            <a:spLocks noChangeArrowheads="1"/>
          </p:cNvSpPr>
          <p:nvPr/>
        </p:nvSpPr>
        <p:spPr bwMode="auto">
          <a:xfrm>
            <a:off x="0" y="6524625"/>
            <a:ext cx="9144000" cy="333375"/>
          </a:xfrm>
          <a:prstGeom prst="rect">
            <a:avLst/>
          </a:prstGeom>
          <a:gradFill rotWithShape="1">
            <a:gsLst>
              <a:gs pos="0">
                <a:srgbClr val="DDDDDD">
                  <a:alpha val="46999"/>
                </a:srgbClr>
              </a:gs>
              <a:gs pos="100000">
                <a:srgbClr val="666666">
                  <a:alpha val="46999"/>
                </a:srgbClr>
              </a:gs>
            </a:gsLst>
            <a:lin ang="5400000" scaled="1"/>
          </a:gradFill>
          <a:ln w="9525">
            <a:solidFill>
              <a:schemeClr val="tx1"/>
            </a:solidFill>
            <a:miter lim="800000"/>
            <a:headEnd/>
            <a:tailEnd/>
          </a:ln>
          <a:effectLst/>
          <a:extLst>
            <a:ext uri="{AF507438-7753-43E0-B8FC-AC1667EBCBE1}"/>
          </a:extLst>
        </p:spPr>
        <p:txBody>
          <a:bodyPr wrap="none" anchor="ctr"/>
          <a:lstStyle/>
          <a:p>
            <a:pPr>
              <a:defRPr/>
            </a:pPr>
            <a:endParaRPr lang="ru-RU">
              <a:solidFill>
                <a:srgbClr val="000000"/>
              </a:solidFill>
              <a:latin typeface="+mn-lt"/>
            </a:endParaRPr>
          </a:p>
        </p:txBody>
      </p:sp>
      <p:sp>
        <p:nvSpPr>
          <p:cNvPr id="11276" name="Rectangle 12"/>
          <p:cNvSpPr>
            <a:spLocks noGrp="1" noChangeArrowheads="1"/>
          </p:cNvSpPr>
          <p:nvPr>
            <p:ph type="ftr" sz="quarter" idx="3"/>
          </p:nvPr>
        </p:nvSpPr>
        <p:spPr bwMode="auto">
          <a:xfrm>
            <a:off x="3476625" y="6524625"/>
            <a:ext cx="2895600" cy="2889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200" b="1">
                <a:solidFill>
                  <a:srgbClr val="FFFFFF"/>
                </a:solidFill>
                <a:latin typeface="+mn-lt"/>
                <a:cs typeface="+mn-cs"/>
              </a:defRPr>
            </a:lvl1pPr>
          </a:lstStyle>
          <a:p>
            <a:pPr>
              <a:defRPr/>
            </a:pPr>
            <a:r>
              <a:rPr lang="en-US"/>
              <a:t>2006 European School on HEP</a:t>
            </a:r>
            <a:endParaRPr lang="ru-RU"/>
          </a:p>
        </p:txBody>
      </p:sp>
      <p:sp>
        <p:nvSpPr>
          <p:cNvPr id="11277" name="Rectangle 13"/>
          <p:cNvSpPr>
            <a:spLocks noGrp="1" noChangeArrowheads="1"/>
          </p:cNvSpPr>
          <p:nvPr>
            <p:ph type="sldNum" sz="quarter" idx="4"/>
          </p:nvPr>
        </p:nvSpPr>
        <p:spPr bwMode="auto">
          <a:xfrm>
            <a:off x="7019925" y="6524625"/>
            <a:ext cx="2133600" cy="2889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b="1">
                <a:solidFill>
                  <a:srgbClr val="FFFFFF"/>
                </a:solidFill>
                <a:latin typeface="+mn-lt"/>
                <a:cs typeface="+mn-cs"/>
              </a:defRPr>
            </a:lvl1pPr>
          </a:lstStyle>
          <a:p>
            <a:pPr>
              <a:defRPr/>
            </a:pPr>
            <a:fld id="{35195663-2F02-412F-B01D-CA579EDA6CA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903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EFD7C06-EA84-4A80-A57A-5943AA07D39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314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F5C8BC9E-971D-4ACD-AAC8-958DECE4526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426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31289639-E543-4594-BB13-DD3196D97BA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67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FDF88A8-87BF-426A-9682-3DD9657FCEC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279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D11C1C0E-C3DF-43D6-80FD-2155B3B2C24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1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1EAB418-DA86-432E-B05C-E7AB70F4470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4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19E350A-E1B0-4725-91FF-487BCDD0A14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164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101037D-2592-42F6-A439-725203E9E88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28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AEDB3CEC-5DC5-4278-9CEE-A4DBB36719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409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C4F61A7-677D-4E30-A30B-352436E1A85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532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50C53A9D-772D-4DA3-BB69-23CE8B46988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CB38290A-856D-4A83-8114-40D0288D804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655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4F2BA5A-2A8B-44E7-96B7-57D54B6776A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E0C5F8A-B8E7-45E4-8710-855C70F9015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90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4FCCB3FA-29E5-4B18-84F8-62E5BDF8B6D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2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BDBE6F3-6253-4391-B801-BB0F85C0550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 id="2147485459" r:id="rId6"/>
    <p:sldLayoutId id="2147485460" r:id="rId7"/>
    <p:sldLayoutId id="2147485461" r:id="rId8"/>
    <p:sldLayoutId id="2147485462" r:id="rId9"/>
    <p:sldLayoutId id="2147485463" r:id="rId10"/>
    <p:sldLayoutId id="21474854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14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24F267B8-C700-4701-B925-4FAB15AA4C7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 id="2147485474" r:id="rId10"/>
    <p:sldLayoutId id="21474854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27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F25666F-42FD-43DB-912A-25D66B795FD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392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F641B98-89E9-4475-A49F-A48F315635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51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B787ED8E-731A-4B65-BDA9-33528B329FF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638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5280F6C4-5055-4075-8A21-3D9D92C55D3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761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AF350030-C8C1-4F2C-A6B2-9815175C36B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CBD441EC-CF17-489B-87EE-F010A02A389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884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64A5A688-2ED5-49F9-926C-6DD75159F83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007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DB1853D8-4314-4A8B-8738-08BDBB2A281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42" r:id="rId1"/>
    <p:sldLayoutId id="2147485543" r:id="rId2"/>
    <p:sldLayoutId id="2147485544" r:id="rId3"/>
    <p:sldLayoutId id="2147485545" r:id="rId4"/>
    <p:sldLayoutId id="2147485546" r:id="rId5"/>
    <p:sldLayoutId id="2147485547" r:id="rId6"/>
    <p:sldLayoutId id="2147485548" r:id="rId7"/>
    <p:sldLayoutId id="2147485549" r:id="rId8"/>
    <p:sldLayoutId id="2147485550" r:id="rId9"/>
    <p:sldLayoutId id="2147485551" r:id="rId10"/>
    <p:sldLayoutId id="21474855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3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44C76652-7869-4ECD-966C-0B3878E9129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25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2884FF89-255D-4AE4-A9B6-57D307E75C4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64" r:id="rId1"/>
    <p:sldLayoutId id="2147485565" r:id="rId2"/>
    <p:sldLayoutId id="2147485566" r:id="rId3"/>
    <p:sldLayoutId id="2147485567" r:id="rId4"/>
    <p:sldLayoutId id="2147485568" r:id="rId5"/>
    <p:sldLayoutId id="2147485569" r:id="rId6"/>
    <p:sldLayoutId id="2147485570" r:id="rId7"/>
    <p:sldLayoutId id="2147485571" r:id="rId8"/>
    <p:sldLayoutId id="2147485572" r:id="rId9"/>
    <p:sldLayoutId id="2147485573" r:id="rId10"/>
    <p:sldLayoutId id="21474855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37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3130397-8357-4CA5-836A-135B3777D00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49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3EE45AD-1DBB-4331-9DC6-CB82CFEEAE8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61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FEAB64C4-0DE3-4011-990E-2A6F3BA67FB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 id="2147485601" r:id="rId6"/>
    <p:sldLayoutId id="2147485602" r:id="rId7"/>
    <p:sldLayoutId id="2147485603" r:id="rId8"/>
    <p:sldLayoutId id="2147485604" r:id="rId9"/>
    <p:sldLayoutId id="2147485605" r:id="rId10"/>
    <p:sldLayoutId id="21474856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734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E279CD19-139D-44B6-9C2E-9FCEEA932DA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88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4DFE2FB0-7A49-48D7-A245-22E6331E129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041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EA112F40-5715-4E0E-9509-FB55F4D842B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 id="2147485646" r:id="rId12"/>
    <p:sldLayoutId id="2147485647" r:id="rId13"/>
    <p:sldLayoutId id="214748564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E3D4C3C0-888A-4C76-997D-D8169B547CF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9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2F9D6DBE-4116-4841-ABD9-592B416BDB8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49" r:id="rId1"/>
    <p:sldLayoutId id="2147485650" r:id="rId2"/>
    <p:sldLayoutId id="2147485651" r:id="rId3"/>
    <p:sldLayoutId id="2147485652" r:id="rId4"/>
    <p:sldLayoutId id="2147485653" r:id="rId5"/>
    <p:sldLayoutId id="2147485654" r:id="rId6"/>
    <p:sldLayoutId id="2147485655" r:id="rId7"/>
    <p:sldLayoutId id="2147485656" r:id="rId8"/>
    <p:sldLayoutId id="2147485657" r:id="rId9"/>
    <p:sldLayoutId id="2147485658" r:id="rId10"/>
    <p:sldLayoutId id="2147485659" r:id="rId11"/>
    <p:sldLayoutId id="2147485660" r:id="rId12"/>
    <p:sldLayoutId id="2147485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338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83FA8528-F8ED-48E2-8111-7CC01B1F726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 id="2147485673" r:id="rId12"/>
    <p:sldLayoutId id="2147485674" r:id="rId13"/>
    <p:sldLayoutId id="21474856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4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A806FD6E-DAAA-4179-87ED-89CEEA85D2A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76" r:id="rId1"/>
    <p:sldLayoutId id="2147485677" r:id="rId2"/>
    <p:sldLayoutId id="2147485678" r:id="rId3"/>
    <p:sldLayoutId id="2147485679" r:id="rId4"/>
    <p:sldLayoutId id="2147485680" r:id="rId5"/>
    <p:sldLayoutId id="2147485681" r:id="rId6"/>
    <p:sldLayoutId id="2147485682" r:id="rId7"/>
    <p:sldLayoutId id="2147485683" r:id="rId8"/>
    <p:sldLayoutId id="2147485684" r:id="rId9"/>
    <p:sldLayoutId id="2147485685" r:id="rId10"/>
    <p:sldLayoutId id="2147485686" r:id="rId11"/>
    <p:sldLayoutId id="2147485687" r:id="rId12"/>
    <p:sldLayoutId id="21474856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6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ru-RU"/>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ru-RU"/>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cs typeface="+mn-cs"/>
              </a:defRPr>
            </a:lvl1pPr>
          </a:lstStyle>
          <a:p>
            <a:pPr>
              <a:defRPr/>
            </a:pPr>
            <a:fld id="{285BED60-B128-42CD-B40D-9D6680E8E4D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7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453FAC86-4D4C-48F3-BFFA-D6730AC7401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922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2F69F4D-4B3E-4C04-98BA-52EBA69608A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04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4B95138-C223-4270-9957-D3E828928B1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6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C9619AF2-459A-45FC-A79C-4354CCCB2F2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290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DDF3588-2361-461C-8285-36BACDC1B6E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B9947BD-9996-4327-996B-D2B7A2FBB97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A9508F34-4597-474C-A179-3935C4BF72C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AB50A214-7E59-48BE-98AD-E8517A38C9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CA2BAE7A-EB7D-47A9-BDA2-AF45E678D7B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9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10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7.xml"/><Relationship Id="rId1" Type="http://schemas.openxmlformats.org/officeDocument/2006/relationships/vmlDrawing" Target="../drawings/vmlDrawing7.v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78.xml"/><Relationship Id="rId1" Type="http://schemas.openxmlformats.org/officeDocument/2006/relationships/vmlDrawing" Target="../drawings/vmlDrawing8.vml"/><Relationship Id="rId5" Type="http://schemas.openxmlformats.org/officeDocument/2006/relationships/oleObject" Target="../embeddings/oleObject11.bin"/><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89.xml"/><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343.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11.jpeg"/><Relationship Id="rId1" Type="http://schemas.openxmlformats.org/officeDocument/2006/relationships/slideLayout" Target="../slideLayouts/slideLayout35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388.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9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1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6.xml"/></Relationships>
</file>

<file path=ppt/slides/_rels/slide1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3.xml"/></Relationships>
</file>

<file path=ppt/slides/_rels/slide1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19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42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3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2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5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54.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5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54.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45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4.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5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5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oss.tambov.ru:7777/wikipedia_ru_all_05_2011/A/%D0%9C%D0%B0%D0%B3%D0%B8%D1%87%D0%B5%D1%81%D0%BA%D0%B8%D0%B5%20%D1%87%D0%B8%D1%81%D0%BB%D0%B0%20(%D1%84%D0%B8%D0%B7%D0%B8%D0%BA%D0%B0).html" TargetMode="External"/><Relationship Id="rId5" Type="http://schemas.openxmlformats.org/officeDocument/2006/relationships/hyperlink" Target="http://oss.tambov.ru:7777/wikipedia_ru_all_05_2011/A/%D0%9E%D0%B1%D0%BE%D0%BB%D0%BE%D1%87%D0%B5%D1%87%D0%BD%D0%B0%D1%8F%20%D0%BC%D0%BE%D0%B4%D0%B5%D0%BB%D1%8C%20%D1%8F%D0%B4%D1%80%D0%B0.html" TargetMode="External"/><Relationship Id="rId4" Type="http://schemas.openxmlformats.org/officeDocument/2006/relationships/hyperlink" Target="http://oss.tambov.ru:7777/wikipedia_ru_all_05_2011/A/%D0%9C%D0%B0%D1%81%D1%81%D0%BE%D0%B2%D0%BE%D0%B5%20%D1%87%D0%B8%D1%81%D0%BB%D0%B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5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54.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45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38.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97.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4.xml"/></Relationships>
</file>

<file path=ppt/slides/_rels/slide5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9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45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54.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4.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2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7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45.png"/><Relationship Id="rId1" Type="http://schemas.openxmlformats.org/officeDocument/2006/relationships/slideLayout" Target="../slideLayouts/slideLayout522.xml"/><Relationship Id="rId4" Type="http://schemas.openxmlformats.org/officeDocument/2006/relationships/image" Target="../media/image83.emf"/></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5.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23.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3.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9.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5.xml"/></Relationships>
</file>

<file path=ppt/slides/_rels/slide9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Номер слайда 2"/>
          <p:cNvSpPr>
            <a:spLocks noGrp="1"/>
          </p:cNvSpPr>
          <p:nvPr>
            <p:ph type="sldNum" sz="quarter" idx="12"/>
          </p:nvPr>
        </p:nvSpPr>
        <p:spPr>
          <a:ln>
            <a:miter lim="800000"/>
            <a:headEnd/>
            <a:tailEnd/>
          </a:ln>
        </p:spPr>
        <p:txBody>
          <a:bodyPr/>
          <a:lstStyle/>
          <a:p>
            <a:pPr fontAlgn="base">
              <a:spcBef>
                <a:spcPct val="0"/>
              </a:spcBef>
              <a:spcAft>
                <a:spcPct val="0"/>
              </a:spcAft>
              <a:defRPr/>
            </a:pPr>
            <a:fld id="{C83B8212-AE52-4CD8-9729-7314F78B6993}" type="slidenum">
              <a:rPr lang="ru-RU" smtClean="0">
                <a:solidFill>
                  <a:srgbClr val="FFFFFF"/>
                </a:solidFill>
              </a:rPr>
              <a:pPr fontAlgn="base">
                <a:spcBef>
                  <a:spcPct val="0"/>
                </a:spcBef>
                <a:spcAft>
                  <a:spcPct val="0"/>
                </a:spcAft>
                <a:defRPr/>
              </a:pPr>
              <a:t>1</a:t>
            </a:fld>
            <a:endParaRPr lang="ru-RU" smtClean="0">
              <a:solidFill>
                <a:srgbClr val="FFFFFF"/>
              </a:solidFill>
            </a:endParaRPr>
          </a:p>
        </p:txBody>
      </p:sp>
      <p:pic>
        <p:nvPicPr>
          <p:cNvPr id="742402" name="Picture 4" descr="Dubna1_150"/>
          <p:cNvPicPr>
            <a:picLocks noChangeAspect="1" noChangeArrowheads="1"/>
          </p:cNvPicPr>
          <p:nvPr/>
        </p:nvPicPr>
        <p:blipFill>
          <a:blip r:embed="rId3" cstate="print"/>
          <a:srcRect t="7239" b="-8948"/>
          <a:stretch>
            <a:fillRect/>
          </a:stretch>
        </p:blipFill>
        <p:spPr bwMode="auto">
          <a:xfrm>
            <a:off x="-107950" y="34925"/>
            <a:ext cx="9251950" cy="7419975"/>
          </a:xfrm>
          <a:prstGeom prst="rect">
            <a:avLst/>
          </a:prstGeom>
          <a:noFill/>
          <a:ln w="9525">
            <a:noFill/>
            <a:miter lim="800000"/>
            <a:headEnd/>
            <a:tailEnd/>
          </a:ln>
        </p:spPr>
      </p:pic>
      <p:pic>
        <p:nvPicPr>
          <p:cNvPr id="742403" name="Picture 6" descr="FLNR"/>
          <p:cNvPicPr>
            <a:picLocks noChangeAspect="1" noChangeArrowheads="1"/>
          </p:cNvPicPr>
          <p:nvPr/>
        </p:nvPicPr>
        <p:blipFill>
          <a:blip r:embed="rId4" cstate="print"/>
          <a:srcRect/>
          <a:stretch>
            <a:fillRect/>
          </a:stretch>
        </p:blipFill>
        <p:spPr bwMode="auto">
          <a:xfrm>
            <a:off x="4859338" y="34925"/>
            <a:ext cx="4284662" cy="2500313"/>
          </a:xfrm>
          <a:prstGeom prst="rect">
            <a:avLst/>
          </a:prstGeom>
          <a:noFill/>
          <a:ln w="9525">
            <a:noFill/>
            <a:miter lim="800000"/>
            <a:headEnd/>
            <a:tailEnd/>
          </a:ln>
        </p:spPr>
      </p:pic>
      <p:pic>
        <p:nvPicPr>
          <p:cNvPr id="742404" name="Picture 10" descr="Adm-pan-n-cut"/>
          <p:cNvPicPr>
            <a:picLocks noChangeAspect="1" noChangeArrowheads="1"/>
          </p:cNvPicPr>
          <p:nvPr/>
        </p:nvPicPr>
        <p:blipFill>
          <a:blip r:embed="rId5" cstate="print">
            <a:lum bright="6000"/>
          </a:blip>
          <a:srcRect/>
          <a:stretch>
            <a:fillRect/>
          </a:stretch>
        </p:blipFill>
        <p:spPr bwMode="auto">
          <a:xfrm>
            <a:off x="73025" y="34925"/>
            <a:ext cx="3994150" cy="2493963"/>
          </a:xfrm>
          <a:prstGeom prst="rect">
            <a:avLst/>
          </a:prstGeom>
          <a:noFill/>
          <a:ln w="9525">
            <a:solidFill>
              <a:srgbClr val="FFFFFF"/>
            </a:solidFill>
            <a:miter lim="800000"/>
            <a:headEnd/>
            <a:tailEnd/>
          </a:ln>
        </p:spPr>
      </p:pic>
      <p:sp>
        <p:nvSpPr>
          <p:cNvPr id="3" name="Прямоугольник 2"/>
          <p:cNvSpPr/>
          <p:nvPr/>
        </p:nvSpPr>
        <p:spPr>
          <a:xfrm>
            <a:off x="-107950" y="4121150"/>
            <a:ext cx="9144000" cy="2616200"/>
          </a:xfrm>
          <a:prstGeom prst="rect">
            <a:avLst/>
          </a:prstGeom>
        </p:spPr>
        <p:txBody>
          <a:bodyPr>
            <a:spAutoFit/>
          </a:bodyPr>
          <a:lstStyle/>
          <a:p>
            <a:pPr indent="449580" algn="ctr" fontAlgn="auto">
              <a:spcBef>
                <a:spcPts val="0"/>
              </a:spcBef>
              <a:spcAft>
                <a:spcPts val="0"/>
              </a:spcAft>
              <a:defRPr/>
            </a:pPr>
            <a:r>
              <a:rPr lang="en-US" sz="2000" b="1" dirty="0">
                <a:solidFill>
                  <a:srgbClr val="FFFFFF"/>
                </a:solidFill>
                <a:latin typeface="Times New Roman"/>
                <a:ea typeface="Batang"/>
                <a:cs typeface="+mn-cs"/>
              </a:rPr>
              <a:t>THE POPULATION OF ISOMERIC STATES IN FUSION AND TRANSFER REACTIONS WITH BEAMS OF WEAKLY BOUND NUCLEI NEAR THE COULOMB BARRIER</a:t>
            </a:r>
            <a:endParaRPr lang="ru-RU" sz="2000" b="1" dirty="0">
              <a:solidFill>
                <a:srgbClr val="FFFFFF"/>
              </a:solidFill>
              <a:latin typeface="Times New Roman"/>
              <a:ea typeface="Batang"/>
              <a:cs typeface="+mn-cs"/>
            </a:endParaRPr>
          </a:p>
          <a:p>
            <a:pPr algn="ctr" fontAlgn="auto">
              <a:spcBef>
                <a:spcPts val="0"/>
              </a:spcBef>
              <a:spcAft>
                <a:spcPts val="0"/>
              </a:spcAft>
              <a:defRPr/>
            </a:pPr>
            <a:r>
              <a:rPr lang="en-US" sz="2000" b="1" dirty="0">
                <a:solidFill>
                  <a:srgbClr val="FFFFFF"/>
                </a:solidFill>
                <a:latin typeface="Times New Roman"/>
                <a:ea typeface="Times New Roman"/>
                <a:cs typeface="+mn-cs"/>
              </a:rPr>
              <a:t> </a:t>
            </a:r>
            <a:endParaRPr lang="ru-RU" sz="2000" b="1" dirty="0">
              <a:solidFill>
                <a:srgbClr val="FFFFFF"/>
              </a:solidFill>
              <a:latin typeface="Times New Roman"/>
              <a:ea typeface="Times New Roman"/>
              <a:cs typeface="+mn-cs"/>
            </a:endParaRPr>
          </a:p>
          <a:p>
            <a:pPr algn="ctr" fontAlgn="auto">
              <a:spcBef>
                <a:spcPts val="0"/>
              </a:spcBef>
              <a:spcAft>
                <a:spcPts val="0"/>
              </a:spcAft>
              <a:defRPr/>
            </a:pPr>
            <a:r>
              <a:rPr lang="en-US" sz="2000" b="1" i="1" dirty="0" err="1">
                <a:solidFill>
                  <a:srgbClr val="FFFFFF"/>
                </a:solidFill>
                <a:latin typeface="Times New Roman CYR"/>
                <a:ea typeface="Times New Roman"/>
                <a:cs typeface="+mn-cs"/>
              </a:rPr>
              <a:t>Skobelev</a:t>
            </a:r>
            <a:r>
              <a:rPr lang="en-US" sz="2000" b="1" i="1" dirty="0">
                <a:solidFill>
                  <a:srgbClr val="FFFFFF"/>
                </a:solidFill>
                <a:latin typeface="Times New Roman CYR"/>
                <a:ea typeface="Times New Roman"/>
                <a:cs typeface="+mn-cs"/>
              </a:rPr>
              <a:t> N.K.</a:t>
            </a:r>
          </a:p>
          <a:p>
            <a:pPr algn="ctr" fontAlgn="auto">
              <a:spcBef>
                <a:spcPts val="0"/>
              </a:spcBef>
              <a:spcAft>
                <a:spcPts val="0"/>
              </a:spcAft>
              <a:defRPr/>
            </a:pPr>
            <a:endParaRPr lang="ru-RU" sz="1600" b="1" i="1" dirty="0">
              <a:solidFill>
                <a:srgbClr val="FFFFFF"/>
              </a:solidFill>
              <a:latin typeface="Times New Roman"/>
              <a:ea typeface="Times New Roman"/>
              <a:cs typeface="+mn-cs"/>
            </a:endParaRPr>
          </a:p>
          <a:p>
            <a:pPr algn="ctr" fontAlgn="auto">
              <a:spcBef>
                <a:spcPts val="0"/>
              </a:spcBef>
              <a:spcAft>
                <a:spcPts val="0"/>
              </a:spcAft>
              <a:defRPr/>
            </a:pPr>
            <a:r>
              <a:rPr lang="en-US" sz="1600" i="1" dirty="0">
                <a:solidFill>
                  <a:srgbClr val="FFFFFF"/>
                </a:solidFill>
                <a:latin typeface="Times New Roman"/>
                <a:ea typeface="Times New Roman"/>
                <a:cs typeface="+mn-cs"/>
              </a:rPr>
              <a:t> </a:t>
            </a:r>
            <a:r>
              <a:rPr lang="pl-PL" sz="1600" i="1" dirty="0">
                <a:solidFill>
                  <a:srgbClr val="FFFFFF"/>
                </a:solidFill>
                <a:latin typeface="Times New Roman"/>
                <a:ea typeface="Times New Roman"/>
                <a:cs typeface="+mn-cs"/>
              </a:rPr>
              <a:t>Joint </a:t>
            </a:r>
            <a:r>
              <a:rPr lang="uk-UA" sz="1600" i="1" dirty="0" err="1">
                <a:solidFill>
                  <a:srgbClr val="FFFFFF"/>
                </a:solidFill>
                <a:latin typeface="Times New Roman CYR"/>
                <a:ea typeface="Times New Roman"/>
                <a:cs typeface="+mn-cs"/>
              </a:rPr>
              <a:t>Institute</a:t>
            </a:r>
            <a:r>
              <a:rPr lang="uk-UA" sz="1600" i="1" dirty="0">
                <a:solidFill>
                  <a:srgbClr val="FFFFFF"/>
                </a:solidFill>
                <a:latin typeface="Times New Roman CYR"/>
                <a:ea typeface="Times New Roman"/>
                <a:cs typeface="+mn-cs"/>
              </a:rPr>
              <a:t> </a:t>
            </a:r>
            <a:r>
              <a:rPr lang="uk-UA" sz="1600" i="1" dirty="0" err="1">
                <a:solidFill>
                  <a:srgbClr val="FFFFFF"/>
                </a:solidFill>
                <a:latin typeface="Times New Roman CYR"/>
                <a:ea typeface="Times New Roman"/>
                <a:cs typeface="+mn-cs"/>
              </a:rPr>
              <a:t>for</a:t>
            </a:r>
            <a:r>
              <a:rPr lang="uk-UA" sz="1600" i="1" dirty="0">
                <a:solidFill>
                  <a:srgbClr val="FFFFFF"/>
                </a:solidFill>
                <a:latin typeface="Times New Roman CYR"/>
                <a:ea typeface="Times New Roman"/>
                <a:cs typeface="+mn-cs"/>
              </a:rPr>
              <a:t> </a:t>
            </a:r>
            <a:r>
              <a:rPr lang="uk-UA" sz="1600" i="1" dirty="0" err="1">
                <a:solidFill>
                  <a:srgbClr val="FFFFFF"/>
                </a:solidFill>
                <a:latin typeface="Times New Roman CYR"/>
                <a:ea typeface="Times New Roman"/>
                <a:cs typeface="+mn-cs"/>
              </a:rPr>
              <a:t>Nuclear</a:t>
            </a:r>
            <a:r>
              <a:rPr lang="uk-UA" sz="1600" i="1" dirty="0">
                <a:solidFill>
                  <a:srgbClr val="FFFFFF"/>
                </a:solidFill>
                <a:latin typeface="Times New Roman CYR"/>
                <a:ea typeface="Times New Roman"/>
                <a:cs typeface="+mn-cs"/>
              </a:rPr>
              <a:t> </a:t>
            </a:r>
            <a:r>
              <a:rPr lang="uk-UA" sz="1600" i="1" dirty="0" err="1">
                <a:solidFill>
                  <a:srgbClr val="FFFFFF"/>
                </a:solidFill>
                <a:latin typeface="Times New Roman CYR"/>
                <a:ea typeface="Times New Roman"/>
                <a:cs typeface="+mn-cs"/>
              </a:rPr>
              <a:t>Research</a:t>
            </a:r>
            <a:r>
              <a:rPr lang="uk-UA" sz="1600" i="1" dirty="0">
                <a:solidFill>
                  <a:srgbClr val="FFFFFF"/>
                </a:solidFill>
                <a:latin typeface="Times New Roman CYR"/>
                <a:ea typeface="Times New Roman"/>
                <a:cs typeface="+mn-cs"/>
              </a:rPr>
              <a:t>, </a:t>
            </a:r>
            <a:r>
              <a:rPr lang="en-US" sz="1600" i="1" dirty="0" err="1">
                <a:solidFill>
                  <a:srgbClr val="FFFFFF"/>
                </a:solidFill>
                <a:latin typeface="Times New Roman CYR"/>
                <a:ea typeface="Times New Roman"/>
                <a:cs typeface="+mn-cs"/>
              </a:rPr>
              <a:t>Dubna</a:t>
            </a:r>
            <a:r>
              <a:rPr lang="en-US" sz="1600" i="1" dirty="0">
                <a:solidFill>
                  <a:srgbClr val="FFFFFF"/>
                </a:solidFill>
                <a:latin typeface="Times New Roman CYR"/>
                <a:ea typeface="Times New Roman"/>
                <a:cs typeface="+mn-cs"/>
              </a:rPr>
              <a:t>, </a:t>
            </a:r>
            <a:r>
              <a:rPr lang="uk-UA" sz="1600" i="1" dirty="0" err="1">
                <a:solidFill>
                  <a:srgbClr val="FFFFFF"/>
                </a:solidFill>
                <a:latin typeface="Times New Roman CYR"/>
                <a:ea typeface="Times New Roman"/>
                <a:cs typeface="+mn-cs"/>
              </a:rPr>
              <a:t>Moscow</a:t>
            </a:r>
            <a:r>
              <a:rPr lang="en-US" sz="1600" i="1" dirty="0">
                <a:solidFill>
                  <a:srgbClr val="FFFFFF"/>
                </a:solidFill>
                <a:latin typeface="Times New Roman CYR"/>
                <a:ea typeface="Times New Roman"/>
                <a:cs typeface="+mn-cs"/>
              </a:rPr>
              <a:t> </a:t>
            </a:r>
            <a:r>
              <a:rPr lang="en-US" sz="1600" i="1" dirty="0" err="1">
                <a:solidFill>
                  <a:srgbClr val="FFFFFF"/>
                </a:solidFill>
                <a:latin typeface="Times New Roman CYR"/>
                <a:ea typeface="Times New Roman"/>
                <a:cs typeface="+mn-cs"/>
              </a:rPr>
              <a:t>reg</a:t>
            </a:r>
            <a:r>
              <a:rPr lang="uk-UA" sz="1600" i="1" dirty="0">
                <a:solidFill>
                  <a:srgbClr val="FFFFFF"/>
                </a:solidFill>
                <a:latin typeface="Times New Roman CYR"/>
                <a:ea typeface="Times New Roman"/>
                <a:cs typeface="+mn-cs"/>
              </a:rPr>
              <a:t>, </a:t>
            </a:r>
            <a:r>
              <a:rPr lang="uk-UA" sz="1600" i="1" dirty="0" err="1">
                <a:solidFill>
                  <a:srgbClr val="FFFFFF"/>
                </a:solidFill>
                <a:latin typeface="Times New Roman CYR"/>
                <a:ea typeface="Times New Roman"/>
                <a:cs typeface="+mn-cs"/>
              </a:rPr>
              <a:t>Russia</a:t>
            </a:r>
            <a:endParaRPr lang="ru-RU" sz="1600" dirty="0">
              <a:solidFill>
                <a:srgbClr val="FFFFFF"/>
              </a:solidFill>
              <a:latin typeface="Times New Roman"/>
              <a:ea typeface="Times New Roman"/>
              <a:cs typeface="+mn-cs"/>
            </a:endParaRPr>
          </a:p>
          <a:p>
            <a:pPr algn="ctr" fontAlgn="auto">
              <a:spcBef>
                <a:spcPts val="0"/>
              </a:spcBef>
              <a:spcAft>
                <a:spcPts val="0"/>
              </a:spcAft>
              <a:defRPr/>
            </a:pPr>
            <a:r>
              <a:rPr lang="en-US" sz="1600" dirty="0">
                <a:solidFill>
                  <a:srgbClr val="FFFFFF"/>
                </a:solidFill>
                <a:latin typeface="Times New Roman CYR"/>
                <a:ea typeface="Times New Roman"/>
                <a:cs typeface="+mn-cs"/>
              </a:rPr>
              <a:t>E-mail: skobelev@jinr.ru</a:t>
            </a:r>
            <a:endParaRPr lang="ru-RU" sz="1600" dirty="0">
              <a:solidFill>
                <a:srgbClr val="FFFFFF"/>
              </a:solidFill>
              <a:latin typeface="Times New Roman"/>
              <a:ea typeface="Times New Roman"/>
              <a:cs typeface="+mn-cs"/>
            </a:endParaRPr>
          </a:p>
          <a:p>
            <a:pPr algn="ctr" fontAlgn="auto">
              <a:spcBef>
                <a:spcPts val="0"/>
              </a:spcBef>
              <a:spcAft>
                <a:spcPts val="0"/>
              </a:spcAft>
              <a:defRPr/>
            </a:pPr>
            <a:r>
              <a:rPr lang="en-US" sz="1600" dirty="0">
                <a:solidFill>
                  <a:srgbClr val="FFFFFF"/>
                </a:solidFill>
                <a:latin typeface="Times New Roman"/>
                <a:ea typeface="Times New Roman"/>
                <a:cs typeface="+mn-cs"/>
              </a:rPr>
              <a:t> </a:t>
            </a:r>
            <a:endParaRPr lang="ru-RU" sz="1600" dirty="0">
              <a:solidFill>
                <a:srgbClr val="FFFFFF"/>
              </a:solidFill>
              <a:latin typeface="Times New Roman"/>
              <a:ea typeface="Times New Roman"/>
              <a:cs typeface="+mn-cs"/>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755650" y="188913"/>
          <a:ext cx="7272338" cy="548640"/>
        </p:xfrm>
        <a:graphic>
          <a:graphicData uri="http://schemas.openxmlformats.org/drawingml/2006/table">
            <a:tbl>
              <a:tblPr/>
              <a:tblGrid>
                <a:gridCol w="7272338"/>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Характеристики распада и спины исследуемых изотопов </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 в основном и изомерном  состояниях .</a:t>
                      </a:r>
                      <a:endParaRPr kumimoji="0" lang="ru-RU" sz="18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 name="Таблица 3"/>
          <p:cNvGraphicFramePr>
            <a:graphicFrameLocks noGrp="1"/>
          </p:cNvGraphicFramePr>
          <p:nvPr/>
        </p:nvGraphicFramePr>
        <p:xfrm>
          <a:off x="1908175" y="908050"/>
          <a:ext cx="5111750" cy="5738178"/>
        </p:xfrm>
        <a:graphic>
          <a:graphicData uri="http://schemas.openxmlformats.org/drawingml/2006/table">
            <a:tbl>
              <a:tblPr/>
              <a:tblGrid>
                <a:gridCol w="1398588"/>
                <a:gridCol w="1016000"/>
                <a:gridCol w="544512"/>
                <a:gridCol w="995363"/>
                <a:gridCol w="1157287"/>
              </a:tblGrid>
              <a:tr h="504825">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Ядро-остаток</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T</a:t>
                      </a:r>
                      <a:r>
                        <a:rPr kumimoji="0" lang="ru-RU" sz="1200" b="1" i="0" u="none" strike="noStrike" cap="none" normalizeH="0" baseline="-2500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J</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π</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Eγ (кэВ)</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I</a:t>
                      </a: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γ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44g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Sc</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44m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Sc</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3.927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58.6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1157.03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271.13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99.9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86.7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6g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1.84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344.9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6</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1.41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88"/>
                        </a:spcBef>
                        <a:spcAft>
                          <a:spcPts val="88"/>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505.2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695.6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5.3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675.9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1.87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587.2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2033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195</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195</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9.9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41.6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13/2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779.80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261.75</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560.27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30.9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197g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197m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64.14 h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23.8h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13/2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191.44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133.99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0.63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33.0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196g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6.183 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332.983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22.9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355.684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426.0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196m2</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147.81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168.37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188.27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37.4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2.69 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411.8</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2.27 </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180.31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204.10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40.8</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214.84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60954" name="Rectangle 1"/>
          <p:cNvSpPr>
            <a:spLocks noChangeArrowheads="1"/>
          </p:cNvSpPr>
          <p:nvPr/>
        </p:nvSpPr>
        <p:spPr bwMode="auto">
          <a:xfrm>
            <a:off x="3086100" y="1598613"/>
            <a:ext cx="9144000" cy="457200"/>
          </a:xfrm>
          <a:prstGeom prst="rect">
            <a:avLst/>
          </a:prstGeom>
          <a:noFill/>
          <a:ln w="9525">
            <a:noFill/>
            <a:miter lim="800000"/>
            <a:headEnd/>
            <a:tailEnd/>
          </a:ln>
        </p:spPr>
        <p:txBody>
          <a:bodyPr wrap="none" anchor="ctr">
            <a:spAutoFit/>
          </a:bodyPr>
          <a:lstStyle/>
          <a:p>
            <a:pPr>
              <a:tabLst>
                <a:tab pos="-2171700" algn="l"/>
              </a:tabLst>
            </a:pPr>
            <a:endParaRPr lang="ru-RU"/>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2153220" y="980728"/>
            <a:ext cx="4981575" cy="4132560"/>
          </a:xfrm>
          <a:prstGeom prst="rect">
            <a:avLst/>
          </a:prstGeom>
          <a:noFill/>
          <a:extLst>
            <a:ext uri="{909E8E84-426E-40DD-AFC4-6F175D3DCCD1}"/>
          </a:extLst>
        </p:spPr>
      </p:pic>
      <p:pic>
        <p:nvPicPr>
          <p:cNvPr id="8195" name="Picture 3"/>
          <p:cNvPicPr>
            <a:picLocks noChangeAspect="1" noChangeArrowheads="1"/>
          </p:cNvPicPr>
          <p:nvPr/>
        </p:nvPicPr>
        <p:blipFill>
          <a:blip r:embed="rId3" cstate="print">
            <a:duotone>
              <a:prstClr val="black"/>
              <a:schemeClr val="accent2">
                <a:tint val="45000"/>
                <a:satMod val="400000"/>
              </a:schemeClr>
            </a:duotone>
            <a:extLst>
              <a:ext uri="{28A0092B-C50C-407E-A947-70E740481C1C}"/>
            </a:extLst>
          </a:blip>
          <a:srcRect/>
          <a:stretch>
            <a:fillRect/>
          </a:stretch>
        </p:blipFill>
        <p:spPr bwMode="auto">
          <a:xfrm>
            <a:off x="0" y="5113287"/>
            <a:ext cx="9144000" cy="1736363"/>
          </a:xfrm>
          <a:prstGeom prst="rect">
            <a:avLst/>
          </a:prstGeom>
          <a:noFill/>
          <a:ln>
            <a:noFill/>
          </a:ln>
          <a:effectLst/>
          <a:extLst>
            <a:ext uri="{909E8E84-426E-40DD-AFC4-6F175D3DCCD1}"/>
            <a:ext uri="{91240B29-F687-4F45-9708-019B960494DF}"/>
            <a:ext uri="{AF507438-7753-43E0-B8FC-AC1667EBCBE1}"/>
          </a:extLst>
        </p:spPr>
      </p:pic>
      <p:pic>
        <p:nvPicPr>
          <p:cNvPr id="8196" name="Picture 4"/>
          <p:cNvPicPr>
            <a:picLocks noChangeAspect="1" noChangeArrowheads="1"/>
          </p:cNvPicPr>
          <p:nvPr/>
        </p:nvPicPr>
        <p:blipFill>
          <a:blip r:embed="rId4" cstate="print">
            <a:duotone>
              <a:prstClr val="black"/>
              <a:schemeClr val="accent3">
                <a:tint val="45000"/>
                <a:satMod val="400000"/>
              </a:schemeClr>
            </a:duotone>
            <a:extLst>
              <a:ext uri="{28A0092B-C50C-407E-A947-70E740481C1C}"/>
            </a:extLst>
          </a:blip>
          <a:srcRect/>
          <a:stretch>
            <a:fillRect/>
          </a:stretch>
        </p:blipFill>
        <p:spPr bwMode="auto">
          <a:xfrm>
            <a:off x="0" y="0"/>
            <a:ext cx="9144000" cy="980728"/>
          </a:xfrm>
          <a:prstGeom prst="rect">
            <a:avLst/>
          </a:prstGeom>
          <a:noFill/>
          <a:ln>
            <a:noFill/>
          </a:ln>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1187624" y="404664"/>
            <a:ext cx="7200800" cy="6061833"/>
          </a:xfrm>
          <a:prstGeom prst="rect">
            <a:avLst/>
          </a:prstGeom>
          <a:noFill/>
          <a:extLst>
            <a:ext uri="{909E8E84-426E-40DD-AFC4-6F175D3DCCD1}"/>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308526" y="964982"/>
            <a:ext cx="3975442" cy="5460742"/>
          </a:xfrm>
          <a:prstGeom prst="rect">
            <a:avLst/>
          </a:prstGeom>
          <a:noFill/>
          <a:extLst>
            <a:ext uri="{909E8E84-426E-40DD-AFC4-6F175D3DCCD1}"/>
          </a:extLst>
        </p:spPr>
      </p:pic>
      <p:pic>
        <p:nvPicPr>
          <p:cNvPr id="19459" name="Picture 3"/>
          <p:cNvPicPr>
            <a:picLocks noChangeAspect="1" noChangeArrowheads="1"/>
          </p:cNvPicPr>
          <p:nvPr/>
        </p:nvPicPr>
        <p:blipFill>
          <a:blip r:embed="rId3" cstate="print">
            <a:duotone>
              <a:prstClr val="black"/>
              <a:schemeClr val="accent6">
                <a:tint val="45000"/>
                <a:satMod val="400000"/>
              </a:schemeClr>
            </a:duotone>
            <a:extLst>
              <a:ext uri="{28A0092B-C50C-407E-A947-70E740481C1C}"/>
            </a:extLst>
          </a:blip>
          <a:srcRect/>
          <a:stretch>
            <a:fillRect/>
          </a:stretch>
        </p:blipFill>
        <p:spPr bwMode="auto">
          <a:xfrm>
            <a:off x="4644008" y="1011982"/>
            <a:ext cx="3888432" cy="5413742"/>
          </a:xfrm>
          <a:prstGeom prst="rect">
            <a:avLst/>
          </a:prstGeom>
          <a:noFill/>
          <a:extLst>
            <a:ext uri="{909E8E84-426E-40DD-AFC4-6F175D3DCCD1}"/>
          </a:extLst>
        </p:spPr>
      </p:pic>
      <p:pic>
        <p:nvPicPr>
          <p:cNvPr id="19460" name="Picture 4"/>
          <p:cNvPicPr>
            <a:picLocks noChangeAspect="1" noChangeArrowheads="1"/>
          </p:cNvPicPr>
          <p:nvPr/>
        </p:nvPicPr>
        <p:blipFill>
          <a:blip r:embed="rId4" cstate="print">
            <a:duotone>
              <a:prstClr val="black"/>
              <a:schemeClr val="accent5">
                <a:tint val="45000"/>
                <a:satMod val="400000"/>
              </a:schemeClr>
            </a:duotone>
            <a:extLst>
              <a:ext uri="{28A0092B-C50C-407E-A947-70E740481C1C}"/>
            </a:extLst>
          </a:blip>
          <a:srcRect/>
          <a:stretch>
            <a:fillRect/>
          </a:stretch>
        </p:blipFill>
        <p:spPr bwMode="auto">
          <a:xfrm>
            <a:off x="755576" y="69632"/>
            <a:ext cx="7992888" cy="895350"/>
          </a:xfrm>
          <a:prstGeom prst="rect">
            <a:avLst/>
          </a:prstGeom>
          <a:noFill/>
          <a:extLst>
            <a:ext uri="{909E8E84-426E-40DD-AFC4-6F175D3DCCD1}"/>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573621" y="647522"/>
            <a:ext cx="3350308" cy="5229749"/>
          </a:xfrm>
          <a:prstGeom prst="rect">
            <a:avLst/>
          </a:prstGeom>
          <a:noFill/>
          <a:extLst>
            <a:ext uri="{909E8E84-426E-40DD-AFC4-6F175D3DCCD1}"/>
          </a:extLst>
        </p:spPr>
      </p:pic>
      <p:pic>
        <p:nvPicPr>
          <p:cNvPr id="20483" name="Picture 3"/>
          <p:cNvPicPr>
            <a:picLocks noChangeAspect="1" noChangeArrowheads="1"/>
          </p:cNvPicPr>
          <p:nvPr/>
        </p:nvPicPr>
        <p:blipFill>
          <a:blip r:embed="rId3" cstate="print">
            <a:duotone>
              <a:prstClr val="black"/>
              <a:schemeClr val="accent6">
                <a:tint val="45000"/>
                <a:satMod val="400000"/>
              </a:schemeClr>
            </a:duotone>
            <a:extLst>
              <a:ext uri="{28A0092B-C50C-407E-A947-70E740481C1C}"/>
            </a:extLst>
          </a:blip>
          <a:srcRect/>
          <a:stretch>
            <a:fillRect/>
          </a:stretch>
        </p:blipFill>
        <p:spPr bwMode="auto">
          <a:xfrm>
            <a:off x="4273585" y="235857"/>
            <a:ext cx="4258855" cy="6518746"/>
          </a:xfrm>
          <a:prstGeom prst="rect">
            <a:avLst/>
          </a:prstGeom>
          <a:noFill/>
          <a:extLst>
            <a:ext uri="{909E8E84-426E-40DD-AFC4-6F175D3DCCD1}"/>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2339752" y="578350"/>
            <a:ext cx="4392487" cy="5802784"/>
          </a:xfrm>
          <a:prstGeom prst="rect">
            <a:avLst/>
          </a:prstGeom>
          <a:noFill/>
          <a:extLst>
            <a:ext uri="{909E8E84-426E-40DD-AFC4-6F175D3DCCD1}"/>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Text Box 2"/>
          <p:cNvSpPr txBox="1">
            <a:spLocks noChangeArrowheads="1"/>
          </p:cNvSpPr>
          <p:nvPr/>
        </p:nvSpPr>
        <p:spPr bwMode="auto">
          <a:xfrm>
            <a:off x="669925" y="498475"/>
            <a:ext cx="290513" cy="822325"/>
          </a:xfrm>
          <a:prstGeom prst="rect">
            <a:avLst/>
          </a:prstGeom>
          <a:noFill/>
          <a:ln w="9525">
            <a:noFill/>
            <a:miter lim="800000"/>
            <a:headEnd/>
            <a:tailEnd/>
          </a:ln>
        </p:spPr>
        <p:txBody>
          <a:bodyPr wrap="none">
            <a:spAutoFit/>
          </a:bodyPr>
          <a:lstStyle/>
          <a:p>
            <a:pPr>
              <a:buFontTx/>
              <a:buChar char="•"/>
            </a:pPr>
            <a:endParaRPr lang="en-GB" sz="2400">
              <a:solidFill>
                <a:srgbClr val="000000"/>
              </a:solidFill>
              <a:latin typeface="Times New Roman" pitchFamily="18" charset="0"/>
            </a:endParaRPr>
          </a:p>
          <a:p>
            <a:pPr>
              <a:buFontTx/>
              <a:buChar char="•"/>
            </a:pPr>
            <a:endParaRPr lang="en-GB" sz="2400">
              <a:solidFill>
                <a:srgbClr val="000000"/>
              </a:solidFill>
              <a:latin typeface="Times New Roman" pitchFamily="18" charset="0"/>
            </a:endParaRPr>
          </a:p>
        </p:txBody>
      </p:sp>
      <p:sp>
        <p:nvSpPr>
          <p:cNvPr id="901122" name="Text Box 3"/>
          <p:cNvSpPr txBox="1">
            <a:spLocks noChangeArrowheads="1"/>
          </p:cNvSpPr>
          <p:nvPr/>
        </p:nvSpPr>
        <p:spPr bwMode="auto">
          <a:xfrm>
            <a:off x="609600" y="228600"/>
            <a:ext cx="8001000" cy="5934075"/>
          </a:xfrm>
          <a:prstGeom prst="rect">
            <a:avLst/>
          </a:prstGeom>
          <a:noFill/>
          <a:ln w="9525">
            <a:noFill/>
            <a:miter lim="800000"/>
            <a:headEnd/>
            <a:tailEnd/>
          </a:ln>
        </p:spPr>
        <p:txBody>
          <a:bodyPr>
            <a:spAutoFit/>
          </a:bodyPr>
          <a:lstStyle/>
          <a:p>
            <a:pPr>
              <a:spcBef>
                <a:spcPct val="50000"/>
              </a:spcBef>
            </a:pPr>
            <a:r>
              <a:rPr lang="en-GB" sz="2400" u="sng">
                <a:solidFill>
                  <a:srgbClr val="FF0000"/>
                </a:solidFill>
                <a:latin typeface="Times New Roman" pitchFamily="18" charset="0"/>
              </a:rPr>
              <a:t>What is an isomer ?</a:t>
            </a:r>
          </a:p>
          <a:p>
            <a:pPr>
              <a:spcBef>
                <a:spcPct val="50000"/>
              </a:spcBef>
            </a:pPr>
            <a:r>
              <a:rPr lang="en-GB" sz="2400">
                <a:solidFill>
                  <a:srgbClr val="000000"/>
                </a:solidFill>
                <a:latin typeface="Times New Roman" pitchFamily="18" charset="0"/>
              </a:rPr>
              <a:t>Metastable (long-lived) nuclear excited state.</a:t>
            </a:r>
          </a:p>
          <a:p>
            <a:pPr>
              <a:spcBef>
                <a:spcPct val="50000"/>
              </a:spcBef>
            </a:pPr>
            <a:r>
              <a:rPr lang="en-GB" sz="2400">
                <a:solidFill>
                  <a:srgbClr val="000000"/>
                </a:solidFill>
                <a:latin typeface="Times New Roman" pitchFamily="18" charset="0"/>
              </a:rPr>
              <a:t>‘Long-lived’ could mean </a:t>
            </a:r>
          </a:p>
          <a:p>
            <a:pPr>
              <a:spcBef>
                <a:spcPct val="50000"/>
              </a:spcBef>
            </a:pPr>
            <a:r>
              <a:rPr lang="en-GB" sz="2400">
                <a:solidFill>
                  <a:srgbClr val="000000"/>
                </a:solidFill>
                <a:latin typeface="Times New Roman" pitchFamily="18" charset="0"/>
              </a:rPr>
              <a:t>~10</a:t>
            </a:r>
            <a:r>
              <a:rPr lang="en-GB" sz="2400" baseline="30000">
                <a:solidFill>
                  <a:srgbClr val="000000"/>
                </a:solidFill>
                <a:latin typeface="Times New Roman" pitchFamily="18" charset="0"/>
              </a:rPr>
              <a:t>-19</a:t>
            </a:r>
            <a:r>
              <a:rPr lang="en-GB" sz="2400">
                <a:solidFill>
                  <a:srgbClr val="000000"/>
                </a:solidFill>
                <a:latin typeface="Times New Roman" pitchFamily="18" charset="0"/>
              </a:rPr>
              <a:t> seconds, shape isomers in alpha-clusters or</a:t>
            </a:r>
          </a:p>
          <a:p>
            <a:pPr>
              <a:spcBef>
                <a:spcPct val="50000"/>
              </a:spcBef>
            </a:pPr>
            <a:r>
              <a:rPr lang="en-GB" sz="2400">
                <a:solidFill>
                  <a:srgbClr val="000000"/>
                </a:solidFill>
                <a:latin typeface="Times New Roman" pitchFamily="18" charset="0"/>
              </a:rPr>
              <a:t> ~10</a:t>
            </a:r>
            <a:r>
              <a:rPr lang="en-GB" sz="2400" baseline="30000">
                <a:solidFill>
                  <a:srgbClr val="000000"/>
                </a:solidFill>
                <a:latin typeface="Times New Roman" pitchFamily="18" charset="0"/>
              </a:rPr>
              <a:t>15</a:t>
            </a:r>
            <a:r>
              <a:rPr lang="en-GB" sz="2400">
                <a:solidFill>
                  <a:srgbClr val="000000"/>
                </a:solidFill>
                <a:latin typeface="Times New Roman" pitchFamily="18" charset="0"/>
              </a:rPr>
              <a:t> years </a:t>
            </a:r>
            <a:r>
              <a:rPr lang="en-GB" sz="2400" baseline="30000">
                <a:solidFill>
                  <a:srgbClr val="000000"/>
                </a:solidFill>
                <a:latin typeface="Times New Roman" pitchFamily="18" charset="0"/>
              </a:rPr>
              <a:t>180</a:t>
            </a:r>
            <a:r>
              <a:rPr lang="en-GB" sz="2400">
                <a:solidFill>
                  <a:srgbClr val="000000"/>
                </a:solidFill>
                <a:latin typeface="Times New Roman" pitchFamily="18" charset="0"/>
              </a:rPr>
              <a:t>Ta 9</a:t>
            </a:r>
            <a:r>
              <a:rPr lang="en-GB" sz="2400" baseline="30000">
                <a:solidFill>
                  <a:srgbClr val="000000"/>
                </a:solidFill>
                <a:latin typeface="Times New Roman" pitchFamily="18" charset="0"/>
              </a:rPr>
              <a:t>-</a:t>
            </a:r>
            <a:r>
              <a:rPr lang="en-GB" sz="2400">
                <a:solidFill>
                  <a:srgbClr val="000000"/>
                </a:solidFill>
                <a:latin typeface="Times New Roman" pitchFamily="18" charset="0"/>
              </a:rPr>
              <a:t>-&gt;1</a:t>
            </a:r>
            <a:r>
              <a:rPr lang="en-GB" sz="2400" baseline="30000">
                <a:solidFill>
                  <a:srgbClr val="000000"/>
                </a:solidFill>
                <a:latin typeface="Times New Roman" pitchFamily="18" charset="0"/>
              </a:rPr>
              <a:t>+</a:t>
            </a:r>
            <a:r>
              <a:rPr lang="en-GB" sz="2400">
                <a:solidFill>
                  <a:srgbClr val="000000"/>
                </a:solidFill>
                <a:latin typeface="Times New Roman" pitchFamily="18" charset="0"/>
              </a:rPr>
              <a:t> decay.</a:t>
            </a:r>
          </a:p>
          <a:p>
            <a:pPr>
              <a:spcBef>
                <a:spcPct val="50000"/>
              </a:spcBef>
            </a:pPr>
            <a:r>
              <a:rPr lang="en-GB" sz="2400" u="sng">
                <a:solidFill>
                  <a:srgbClr val="FF0000"/>
                </a:solidFill>
                <a:latin typeface="Times New Roman" pitchFamily="18" charset="0"/>
              </a:rPr>
              <a:t>Why/when do you get isomers?</a:t>
            </a:r>
            <a:endParaRPr lang="en-GB" sz="2400">
              <a:solidFill>
                <a:srgbClr val="000000"/>
              </a:solidFill>
              <a:latin typeface="Times New Roman" pitchFamily="18" charset="0"/>
            </a:endParaRPr>
          </a:p>
          <a:p>
            <a:pPr>
              <a:spcBef>
                <a:spcPct val="50000"/>
              </a:spcBef>
            </a:pPr>
            <a:r>
              <a:rPr lang="en-GB" sz="2400">
                <a:solidFill>
                  <a:srgbClr val="000000"/>
                </a:solidFill>
                <a:latin typeface="Times New Roman" pitchFamily="18" charset="0"/>
              </a:rPr>
              <a:t>If there is (i) large change in spin (‘spin-trap’)</a:t>
            </a:r>
          </a:p>
          <a:p>
            <a:pPr>
              <a:spcBef>
                <a:spcPct val="50000"/>
              </a:spcBef>
            </a:pPr>
            <a:r>
              <a:rPr lang="en-GB" sz="2400">
                <a:solidFill>
                  <a:srgbClr val="000000"/>
                </a:solidFill>
                <a:latin typeface="Times New Roman" pitchFamily="18" charset="0"/>
              </a:rPr>
              <a:t>                (ii) small energy change  </a:t>
            </a:r>
          </a:p>
          <a:p>
            <a:pPr>
              <a:spcBef>
                <a:spcPct val="50000"/>
              </a:spcBef>
            </a:pPr>
            <a:r>
              <a:rPr lang="en-GB" sz="2400">
                <a:solidFill>
                  <a:srgbClr val="000000"/>
                </a:solidFill>
                <a:latin typeface="Times New Roman" pitchFamily="18" charset="0"/>
              </a:rPr>
              <a:t>               (iii) dramatic change in structure (shape, K-value)</a:t>
            </a:r>
          </a:p>
          <a:p>
            <a:pPr>
              <a:spcBef>
                <a:spcPct val="50000"/>
              </a:spcBef>
            </a:pPr>
            <a:r>
              <a:rPr lang="en-GB" sz="2400" u="sng">
                <a:solidFill>
                  <a:srgbClr val="FF0000"/>
                </a:solidFill>
                <a:latin typeface="Times New Roman" pitchFamily="18" charset="0"/>
              </a:rPr>
              <a:t>What do isomers tell you ?</a:t>
            </a:r>
            <a:r>
              <a:rPr lang="en-GB" sz="2400">
                <a:solidFill>
                  <a:srgbClr val="000000"/>
                </a:solidFill>
                <a:latin typeface="Times New Roman" pitchFamily="18" charset="0"/>
              </a:rPr>
              <a:t>  </a:t>
            </a:r>
          </a:p>
          <a:p>
            <a:pPr>
              <a:spcBef>
                <a:spcPct val="50000"/>
              </a:spcBef>
            </a:pPr>
            <a:r>
              <a:rPr lang="en-GB" sz="2400">
                <a:solidFill>
                  <a:srgbClr val="000000"/>
                </a:solidFill>
                <a:latin typeface="Times New Roman" pitchFamily="18" charset="0"/>
              </a:rPr>
              <a:t>Isomers occur due to single particle structure.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0" name="Rectangle 2"/>
          <p:cNvSpPr>
            <a:spLocks noChangeArrowheads="1"/>
          </p:cNvSpPr>
          <p:nvPr/>
        </p:nvSpPr>
        <p:spPr bwMode="auto">
          <a:xfrm>
            <a:off x="1219200" y="2286000"/>
            <a:ext cx="6477000" cy="990600"/>
          </a:xfrm>
          <a:prstGeom prst="rect">
            <a:avLst/>
          </a:prstGeom>
          <a:solidFill>
            <a:srgbClr val="FFCC99"/>
          </a:solidFill>
          <a:ln w="9525">
            <a:solidFill>
              <a:schemeClr val="tx1"/>
            </a:solidFill>
            <a:miter lim="800000"/>
            <a:headEnd/>
            <a:tailEnd/>
          </a:ln>
        </p:spPr>
        <p:txBody>
          <a:bodyPr wrap="none" anchor="ctr"/>
          <a:lstStyle/>
          <a:p>
            <a:endParaRPr lang="ru-RU">
              <a:solidFill>
                <a:srgbClr val="000000"/>
              </a:solidFill>
            </a:endParaRPr>
          </a:p>
        </p:txBody>
      </p:sp>
      <p:sp>
        <p:nvSpPr>
          <p:cNvPr id="13371" name="Rectangle 3"/>
          <p:cNvSpPr>
            <a:spLocks noChangeArrowheads="1"/>
          </p:cNvSpPr>
          <p:nvPr/>
        </p:nvSpPr>
        <p:spPr bwMode="auto">
          <a:xfrm>
            <a:off x="838200" y="4495800"/>
            <a:ext cx="6172200" cy="2209800"/>
          </a:xfrm>
          <a:prstGeom prst="rect">
            <a:avLst/>
          </a:prstGeom>
          <a:solidFill>
            <a:srgbClr val="FF99CC"/>
          </a:solidFill>
          <a:ln w="9525">
            <a:solidFill>
              <a:schemeClr val="tx1"/>
            </a:solidFill>
            <a:miter lim="800000"/>
            <a:headEnd/>
            <a:tailEnd/>
          </a:ln>
        </p:spPr>
        <p:txBody>
          <a:bodyPr wrap="none" anchor="ctr"/>
          <a:lstStyle/>
          <a:p>
            <a:endParaRPr lang="ru-RU">
              <a:solidFill>
                <a:srgbClr val="000000"/>
              </a:solidFill>
            </a:endParaRPr>
          </a:p>
        </p:txBody>
      </p:sp>
      <p:sp>
        <p:nvSpPr>
          <p:cNvPr id="13372" name="Rectangle 4"/>
          <p:cNvSpPr>
            <a:spLocks noChangeArrowheads="1"/>
          </p:cNvSpPr>
          <p:nvPr/>
        </p:nvSpPr>
        <p:spPr bwMode="auto">
          <a:xfrm>
            <a:off x="1295400" y="609600"/>
            <a:ext cx="5867400" cy="838200"/>
          </a:xfrm>
          <a:prstGeom prst="rect">
            <a:avLst/>
          </a:prstGeom>
          <a:solidFill>
            <a:srgbClr val="99CCFF"/>
          </a:solidFill>
          <a:ln w="9525">
            <a:solidFill>
              <a:schemeClr val="tx1"/>
            </a:solidFill>
            <a:miter lim="800000"/>
            <a:headEnd/>
            <a:tailEnd/>
          </a:ln>
        </p:spPr>
        <p:txBody>
          <a:bodyPr wrap="none" anchor="ctr"/>
          <a:lstStyle/>
          <a:p>
            <a:endParaRPr lang="ru-RU">
              <a:solidFill>
                <a:srgbClr val="000000"/>
              </a:solidFill>
            </a:endParaRPr>
          </a:p>
        </p:txBody>
      </p:sp>
      <p:graphicFrame>
        <p:nvGraphicFramePr>
          <p:cNvPr id="13369" name="Object 57"/>
          <p:cNvGraphicFramePr>
            <a:graphicFrameLocks noChangeAspect="1"/>
          </p:cNvGraphicFramePr>
          <p:nvPr/>
        </p:nvGraphicFramePr>
        <p:xfrm>
          <a:off x="1042988" y="188913"/>
          <a:ext cx="6553200" cy="6505575"/>
        </p:xfrm>
        <a:graphic>
          <a:graphicData uri="http://schemas.openxmlformats.org/presentationml/2006/ole">
            <p:oleObj spid="_x0000_s13369" name="Equation" r:id="rId3" imgW="3492500" imgH="3467100" progId="Equation.3">
              <p:embed/>
            </p:oleObj>
          </a:graphicData>
        </a:graphic>
      </p:graphicFrame>
      <p:sp>
        <p:nvSpPr>
          <p:cNvPr id="13373" name="Text Box 6"/>
          <p:cNvSpPr txBox="1">
            <a:spLocks noChangeArrowheads="1"/>
          </p:cNvSpPr>
          <p:nvPr/>
        </p:nvSpPr>
        <p:spPr bwMode="auto">
          <a:xfrm>
            <a:off x="7086600" y="4832350"/>
            <a:ext cx="1911350" cy="1187450"/>
          </a:xfrm>
          <a:prstGeom prst="rect">
            <a:avLst/>
          </a:prstGeom>
          <a:noFill/>
          <a:ln w="9525">
            <a:noFill/>
            <a:miter lim="800000"/>
            <a:headEnd/>
            <a:tailEnd/>
          </a:ln>
        </p:spPr>
        <p:txBody>
          <a:bodyPr wrap="none">
            <a:spAutoFit/>
          </a:bodyPr>
          <a:lstStyle/>
          <a:p>
            <a:r>
              <a:rPr lang="en-GB" sz="2400">
                <a:solidFill>
                  <a:srgbClr val="0000CC"/>
                </a:solidFill>
                <a:latin typeface="Times New Roman" pitchFamily="18" charset="0"/>
              </a:rPr>
              <a:t>Bock et al., </a:t>
            </a:r>
          </a:p>
          <a:p>
            <a:r>
              <a:rPr lang="en-GB" sz="2400">
                <a:solidFill>
                  <a:srgbClr val="0000CC"/>
                </a:solidFill>
                <a:latin typeface="Times New Roman" pitchFamily="18" charset="0"/>
              </a:rPr>
              <a:t>Nukleonika</a:t>
            </a:r>
          </a:p>
          <a:p>
            <a:r>
              <a:rPr lang="en-GB" sz="2400" b="1" u="sng">
                <a:solidFill>
                  <a:srgbClr val="0000CC"/>
                </a:solidFill>
                <a:latin typeface="Times New Roman" pitchFamily="18" charset="0"/>
              </a:rPr>
              <a:t>22</a:t>
            </a:r>
            <a:r>
              <a:rPr lang="en-GB" sz="2400">
                <a:solidFill>
                  <a:srgbClr val="0000CC"/>
                </a:solidFill>
                <a:latin typeface="Times New Roman" pitchFamily="18" charset="0"/>
              </a:rPr>
              <a:t> (1977) 529</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48" name="Object 112"/>
          <p:cNvGraphicFramePr>
            <a:graphicFrameLocks noGrp="1" noChangeAspect="1"/>
          </p:cNvGraphicFramePr>
          <p:nvPr>
            <p:ph idx="4294967295"/>
          </p:nvPr>
        </p:nvGraphicFramePr>
        <p:xfrm>
          <a:off x="6011863" y="2708275"/>
          <a:ext cx="2736850" cy="1727200"/>
        </p:xfrm>
        <a:graphic>
          <a:graphicData uri="http://schemas.openxmlformats.org/presentationml/2006/ole">
            <p:oleObj spid="_x0000_s14448" name="Equation" r:id="rId3" imgW="1892300" imgH="1193800" progId="Equation.3">
              <p:embed/>
            </p:oleObj>
          </a:graphicData>
        </a:graphic>
      </p:graphicFrame>
      <p:grpSp>
        <p:nvGrpSpPr>
          <p:cNvPr id="14450" name="Group 17"/>
          <p:cNvGrpSpPr>
            <a:grpSpLocks/>
          </p:cNvGrpSpPr>
          <p:nvPr/>
        </p:nvGrpSpPr>
        <p:grpSpPr bwMode="auto">
          <a:xfrm>
            <a:off x="0" y="1268413"/>
            <a:ext cx="5715000" cy="4724400"/>
            <a:chOff x="96" y="864"/>
            <a:chExt cx="4164" cy="3361"/>
          </a:xfrm>
        </p:grpSpPr>
        <p:pic>
          <p:nvPicPr>
            <p:cNvPr id="14452" name="Picture 18" descr="reactions_schem_cs"/>
            <p:cNvPicPr>
              <a:picLocks noChangeAspect="1" noChangeArrowheads="1"/>
            </p:cNvPicPr>
            <p:nvPr/>
          </p:nvPicPr>
          <p:blipFill>
            <a:blip r:embed="rId4" cstate="print"/>
            <a:srcRect/>
            <a:stretch>
              <a:fillRect/>
            </a:stretch>
          </p:blipFill>
          <p:spPr bwMode="auto">
            <a:xfrm>
              <a:off x="96" y="864"/>
              <a:ext cx="4164" cy="3361"/>
            </a:xfrm>
            <a:prstGeom prst="rect">
              <a:avLst/>
            </a:prstGeom>
            <a:noFill/>
            <a:ln w="9525">
              <a:noFill/>
              <a:miter lim="800000"/>
              <a:headEnd/>
              <a:tailEnd/>
            </a:ln>
          </p:spPr>
        </p:pic>
        <p:graphicFrame>
          <p:nvGraphicFramePr>
            <p:cNvPr id="14449" name="Object 113"/>
            <p:cNvGraphicFramePr>
              <a:graphicFrameLocks noChangeAspect="1"/>
            </p:cNvGraphicFramePr>
            <p:nvPr/>
          </p:nvGraphicFramePr>
          <p:xfrm>
            <a:off x="3216" y="1248"/>
            <a:ext cx="912" cy="289"/>
          </p:xfrm>
          <a:graphic>
            <a:graphicData uri="http://schemas.openxmlformats.org/presentationml/2006/ole">
              <p:oleObj spid="_x0000_s14449" name="Equation" r:id="rId5" imgW="723586" imgH="228501" progId="Equation.3">
                <p:embed/>
              </p:oleObj>
            </a:graphicData>
          </a:graphic>
        </p:graphicFrame>
        <p:sp>
          <p:nvSpPr>
            <p:cNvPr id="14453" name="Oval 20"/>
            <p:cNvSpPr>
              <a:spLocks noChangeArrowheads="1"/>
            </p:cNvSpPr>
            <p:nvPr/>
          </p:nvSpPr>
          <p:spPr bwMode="auto">
            <a:xfrm>
              <a:off x="1152" y="2640"/>
              <a:ext cx="288" cy="288"/>
            </a:xfrm>
            <a:prstGeom prst="ellipse">
              <a:avLst/>
            </a:prstGeom>
            <a:solidFill>
              <a:schemeClr val="accent1"/>
            </a:solidFill>
            <a:ln w="9525">
              <a:solidFill>
                <a:schemeClr val="tx1"/>
              </a:solidFill>
              <a:round/>
              <a:headEnd/>
              <a:tailEnd/>
            </a:ln>
          </p:spPr>
          <p:txBody>
            <a:bodyPr wrap="none" anchor="ctr"/>
            <a:lstStyle/>
            <a:p>
              <a:endParaRPr lang="ru-RU">
                <a:solidFill>
                  <a:srgbClr val="000000"/>
                </a:solidFill>
              </a:endParaRPr>
            </a:p>
          </p:txBody>
        </p:sp>
        <p:sp>
          <p:nvSpPr>
            <p:cNvPr id="14454" name="Line 21"/>
            <p:cNvSpPr>
              <a:spLocks noChangeShapeType="1"/>
            </p:cNvSpPr>
            <p:nvPr/>
          </p:nvSpPr>
          <p:spPr bwMode="auto">
            <a:xfrm>
              <a:off x="960" y="2784"/>
              <a:ext cx="144" cy="0"/>
            </a:xfrm>
            <a:prstGeom prst="line">
              <a:avLst/>
            </a:prstGeom>
            <a:noFill/>
            <a:ln w="9525">
              <a:solidFill>
                <a:schemeClr val="tx1"/>
              </a:solidFill>
              <a:round/>
              <a:headEnd/>
              <a:tailEnd type="triangle" w="med" len="med"/>
            </a:ln>
          </p:spPr>
          <p:txBody>
            <a:bodyPr wrap="none" anchor="ctr"/>
            <a:lstStyle/>
            <a:p>
              <a:endParaRPr lang="ru-RU"/>
            </a:p>
          </p:txBody>
        </p:sp>
      </p:grpSp>
      <p:sp>
        <p:nvSpPr>
          <p:cNvPr id="14451" name="Rectangle 27"/>
          <p:cNvSpPr>
            <a:spLocks noChangeArrowheads="1"/>
          </p:cNvSpPr>
          <p:nvPr/>
        </p:nvSpPr>
        <p:spPr bwMode="auto">
          <a:xfrm>
            <a:off x="5724525" y="4724400"/>
            <a:ext cx="3189288" cy="366713"/>
          </a:xfrm>
          <a:prstGeom prst="rect">
            <a:avLst/>
          </a:prstGeom>
          <a:noFill/>
          <a:ln w="9525">
            <a:noFill/>
            <a:miter lim="800000"/>
            <a:headEnd/>
            <a:tailEnd/>
          </a:ln>
        </p:spPr>
        <p:txBody>
          <a:bodyPr wrap="none">
            <a:spAutoFit/>
          </a:bodyPr>
          <a:lstStyle/>
          <a:p>
            <a:r>
              <a:rPr lang="ru-RU">
                <a:solidFill>
                  <a:srgbClr val="000000"/>
                </a:solidFill>
              </a:rPr>
              <a:t>L</a:t>
            </a:r>
            <a:r>
              <a:rPr lang="ru-RU" baseline="-25000">
                <a:solidFill>
                  <a:srgbClr val="000000"/>
                </a:solidFill>
              </a:rPr>
              <a:t>max</a:t>
            </a:r>
            <a:r>
              <a:rPr lang="ru-RU">
                <a:solidFill>
                  <a:srgbClr val="000000"/>
                </a:solidFill>
              </a:rPr>
              <a:t> = 0.219</a:t>
            </a:r>
            <a:r>
              <a:rPr lang="en-US">
                <a:solidFill>
                  <a:srgbClr val="000000"/>
                </a:solidFill>
              </a:rPr>
              <a:t>R[</a:t>
            </a:r>
            <a:r>
              <a:rPr lang="ru-RU">
                <a:solidFill>
                  <a:srgbClr val="000000"/>
                </a:solidFill>
              </a:rPr>
              <a:t>μ(E</a:t>
            </a:r>
            <a:r>
              <a:rPr lang="ru-RU" baseline="-25000">
                <a:solidFill>
                  <a:srgbClr val="000000"/>
                </a:solidFill>
              </a:rPr>
              <a:t>cm</a:t>
            </a:r>
            <a:r>
              <a:rPr lang="ru-RU">
                <a:solidFill>
                  <a:srgbClr val="000000"/>
                </a:solidFill>
              </a:rPr>
              <a:t> − V</a:t>
            </a:r>
            <a:r>
              <a:rPr lang="ru-RU" baseline="-25000">
                <a:solidFill>
                  <a:srgbClr val="000000"/>
                </a:solidFill>
              </a:rPr>
              <a:t>cm</a:t>
            </a:r>
            <a:r>
              <a:rPr lang="ru-RU">
                <a:solidFill>
                  <a:srgbClr val="000000"/>
                </a:solidFill>
              </a:rPr>
              <a:t>)</a:t>
            </a:r>
            <a:r>
              <a:rPr lang="en-US">
                <a:solidFill>
                  <a:srgbClr val="000000"/>
                </a:solidFill>
              </a:rPr>
              <a:t>]</a:t>
            </a:r>
            <a:r>
              <a:rPr lang="en-US" baseline="30000">
                <a:solidFill>
                  <a:srgbClr val="000000"/>
                </a:solidFill>
              </a:rPr>
              <a:t>1/2</a:t>
            </a:r>
            <a:endParaRPr lang="ru-RU" baseline="30000">
              <a:solidFill>
                <a:srgbClr val="00000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241" name="Group 2"/>
          <p:cNvGrpSpPr>
            <a:grpSpLocks/>
          </p:cNvGrpSpPr>
          <p:nvPr/>
        </p:nvGrpSpPr>
        <p:grpSpPr bwMode="auto">
          <a:xfrm>
            <a:off x="339725" y="76200"/>
            <a:ext cx="8575675" cy="2722563"/>
            <a:chOff x="214" y="139"/>
            <a:chExt cx="5402" cy="1715"/>
          </a:xfrm>
        </p:grpSpPr>
        <p:pic>
          <p:nvPicPr>
            <p:cNvPr id="906243" name="Picture 3"/>
            <p:cNvPicPr>
              <a:picLocks noChangeAspect="1" noChangeArrowheads="1"/>
            </p:cNvPicPr>
            <p:nvPr/>
          </p:nvPicPr>
          <p:blipFill>
            <a:blip r:embed="rId2" cstate="print"/>
            <a:srcRect/>
            <a:stretch>
              <a:fillRect/>
            </a:stretch>
          </p:blipFill>
          <p:spPr bwMode="auto">
            <a:xfrm>
              <a:off x="240" y="144"/>
              <a:ext cx="5376" cy="1710"/>
            </a:xfrm>
            <a:prstGeom prst="rect">
              <a:avLst/>
            </a:prstGeom>
            <a:noFill/>
            <a:ln w="9525">
              <a:noFill/>
              <a:miter lim="800000"/>
              <a:headEnd/>
              <a:tailEnd/>
            </a:ln>
          </p:spPr>
        </p:pic>
        <p:pic>
          <p:nvPicPr>
            <p:cNvPr id="906244" name="Picture 4"/>
            <p:cNvPicPr>
              <a:picLocks noChangeAspect="1" noChangeArrowheads="1"/>
            </p:cNvPicPr>
            <p:nvPr/>
          </p:nvPicPr>
          <p:blipFill>
            <a:blip r:embed="rId3" cstate="print"/>
            <a:srcRect/>
            <a:stretch>
              <a:fillRect/>
            </a:stretch>
          </p:blipFill>
          <p:spPr bwMode="auto">
            <a:xfrm>
              <a:off x="214" y="139"/>
              <a:ext cx="3024" cy="293"/>
            </a:xfrm>
            <a:prstGeom prst="rect">
              <a:avLst/>
            </a:prstGeom>
            <a:noFill/>
            <a:ln w="9525">
              <a:noFill/>
              <a:miter lim="800000"/>
              <a:headEnd/>
              <a:tailEnd/>
            </a:ln>
          </p:spPr>
        </p:pic>
      </p:grpSp>
      <p:pic>
        <p:nvPicPr>
          <p:cNvPr id="906242" name="Picture 5"/>
          <p:cNvPicPr>
            <a:picLocks noChangeAspect="1" noChangeArrowheads="1"/>
          </p:cNvPicPr>
          <p:nvPr/>
        </p:nvPicPr>
        <p:blipFill>
          <a:blip r:embed="rId4" cstate="print"/>
          <a:srcRect/>
          <a:stretch>
            <a:fillRect/>
          </a:stretch>
        </p:blipFill>
        <p:spPr bwMode="auto">
          <a:xfrm>
            <a:off x="539750" y="2492375"/>
            <a:ext cx="78486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2"/>
          <p:cNvSpPr>
            <a:spLocks noGrp="1" noChangeArrowheads="1"/>
          </p:cNvSpPr>
          <p:nvPr>
            <p:ph type="title"/>
          </p:nvPr>
        </p:nvSpPr>
        <p:spPr>
          <a:xfrm>
            <a:off x="1295400" y="685800"/>
            <a:ext cx="7772400" cy="1143000"/>
          </a:xfrm>
        </p:spPr>
        <p:txBody>
          <a:bodyPr/>
          <a:lstStyle/>
          <a:p>
            <a:pPr eaLnBrk="1" hangingPunct="1"/>
            <a:r>
              <a:rPr lang="en-US" sz="3200" smtClean="0"/>
              <a:t>Nuclear structure in a nut shell</a:t>
            </a:r>
          </a:p>
        </p:txBody>
      </p:sp>
      <p:sp>
        <p:nvSpPr>
          <p:cNvPr id="907266" name="Text Box 3"/>
          <p:cNvSpPr txBox="1">
            <a:spLocks noChangeArrowheads="1"/>
          </p:cNvSpPr>
          <p:nvPr/>
        </p:nvSpPr>
        <p:spPr bwMode="auto">
          <a:xfrm>
            <a:off x="179388" y="1844675"/>
            <a:ext cx="8740775" cy="3378200"/>
          </a:xfrm>
          <a:prstGeom prst="rect">
            <a:avLst/>
          </a:prstGeom>
          <a:noFill/>
          <a:ln w="9525">
            <a:noFill/>
            <a:miter lim="800000"/>
            <a:headEnd/>
            <a:tailEnd/>
          </a:ln>
        </p:spPr>
        <p:txBody>
          <a:bodyPr>
            <a:spAutoFit/>
          </a:bodyPr>
          <a:lstStyle/>
          <a:p>
            <a:pPr eaLnBrk="0" hangingPunct="0">
              <a:buFontTx/>
              <a:buChar char="•"/>
            </a:pPr>
            <a:r>
              <a:rPr lang="en-US" sz="2400">
                <a:solidFill>
                  <a:srgbClr val="000000"/>
                </a:solidFill>
                <a:latin typeface="Tahoma" pitchFamily="34" charset="0"/>
              </a:rPr>
              <a:t>  The nucleus is a bound system of protons and neutrons.</a:t>
            </a:r>
          </a:p>
          <a:p>
            <a:pPr eaLnBrk="0" hangingPunct="0">
              <a:buFontTx/>
              <a:buChar char="•"/>
            </a:pPr>
            <a:r>
              <a:rPr lang="en-US" sz="2400">
                <a:solidFill>
                  <a:srgbClr val="000000"/>
                </a:solidFill>
                <a:latin typeface="Tahoma" pitchFamily="34" charset="0"/>
              </a:rPr>
              <a:t>  The nucleus exhibits different shapes and excitations.</a:t>
            </a:r>
          </a:p>
          <a:p>
            <a:pPr eaLnBrk="0" hangingPunct="0">
              <a:buFontTx/>
              <a:buChar char="•"/>
            </a:pPr>
            <a:r>
              <a:rPr lang="en-US" sz="2400">
                <a:solidFill>
                  <a:srgbClr val="000000"/>
                </a:solidFill>
                <a:latin typeface="Tahoma" pitchFamily="34" charset="0"/>
              </a:rPr>
              <a:t>  Properties are understood on the basis of </a:t>
            </a:r>
            <a:r>
              <a:rPr lang="ru-RU" sz="2400">
                <a:solidFill>
                  <a:srgbClr val="000000"/>
                </a:solidFill>
                <a:latin typeface="Tahoma" pitchFamily="34" charset="0"/>
              </a:rPr>
              <a:t> </a:t>
            </a:r>
            <a:r>
              <a:rPr lang="en-US" sz="2400">
                <a:solidFill>
                  <a:srgbClr val="000000"/>
                </a:solidFill>
                <a:latin typeface="Tahoma" pitchFamily="34" charset="0"/>
              </a:rPr>
              <a:t>single particle and collective motion.</a:t>
            </a:r>
          </a:p>
          <a:p>
            <a:pPr eaLnBrk="0" hangingPunct="0">
              <a:buFontTx/>
              <a:buChar char="•"/>
            </a:pPr>
            <a:r>
              <a:rPr lang="en-US" sz="2400">
                <a:solidFill>
                  <a:srgbClr val="000000"/>
                </a:solidFill>
                <a:latin typeface="Tahoma" pitchFamily="34" charset="0"/>
              </a:rPr>
              <a:t>  Gamma-rays from the decay of an excited nucleus give</a:t>
            </a:r>
          </a:p>
          <a:p>
            <a:pPr eaLnBrk="0" hangingPunct="0"/>
            <a:r>
              <a:rPr lang="en-US" sz="2400">
                <a:solidFill>
                  <a:srgbClr val="000000"/>
                </a:solidFill>
                <a:latin typeface="Tahoma" pitchFamily="34" charset="0"/>
              </a:rPr>
              <a:t>   information about the arrangement of quantum levels</a:t>
            </a:r>
            <a:r>
              <a:rPr lang="ru-RU" sz="2400">
                <a:solidFill>
                  <a:srgbClr val="000000"/>
                </a:solidFill>
                <a:latin typeface="Tahoma" pitchFamily="34" charset="0"/>
              </a:rPr>
              <a:t> </a:t>
            </a:r>
            <a:r>
              <a:rPr lang="en-US" sz="2400">
                <a:solidFill>
                  <a:srgbClr val="000000"/>
                </a:solidFill>
                <a:latin typeface="Tahoma" pitchFamily="34" charset="0"/>
              </a:rPr>
              <a:t>in  a nuclear potential well, and the shape of the potential.</a:t>
            </a:r>
          </a:p>
          <a:p>
            <a:pPr eaLnBrk="0" hangingPunct="0">
              <a:buFontTx/>
              <a:buChar char="•"/>
            </a:pPr>
            <a:r>
              <a:rPr lang="en-US" sz="2400">
                <a:solidFill>
                  <a:srgbClr val="000000"/>
                </a:solidFill>
                <a:latin typeface="Tahoma" pitchFamily="34" charset="0"/>
              </a:rPr>
              <a:t>  The arrangement of excited levels and shape delicately depend</a:t>
            </a:r>
            <a:r>
              <a:rPr lang="ru-RU" sz="2400">
                <a:solidFill>
                  <a:srgbClr val="000000"/>
                </a:solidFill>
                <a:latin typeface="Tahoma" pitchFamily="34" charset="0"/>
              </a:rPr>
              <a:t> </a:t>
            </a:r>
            <a:r>
              <a:rPr lang="en-US" sz="2400">
                <a:solidFill>
                  <a:srgbClr val="000000"/>
                </a:solidFill>
                <a:latin typeface="Tahoma" pitchFamily="34" charset="0"/>
              </a:rPr>
              <a:t>on the nucleon number and angular momentum.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354" name="Group 242"/>
          <p:cNvGraphicFramePr>
            <a:graphicFrameLocks noGrp="1"/>
          </p:cNvGraphicFramePr>
          <p:nvPr/>
        </p:nvGraphicFramePr>
        <p:xfrm>
          <a:off x="1187450" y="1033463"/>
          <a:ext cx="6049962" cy="4895851"/>
        </p:xfrm>
        <a:graphic>
          <a:graphicData uri="http://schemas.openxmlformats.org/drawingml/2006/table">
            <a:tbl>
              <a:tblPr/>
              <a:tblGrid>
                <a:gridCol w="2503487"/>
                <a:gridCol w="1587500"/>
                <a:gridCol w="1958975"/>
              </a:tblGrid>
              <a:tr h="75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Reaction</a:t>
                      </a:r>
                      <a:endParaRPr kumimoji="0" lang="en-US" sz="18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Compound nucleus</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 </a:t>
                      </a:r>
                      <a:endParaRPr kumimoji="0" lang="ru-RU"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10.84</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201</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-1.535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12.21</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4.18</a:t>
                      </a:r>
                      <a:endParaRPr kumimoji="0" lang="en-US" sz="18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-3.37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-8.96</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At</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0.5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Hg</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10.07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12.62</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-3.03</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-4.2</a:t>
                      </a:r>
                      <a:endParaRPr kumimoji="0" lang="en-US" sz="18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54071" name="Rectangle 233"/>
          <p:cNvSpPr>
            <a:spLocks noChangeArrowheads="1"/>
          </p:cNvSpPr>
          <p:nvPr/>
        </p:nvSpPr>
        <p:spPr bwMode="auto">
          <a:xfrm>
            <a:off x="0" y="5767388"/>
            <a:ext cx="184150" cy="366712"/>
          </a:xfrm>
          <a:prstGeom prst="rect">
            <a:avLst/>
          </a:prstGeom>
          <a:noFill/>
          <a:ln w="9525">
            <a:noFill/>
            <a:miter lim="800000"/>
            <a:headEnd/>
            <a:tailEnd/>
          </a:ln>
        </p:spPr>
        <p:txBody>
          <a:bodyPr wrap="none" anchor="ctr">
            <a:spAutoFit/>
          </a:bodyPr>
          <a:lstStyle/>
          <a:p>
            <a:endParaRPr lang="ru-RU">
              <a:latin typeface="Calibri" pitchFamily="34" charset="0"/>
            </a:endParaRPr>
          </a:p>
        </p:txBody>
      </p:sp>
      <p:sp>
        <p:nvSpPr>
          <p:cNvPr id="854072" name="Rectangle 243"/>
          <p:cNvSpPr>
            <a:spLocks noChangeArrowheads="1"/>
          </p:cNvSpPr>
          <p:nvPr/>
        </p:nvSpPr>
        <p:spPr bwMode="auto">
          <a:xfrm>
            <a:off x="1763713" y="115888"/>
            <a:ext cx="4572000" cy="366712"/>
          </a:xfrm>
          <a:prstGeom prst="rect">
            <a:avLst/>
          </a:prstGeom>
          <a:noFill/>
          <a:ln w="9525">
            <a:noFill/>
            <a:miter lim="800000"/>
            <a:headEnd/>
            <a:tailEnd/>
          </a:ln>
        </p:spPr>
        <p:txBody>
          <a:bodyPr>
            <a:spAutoFit/>
          </a:bodyPr>
          <a:lstStyle/>
          <a:p>
            <a:pPr algn="ctr">
              <a:spcBef>
                <a:spcPct val="50000"/>
              </a:spcBef>
            </a:pPr>
            <a:r>
              <a:rPr lang="en-US" b="1">
                <a:latin typeface="Calibri" pitchFamily="34" charset="0"/>
              </a:rPr>
              <a:t>Q-values </a:t>
            </a:r>
            <a:endParaRPr lang="ru-RU">
              <a:latin typeface="Calibri" pitchFamily="34" charset="0"/>
              <a:cs typeface="Aharoni" pitchFamily="2" charset="-79"/>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2"/>
          <p:cNvSpPr>
            <a:spLocks noGrp="1" noChangeArrowheads="1"/>
          </p:cNvSpPr>
          <p:nvPr>
            <p:ph type="title"/>
          </p:nvPr>
        </p:nvSpPr>
        <p:spPr>
          <a:xfrm>
            <a:off x="1524000" y="685800"/>
            <a:ext cx="6159500" cy="1143000"/>
          </a:xfrm>
        </p:spPr>
        <p:txBody>
          <a:bodyPr/>
          <a:lstStyle/>
          <a:p>
            <a:pPr eaLnBrk="1" hangingPunct="1"/>
            <a:r>
              <a:rPr lang="en-US" sz="3200" smtClean="0"/>
              <a:t>Gamma rays and energy levels</a:t>
            </a:r>
          </a:p>
        </p:txBody>
      </p:sp>
      <p:sp>
        <p:nvSpPr>
          <p:cNvPr id="908290" name="Line 3"/>
          <p:cNvSpPr>
            <a:spLocks noChangeShapeType="1"/>
          </p:cNvSpPr>
          <p:nvPr/>
        </p:nvSpPr>
        <p:spPr bwMode="auto">
          <a:xfrm>
            <a:off x="609600" y="2590800"/>
            <a:ext cx="1524000" cy="0"/>
          </a:xfrm>
          <a:prstGeom prst="line">
            <a:avLst/>
          </a:prstGeom>
          <a:noFill/>
          <a:ln w="9525">
            <a:solidFill>
              <a:schemeClr val="tx1"/>
            </a:solidFill>
            <a:miter lim="800000"/>
            <a:headEnd/>
            <a:tailEnd/>
          </a:ln>
        </p:spPr>
        <p:txBody>
          <a:bodyPr wrap="none"/>
          <a:lstStyle/>
          <a:p>
            <a:endParaRPr lang="ru-RU"/>
          </a:p>
        </p:txBody>
      </p:sp>
      <p:sp>
        <p:nvSpPr>
          <p:cNvPr id="908291" name="Line 4"/>
          <p:cNvSpPr>
            <a:spLocks noChangeShapeType="1"/>
          </p:cNvSpPr>
          <p:nvPr/>
        </p:nvSpPr>
        <p:spPr bwMode="auto">
          <a:xfrm>
            <a:off x="609600" y="2895600"/>
            <a:ext cx="1524000" cy="0"/>
          </a:xfrm>
          <a:prstGeom prst="line">
            <a:avLst/>
          </a:prstGeom>
          <a:noFill/>
          <a:ln w="9525">
            <a:solidFill>
              <a:schemeClr val="tx1"/>
            </a:solidFill>
            <a:miter lim="800000"/>
            <a:headEnd/>
            <a:tailEnd/>
          </a:ln>
        </p:spPr>
        <p:txBody>
          <a:bodyPr wrap="none"/>
          <a:lstStyle/>
          <a:p>
            <a:endParaRPr lang="ru-RU"/>
          </a:p>
        </p:txBody>
      </p:sp>
      <p:sp>
        <p:nvSpPr>
          <p:cNvPr id="908292" name="Line 5"/>
          <p:cNvSpPr>
            <a:spLocks noChangeShapeType="1"/>
          </p:cNvSpPr>
          <p:nvPr/>
        </p:nvSpPr>
        <p:spPr bwMode="auto">
          <a:xfrm>
            <a:off x="609600" y="3505200"/>
            <a:ext cx="1524000" cy="0"/>
          </a:xfrm>
          <a:prstGeom prst="line">
            <a:avLst/>
          </a:prstGeom>
          <a:noFill/>
          <a:ln w="9525">
            <a:solidFill>
              <a:schemeClr val="tx1"/>
            </a:solidFill>
            <a:miter lim="800000"/>
            <a:headEnd/>
            <a:tailEnd/>
          </a:ln>
        </p:spPr>
        <p:txBody>
          <a:bodyPr wrap="none"/>
          <a:lstStyle/>
          <a:p>
            <a:endParaRPr lang="ru-RU"/>
          </a:p>
        </p:txBody>
      </p:sp>
      <p:sp>
        <p:nvSpPr>
          <p:cNvPr id="908293" name="Line 6"/>
          <p:cNvSpPr>
            <a:spLocks noChangeShapeType="1"/>
          </p:cNvSpPr>
          <p:nvPr/>
        </p:nvSpPr>
        <p:spPr bwMode="auto">
          <a:xfrm>
            <a:off x="609600" y="4267200"/>
            <a:ext cx="1524000" cy="0"/>
          </a:xfrm>
          <a:prstGeom prst="line">
            <a:avLst/>
          </a:prstGeom>
          <a:noFill/>
          <a:ln w="9525">
            <a:solidFill>
              <a:schemeClr val="tx1"/>
            </a:solidFill>
            <a:miter lim="800000"/>
            <a:headEnd/>
            <a:tailEnd/>
          </a:ln>
        </p:spPr>
        <p:txBody>
          <a:bodyPr wrap="none"/>
          <a:lstStyle/>
          <a:p>
            <a:endParaRPr lang="ru-RU"/>
          </a:p>
        </p:txBody>
      </p:sp>
      <p:sp>
        <p:nvSpPr>
          <p:cNvPr id="908294" name="Line 7"/>
          <p:cNvSpPr>
            <a:spLocks noChangeShapeType="1"/>
          </p:cNvSpPr>
          <p:nvPr/>
        </p:nvSpPr>
        <p:spPr bwMode="auto">
          <a:xfrm>
            <a:off x="609600" y="5105400"/>
            <a:ext cx="1524000" cy="0"/>
          </a:xfrm>
          <a:prstGeom prst="line">
            <a:avLst/>
          </a:prstGeom>
          <a:noFill/>
          <a:ln w="9525">
            <a:solidFill>
              <a:schemeClr val="tx1"/>
            </a:solidFill>
            <a:miter lim="800000"/>
            <a:headEnd/>
            <a:tailEnd/>
          </a:ln>
        </p:spPr>
        <p:txBody>
          <a:bodyPr wrap="none"/>
          <a:lstStyle/>
          <a:p>
            <a:endParaRPr lang="ru-RU"/>
          </a:p>
        </p:txBody>
      </p:sp>
      <p:grpSp>
        <p:nvGrpSpPr>
          <p:cNvPr id="908295" name="Group 8"/>
          <p:cNvGrpSpPr>
            <a:grpSpLocks/>
          </p:cNvGrpSpPr>
          <p:nvPr/>
        </p:nvGrpSpPr>
        <p:grpSpPr bwMode="auto">
          <a:xfrm>
            <a:off x="939800" y="5249863"/>
            <a:ext cx="777875" cy="701675"/>
            <a:chOff x="592" y="3307"/>
            <a:chExt cx="490" cy="442"/>
          </a:xfrm>
        </p:grpSpPr>
        <p:sp>
          <p:nvSpPr>
            <p:cNvPr id="908308" name="Text Box 9"/>
            <p:cNvSpPr txBox="1">
              <a:spLocks noChangeArrowheads="1"/>
            </p:cNvSpPr>
            <p:nvPr/>
          </p:nvSpPr>
          <p:spPr bwMode="auto">
            <a:xfrm>
              <a:off x="592" y="3307"/>
              <a:ext cx="490" cy="442"/>
            </a:xfrm>
            <a:prstGeom prst="rect">
              <a:avLst/>
            </a:prstGeom>
            <a:noFill/>
            <a:ln w="9525">
              <a:noFill/>
              <a:miter lim="800000"/>
              <a:headEnd/>
              <a:tailEnd/>
            </a:ln>
          </p:spPr>
          <p:txBody>
            <a:bodyPr wrap="none">
              <a:spAutoFit/>
            </a:bodyPr>
            <a:lstStyle/>
            <a:p>
              <a:r>
                <a:rPr lang="en-US" sz="2000">
                  <a:solidFill>
                    <a:srgbClr val="000000"/>
                  </a:solidFill>
                  <a:latin typeface="Times" pitchFamily="18" charset="0"/>
                </a:rPr>
                <a:t>A</a:t>
              </a:r>
            </a:p>
            <a:p>
              <a:r>
                <a:rPr lang="en-US" sz="2000">
                  <a:solidFill>
                    <a:srgbClr val="000000"/>
                  </a:solidFill>
                  <a:latin typeface="Times" pitchFamily="18" charset="0"/>
                </a:rPr>
                <a:t>Z    N</a:t>
              </a:r>
            </a:p>
          </p:txBody>
        </p:sp>
        <p:sp>
          <p:nvSpPr>
            <p:cNvPr id="908309" name="Text Box 10"/>
            <p:cNvSpPr txBox="1">
              <a:spLocks noChangeArrowheads="1"/>
            </p:cNvSpPr>
            <p:nvPr/>
          </p:nvSpPr>
          <p:spPr bwMode="auto">
            <a:xfrm>
              <a:off x="723" y="3351"/>
              <a:ext cx="255" cy="288"/>
            </a:xfrm>
            <a:prstGeom prst="rect">
              <a:avLst/>
            </a:prstGeom>
            <a:noFill/>
            <a:ln w="9525">
              <a:noFill/>
              <a:miter lim="800000"/>
              <a:headEnd/>
              <a:tailEnd/>
            </a:ln>
          </p:spPr>
          <p:txBody>
            <a:bodyPr wrap="none">
              <a:spAutoFit/>
            </a:bodyPr>
            <a:lstStyle/>
            <a:p>
              <a:r>
                <a:rPr lang="en-US" sz="2400">
                  <a:solidFill>
                    <a:srgbClr val="000000"/>
                  </a:solidFill>
                  <a:latin typeface="Times" pitchFamily="18" charset="0"/>
                </a:rPr>
                <a:t>X</a:t>
              </a:r>
            </a:p>
          </p:txBody>
        </p:sp>
      </p:grpSp>
      <p:sp>
        <p:nvSpPr>
          <p:cNvPr id="908296" name="Line 11"/>
          <p:cNvSpPr>
            <a:spLocks noChangeShapeType="1"/>
          </p:cNvSpPr>
          <p:nvPr/>
        </p:nvSpPr>
        <p:spPr bwMode="auto">
          <a:xfrm>
            <a:off x="1371600" y="4267200"/>
            <a:ext cx="0" cy="838200"/>
          </a:xfrm>
          <a:prstGeom prst="line">
            <a:avLst/>
          </a:prstGeom>
          <a:noFill/>
          <a:ln w="19050">
            <a:solidFill>
              <a:srgbClr val="009900"/>
            </a:solidFill>
            <a:miter lim="800000"/>
            <a:headEnd/>
            <a:tailEnd type="triangle" w="med" len="med"/>
          </a:ln>
        </p:spPr>
        <p:txBody>
          <a:bodyPr wrap="none"/>
          <a:lstStyle/>
          <a:p>
            <a:endParaRPr lang="ru-RU"/>
          </a:p>
        </p:txBody>
      </p:sp>
      <p:sp>
        <p:nvSpPr>
          <p:cNvPr id="908297" name="Line 12"/>
          <p:cNvSpPr>
            <a:spLocks noChangeShapeType="1"/>
          </p:cNvSpPr>
          <p:nvPr/>
        </p:nvSpPr>
        <p:spPr bwMode="auto">
          <a:xfrm>
            <a:off x="1371600" y="2590800"/>
            <a:ext cx="0" cy="1676400"/>
          </a:xfrm>
          <a:prstGeom prst="line">
            <a:avLst/>
          </a:prstGeom>
          <a:noFill/>
          <a:ln w="19050">
            <a:solidFill>
              <a:srgbClr val="009900"/>
            </a:solidFill>
            <a:miter lim="800000"/>
            <a:headEnd/>
            <a:tailEnd type="triangle" w="med" len="med"/>
          </a:ln>
        </p:spPr>
        <p:txBody>
          <a:bodyPr wrap="none"/>
          <a:lstStyle/>
          <a:p>
            <a:endParaRPr lang="ru-RU"/>
          </a:p>
        </p:txBody>
      </p:sp>
      <p:sp>
        <p:nvSpPr>
          <p:cNvPr id="908298" name="Line 13"/>
          <p:cNvSpPr>
            <a:spLocks noChangeShapeType="1"/>
          </p:cNvSpPr>
          <p:nvPr/>
        </p:nvSpPr>
        <p:spPr bwMode="auto">
          <a:xfrm>
            <a:off x="838200" y="3505200"/>
            <a:ext cx="0" cy="1600200"/>
          </a:xfrm>
          <a:prstGeom prst="line">
            <a:avLst/>
          </a:prstGeom>
          <a:noFill/>
          <a:ln w="19050">
            <a:solidFill>
              <a:srgbClr val="009900"/>
            </a:solidFill>
            <a:miter lim="800000"/>
            <a:headEnd/>
            <a:tailEnd type="triangle" w="med" len="med"/>
          </a:ln>
        </p:spPr>
        <p:txBody>
          <a:bodyPr wrap="none"/>
          <a:lstStyle/>
          <a:p>
            <a:endParaRPr lang="ru-RU"/>
          </a:p>
        </p:txBody>
      </p:sp>
      <p:sp>
        <p:nvSpPr>
          <p:cNvPr id="908299" name="Line 14"/>
          <p:cNvSpPr>
            <a:spLocks noChangeShapeType="1"/>
          </p:cNvSpPr>
          <p:nvPr/>
        </p:nvSpPr>
        <p:spPr bwMode="auto">
          <a:xfrm>
            <a:off x="838200" y="2590800"/>
            <a:ext cx="0" cy="304800"/>
          </a:xfrm>
          <a:prstGeom prst="line">
            <a:avLst/>
          </a:prstGeom>
          <a:noFill/>
          <a:ln w="19050">
            <a:solidFill>
              <a:srgbClr val="009900"/>
            </a:solidFill>
            <a:miter lim="800000"/>
            <a:headEnd/>
            <a:tailEnd type="triangle" w="med" len="med"/>
          </a:ln>
        </p:spPr>
        <p:txBody>
          <a:bodyPr wrap="none"/>
          <a:lstStyle/>
          <a:p>
            <a:endParaRPr lang="ru-RU"/>
          </a:p>
        </p:txBody>
      </p:sp>
      <p:sp>
        <p:nvSpPr>
          <p:cNvPr id="908300" name="Text Box 15"/>
          <p:cNvSpPr txBox="1">
            <a:spLocks noChangeArrowheads="1"/>
          </p:cNvSpPr>
          <p:nvPr/>
        </p:nvSpPr>
        <p:spPr bwMode="auto">
          <a:xfrm>
            <a:off x="2109788" y="2362200"/>
            <a:ext cx="328612" cy="396875"/>
          </a:xfrm>
          <a:prstGeom prst="rect">
            <a:avLst/>
          </a:prstGeom>
          <a:noFill/>
          <a:ln w="9525">
            <a:noFill/>
            <a:miter lim="800000"/>
            <a:headEnd/>
            <a:tailEnd/>
          </a:ln>
        </p:spPr>
        <p:txBody>
          <a:bodyPr>
            <a:spAutoFit/>
          </a:bodyPr>
          <a:lstStyle/>
          <a:p>
            <a:r>
              <a:rPr lang="en-US" sz="2000">
                <a:solidFill>
                  <a:srgbClr val="009999"/>
                </a:solidFill>
                <a:latin typeface="Times" pitchFamily="18" charset="0"/>
              </a:rPr>
              <a:t>J</a:t>
            </a:r>
            <a:r>
              <a:rPr lang="en-US" sz="2000" baseline="-25000">
                <a:solidFill>
                  <a:srgbClr val="009999"/>
                </a:solidFill>
                <a:latin typeface="Times" pitchFamily="18" charset="0"/>
              </a:rPr>
              <a:t>i</a:t>
            </a:r>
          </a:p>
        </p:txBody>
      </p:sp>
      <p:sp>
        <p:nvSpPr>
          <p:cNvPr id="908301" name="Text Box 16"/>
          <p:cNvSpPr txBox="1">
            <a:spLocks noChangeArrowheads="1"/>
          </p:cNvSpPr>
          <p:nvPr/>
        </p:nvSpPr>
        <p:spPr bwMode="auto">
          <a:xfrm>
            <a:off x="2133600" y="4038600"/>
            <a:ext cx="457200" cy="396875"/>
          </a:xfrm>
          <a:prstGeom prst="rect">
            <a:avLst/>
          </a:prstGeom>
          <a:noFill/>
          <a:ln w="9525">
            <a:noFill/>
            <a:miter lim="800000"/>
            <a:headEnd/>
            <a:tailEnd/>
          </a:ln>
        </p:spPr>
        <p:txBody>
          <a:bodyPr>
            <a:spAutoFit/>
          </a:bodyPr>
          <a:lstStyle/>
          <a:p>
            <a:r>
              <a:rPr lang="en-US" sz="2000">
                <a:solidFill>
                  <a:srgbClr val="009999"/>
                </a:solidFill>
                <a:latin typeface="Times" pitchFamily="18" charset="0"/>
              </a:rPr>
              <a:t>J</a:t>
            </a:r>
            <a:r>
              <a:rPr lang="en-US" sz="2000" baseline="-25000">
                <a:solidFill>
                  <a:srgbClr val="009999"/>
                </a:solidFill>
                <a:latin typeface="Times" pitchFamily="18" charset="0"/>
              </a:rPr>
              <a:t>f</a:t>
            </a:r>
          </a:p>
        </p:txBody>
      </p:sp>
      <p:sp>
        <p:nvSpPr>
          <p:cNvPr id="908302" name="Text Box 17"/>
          <p:cNvSpPr txBox="1">
            <a:spLocks noChangeArrowheads="1"/>
          </p:cNvSpPr>
          <p:nvPr/>
        </p:nvSpPr>
        <p:spPr bwMode="auto">
          <a:xfrm>
            <a:off x="2708275" y="1828800"/>
            <a:ext cx="6435725" cy="1006475"/>
          </a:xfrm>
          <a:prstGeom prst="rect">
            <a:avLst/>
          </a:prstGeom>
          <a:solidFill>
            <a:srgbClr val="99FF33"/>
          </a:solidFill>
          <a:ln w="9525">
            <a:noFill/>
            <a:miter lim="800000"/>
            <a:headEnd/>
            <a:tailEnd/>
          </a:ln>
        </p:spPr>
        <p:txBody>
          <a:bodyPr wrap="none">
            <a:spAutoFit/>
          </a:bodyPr>
          <a:lstStyle/>
          <a:p>
            <a:r>
              <a:rPr lang="en-US" sz="2000">
                <a:solidFill>
                  <a:srgbClr val="000000"/>
                </a:solidFill>
                <a:latin typeface="Tahoma" pitchFamily="34" charset="0"/>
              </a:rPr>
              <a:t>Gamma ray: pure electromagnetic radiation</a:t>
            </a:r>
          </a:p>
          <a:p>
            <a:r>
              <a:rPr lang="en-US" sz="2000">
                <a:solidFill>
                  <a:srgbClr val="000000"/>
                </a:solidFill>
                <a:latin typeface="Tahoma" pitchFamily="34" charset="0"/>
              </a:rPr>
              <a:t>	change in charge distribution: electric moments</a:t>
            </a:r>
          </a:p>
          <a:p>
            <a:r>
              <a:rPr lang="en-US" sz="2000">
                <a:solidFill>
                  <a:srgbClr val="000000"/>
                </a:solidFill>
                <a:latin typeface="Tahoma" pitchFamily="34" charset="0"/>
              </a:rPr>
              <a:t>	change in current: magnetic moments </a:t>
            </a:r>
          </a:p>
        </p:txBody>
      </p:sp>
      <p:sp>
        <p:nvSpPr>
          <p:cNvPr id="908303" name="Text Box 18"/>
          <p:cNvSpPr txBox="1">
            <a:spLocks noChangeArrowheads="1"/>
          </p:cNvSpPr>
          <p:nvPr/>
        </p:nvSpPr>
        <p:spPr bwMode="auto">
          <a:xfrm>
            <a:off x="2749550" y="2743200"/>
            <a:ext cx="5348288" cy="2225675"/>
          </a:xfrm>
          <a:prstGeom prst="rect">
            <a:avLst/>
          </a:prstGeom>
          <a:noFill/>
          <a:ln w="9525">
            <a:noFill/>
            <a:miter lim="800000"/>
            <a:headEnd/>
            <a:tailEnd/>
          </a:ln>
        </p:spPr>
        <p:txBody>
          <a:bodyPr wrap="none">
            <a:spAutoFit/>
          </a:bodyPr>
          <a:lstStyle/>
          <a:p>
            <a:r>
              <a:rPr lang="en-US" sz="2000">
                <a:solidFill>
                  <a:srgbClr val="000000"/>
                </a:solidFill>
                <a:latin typeface="Tahoma" pitchFamily="34" charset="0"/>
              </a:rPr>
              <a:t>Emission of a gamma-ray removes</a:t>
            </a:r>
          </a:p>
          <a:p>
            <a:r>
              <a:rPr lang="en-US" sz="2000">
                <a:solidFill>
                  <a:srgbClr val="000000"/>
                </a:solidFill>
                <a:latin typeface="Tahoma" pitchFamily="34" charset="0"/>
              </a:rPr>
              <a:t>  Energy</a:t>
            </a:r>
          </a:p>
          <a:p>
            <a:r>
              <a:rPr lang="en-US" sz="2000">
                <a:solidFill>
                  <a:srgbClr val="000000"/>
                </a:solidFill>
                <a:latin typeface="Tahoma" pitchFamily="34" charset="0"/>
              </a:rPr>
              <a:t>  Angular momentum, </a:t>
            </a:r>
            <a:r>
              <a:rPr lang="en-US" sz="2000">
                <a:solidFill>
                  <a:srgbClr val="000000"/>
                </a:solidFill>
                <a:latin typeface="Times" pitchFamily="18" charset="0"/>
              </a:rPr>
              <a:t>L</a:t>
            </a:r>
            <a:r>
              <a:rPr lang="en-US" sz="2000">
                <a:solidFill>
                  <a:srgbClr val="000000"/>
                </a:solidFill>
                <a:latin typeface="Tahoma" pitchFamily="34" charset="0"/>
                <a:sym typeface="MT Extra" pitchFamily="18" charset="2"/>
              </a:rPr>
              <a:t></a:t>
            </a:r>
            <a:endParaRPr lang="en-US" sz="2000">
              <a:solidFill>
                <a:srgbClr val="000000"/>
              </a:solidFill>
              <a:latin typeface="Times" pitchFamily="18" charset="0"/>
            </a:endParaRPr>
          </a:p>
          <a:p>
            <a:r>
              <a:rPr lang="en-US" sz="2000">
                <a:solidFill>
                  <a:srgbClr val="000000"/>
                </a:solidFill>
                <a:latin typeface="Times" pitchFamily="18" charset="0"/>
              </a:rPr>
              <a:t>	</a:t>
            </a:r>
            <a:r>
              <a:rPr lang="en-US" sz="2000">
                <a:solidFill>
                  <a:srgbClr val="000000"/>
                </a:solidFill>
                <a:latin typeface="Tahoma" pitchFamily="34" charset="0"/>
              </a:rPr>
              <a:t>one unit</a:t>
            </a:r>
            <a:r>
              <a:rPr lang="en-US" sz="2000">
                <a:solidFill>
                  <a:srgbClr val="000000"/>
                </a:solidFill>
                <a:latin typeface="Times" pitchFamily="18" charset="0"/>
              </a:rPr>
              <a:t> L = 1,</a:t>
            </a:r>
            <a:r>
              <a:rPr lang="en-US" sz="2000">
                <a:solidFill>
                  <a:srgbClr val="000000"/>
                </a:solidFill>
                <a:latin typeface="Tahoma" pitchFamily="34" charset="0"/>
              </a:rPr>
              <a:t> dipole </a:t>
            </a:r>
            <a:r>
              <a:rPr lang="en-US" sz="2000">
                <a:solidFill>
                  <a:srgbClr val="000000"/>
                </a:solidFill>
                <a:latin typeface="Times" pitchFamily="18" charset="0"/>
              </a:rPr>
              <a:t>M1, E1</a:t>
            </a:r>
          </a:p>
          <a:p>
            <a:r>
              <a:rPr lang="en-US" sz="2000">
                <a:solidFill>
                  <a:srgbClr val="000000"/>
                </a:solidFill>
                <a:latin typeface="Times" pitchFamily="18" charset="0"/>
              </a:rPr>
              <a:t>	</a:t>
            </a:r>
            <a:r>
              <a:rPr lang="en-US" sz="2000">
                <a:solidFill>
                  <a:srgbClr val="000000"/>
                </a:solidFill>
                <a:latin typeface="Tahoma" pitchFamily="34" charset="0"/>
              </a:rPr>
              <a:t>two units</a:t>
            </a:r>
            <a:r>
              <a:rPr lang="en-US" sz="2000">
                <a:solidFill>
                  <a:srgbClr val="000000"/>
                </a:solidFill>
                <a:latin typeface="Times" pitchFamily="18" charset="0"/>
              </a:rPr>
              <a:t> L = 2, </a:t>
            </a:r>
            <a:r>
              <a:rPr lang="en-US" sz="2000">
                <a:solidFill>
                  <a:srgbClr val="000000"/>
                </a:solidFill>
                <a:latin typeface="Tahoma" pitchFamily="34" charset="0"/>
              </a:rPr>
              <a:t>quadrupole</a:t>
            </a:r>
            <a:r>
              <a:rPr lang="en-US" sz="2000">
                <a:solidFill>
                  <a:srgbClr val="000000"/>
                </a:solidFill>
                <a:latin typeface="Times" pitchFamily="18" charset="0"/>
              </a:rPr>
              <a:t> M2, E2</a:t>
            </a:r>
          </a:p>
          <a:p>
            <a:endParaRPr lang="en-US" sz="2000">
              <a:solidFill>
                <a:srgbClr val="000000"/>
              </a:solidFill>
              <a:latin typeface="Tahoma" pitchFamily="34" charset="0"/>
            </a:endParaRPr>
          </a:p>
          <a:p>
            <a:r>
              <a:rPr lang="en-US" sz="2000">
                <a:solidFill>
                  <a:srgbClr val="000000"/>
                </a:solidFill>
                <a:latin typeface="Tahoma" pitchFamily="34" charset="0"/>
              </a:rPr>
              <a:t>	parity: electric (-1)</a:t>
            </a:r>
            <a:r>
              <a:rPr lang="en-US" sz="2000" baseline="30000">
                <a:solidFill>
                  <a:srgbClr val="000000"/>
                </a:solidFill>
                <a:latin typeface="Times" pitchFamily="18" charset="0"/>
              </a:rPr>
              <a:t>L</a:t>
            </a:r>
            <a:r>
              <a:rPr lang="en-US" sz="2000">
                <a:solidFill>
                  <a:srgbClr val="000000"/>
                </a:solidFill>
                <a:latin typeface="Tahoma" pitchFamily="34" charset="0"/>
              </a:rPr>
              <a:t>   magnetic (-1)</a:t>
            </a:r>
            <a:r>
              <a:rPr lang="en-US" sz="2000" baseline="30000">
                <a:solidFill>
                  <a:srgbClr val="000000"/>
                </a:solidFill>
                <a:latin typeface="Times" pitchFamily="18" charset="0"/>
              </a:rPr>
              <a:t>L+1</a:t>
            </a:r>
          </a:p>
        </p:txBody>
      </p:sp>
      <p:sp>
        <p:nvSpPr>
          <p:cNvPr id="908304" name="Rectangle 19"/>
          <p:cNvSpPr>
            <a:spLocks noChangeArrowheads="1"/>
          </p:cNvSpPr>
          <p:nvPr/>
        </p:nvSpPr>
        <p:spPr bwMode="auto">
          <a:xfrm>
            <a:off x="2743200" y="4937125"/>
            <a:ext cx="6400800" cy="1768475"/>
          </a:xfrm>
          <a:prstGeom prst="rect">
            <a:avLst/>
          </a:prstGeom>
          <a:solidFill>
            <a:srgbClr val="9999FF"/>
          </a:solidFill>
          <a:ln w="9525">
            <a:noFill/>
            <a:miter lim="800000"/>
            <a:headEnd/>
            <a:tailEnd/>
          </a:ln>
        </p:spPr>
        <p:txBody>
          <a:bodyPr>
            <a:spAutoFit/>
          </a:bodyPr>
          <a:lstStyle/>
          <a:p>
            <a:pPr>
              <a:spcBef>
                <a:spcPct val="50000"/>
              </a:spcBef>
            </a:pPr>
            <a:r>
              <a:rPr lang="en-US" sz="2000">
                <a:solidFill>
                  <a:srgbClr val="000000"/>
                </a:solidFill>
                <a:latin typeface="Tahoma" pitchFamily="34" charset="0"/>
              </a:rPr>
              <a:t>Selection rule:</a:t>
            </a:r>
          </a:p>
          <a:p>
            <a:pPr>
              <a:spcBef>
                <a:spcPct val="50000"/>
              </a:spcBef>
            </a:pPr>
            <a:r>
              <a:rPr lang="en-US" sz="2000">
                <a:solidFill>
                  <a:srgbClr val="000000"/>
                </a:solidFill>
                <a:latin typeface="Tahoma" pitchFamily="34" charset="0"/>
              </a:rPr>
              <a:t>	</a:t>
            </a:r>
            <a:r>
              <a:rPr lang="en-US" sz="2000">
                <a:solidFill>
                  <a:srgbClr val="000000"/>
                </a:solidFill>
                <a:latin typeface="Times" pitchFamily="18" charset="0"/>
              </a:rPr>
              <a:t>|J</a:t>
            </a:r>
            <a:r>
              <a:rPr lang="en-US" sz="2000" baseline="-25000">
                <a:solidFill>
                  <a:srgbClr val="000000"/>
                </a:solidFill>
                <a:latin typeface="Times" pitchFamily="18" charset="0"/>
              </a:rPr>
              <a:t>i</a:t>
            </a:r>
            <a:r>
              <a:rPr lang="en-US" sz="2000">
                <a:solidFill>
                  <a:srgbClr val="000000"/>
                </a:solidFill>
                <a:latin typeface="Times" pitchFamily="18" charset="0"/>
              </a:rPr>
              <a:t> - J</a:t>
            </a:r>
            <a:r>
              <a:rPr lang="en-US" sz="2000" baseline="-25000">
                <a:solidFill>
                  <a:srgbClr val="000000"/>
                </a:solidFill>
                <a:latin typeface="Times" pitchFamily="18" charset="0"/>
              </a:rPr>
              <a:t>f</a:t>
            </a:r>
            <a:r>
              <a:rPr lang="en-US" sz="2000">
                <a:solidFill>
                  <a:srgbClr val="000000"/>
                </a:solidFill>
                <a:latin typeface="Times" pitchFamily="18" charset="0"/>
              </a:rPr>
              <a:t>| </a:t>
            </a:r>
            <a:r>
              <a:rPr lang="en-US" sz="2000">
                <a:solidFill>
                  <a:srgbClr val="000000"/>
                </a:solidFill>
                <a:latin typeface="Times" pitchFamily="18" charset="0"/>
                <a:sym typeface="Symbol" pitchFamily="18" charset="2"/>
              </a:rPr>
              <a:t></a:t>
            </a:r>
            <a:r>
              <a:rPr lang="en-US" sz="2000">
                <a:solidFill>
                  <a:srgbClr val="000000"/>
                </a:solidFill>
                <a:latin typeface="Times" pitchFamily="18" charset="0"/>
              </a:rPr>
              <a:t> L </a:t>
            </a:r>
            <a:r>
              <a:rPr lang="en-US" sz="2000">
                <a:solidFill>
                  <a:srgbClr val="000000"/>
                </a:solidFill>
                <a:latin typeface="Times" pitchFamily="18" charset="0"/>
                <a:sym typeface="Symbol" pitchFamily="18" charset="2"/>
              </a:rPr>
              <a:t> </a:t>
            </a:r>
            <a:r>
              <a:rPr lang="en-US" sz="2000">
                <a:solidFill>
                  <a:srgbClr val="000000"/>
                </a:solidFill>
                <a:latin typeface="Times" pitchFamily="18" charset="0"/>
              </a:rPr>
              <a:t>|J</a:t>
            </a:r>
            <a:r>
              <a:rPr lang="en-US" sz="2000" baseline="-25000">
                <a:solidFill>
                  <a:srgbClr val="000000"/>
                </a:solidFill>
                <a:latin typeface="Times" pitchFamily="18" charset="0"/>
              </a:rPr>
              <a:t>i</a:t>
            </a:r>
            <a:r>
              <a:rPr lang="en-US" sz="2000">
                <a:solidFill>
                  <a:srgbClr val="000000"/>
                </a:solidFill>
                <a:latin typeface="Times" pitchFamily="18" charset="0"/>
              </a:rPr>
              <a:t> + J</a:t>
            </a:r>
            <a:r>
              <a:rPr lang="en-US" sz="2000" baseline="-25000">
                <a:solidFill>
                  <a:srgbClr val="000000"/>
                </a:solidFill>
                <a:latin typeface="Times" pitchFamily="18" charset="0"/>
              </a:rPr>
              <a:t>f</a:t>
            </a:r>
            <a:r>
              <a:rPr lang="en-US" sz="2000">
                <a:solidFill>
                  <a:srgbClr val="000000"/>
                </a:solidFill>
                <a:latin typeface="Times" pitchFamily="18" charset="0"/>
              </a:rPr>
              <a:t>| </a:t>
            </a:r>
          </a:p>
          <a:p>
            <a:pPr>
              <a:spcBef>
                <a:spcPct val="50000"/>
              </a:spcBef>
            </a:pPr>
            <a:r>
              <a:rPr lang="en-US" sz="2000">
                <a:solidFill>
                  <a:srgbClr val="000000"/>
                </a:solidFill>
                <a:latin typeface="Times" pitchFamily="18" charset="0"/>
              </a:rPr>
              <a:t>		</a:t>
            </a:r>
            <a:r>
              <a:rPr lang="en-US" sz="2000">
                <a:solidFill>
                  <a:srgbClr val="000000"/>
                </a:solidFill>
                <a:latin typeface="Tahoma" pitchFamily="34" charset="0"/>
              </a:rPr>
              <a:t>and 0 </a:t>
            </a:r>
            <a:r>
              <a:rPr lang="en-US" sz="2000">
                <a:solidFill>
                  <a:srgbClr val="000000"/>
                </a:solidFill>
                <a:latin typeface="Tahoma" pitchFamily="34" charset="0"/>
                <a:sym typeface="Symbol" pitchFamily="18" charset="2"/>
              </a:rPr>
              <a:t></a:t>
            </a:r>
            <a:r>
              <a:rPr lang="en-US" sz="2000">
                <a:solidFill>
                  <a:srgbClr val="000000"/>
                </a:solidFill>
                <a:latin typeface="Tahoma" pitchFamily="34" charset="0"/>
              </a:rPr>
              <a:t> 0 transitions are forbidden</a:t>
            </a:r>
          </a:p>
          <a:p>
            <a:pPr>
              <a:spcBef>
                <a:spcPct val="50000"/>
              </a:spcBef>
            </a:pPr>
            <a:r>
              <a:rPr lang="en-US" sz="2000">
                <a:solidFill>
                  <a:srgbClr val="000000"/>
                </a:solidFill>
                <a:latin typeface="Tahoma" pitchFamily="34" charset="0"/>
              </a:rPr>
              <a:t>	only the lowest multipolarities are probable</a:t>
            </a:r>
          </a:p>
        </p:txBody>
      </p:sp>
      <p:sp>
        <p:nvSpPr>
          <p:cNvPr id="908305" name="Line 20"/>
          <p:cNvSpPr>
            <a:spLocks noChangeShapeType="1"/>
          </p:cNvSpPr>
          <p:nvPr/>
        </p:nvSpPr>
        <p:spPr bwMode="auto">
          <a:xfrm flipH="1">
            <a:off x="1524000" y="3810000"/>
            <a:ext cx="457200" cy="0"/>
          </a:xfrm>
          <a:prstGeom prst="line">
            <a:avLst/>
          </a:prstGeom>
          <a:noFill/>
          <a:ln w="9525">
            <a:solidFill>
              <a:srgbClr val="800080"/>
            </a:solidFill>
            <a:miter lim="800000"/>
            <a:headEnd/>
            <a:tailEnd type="triangle" w="med" len="med"/>
          </a:ln>
        </p:spPr>
        <p:txBody>
          <a:bodyPr wrap="none"/>
          <a:lstStyle/>
          <a:p>
            <a:endParaRPr lang="ru-RU"/>
          </a:p>
        </p:txBody>
      </p:sp>
      <p:sp>
        <p:nvSpPr>
          <p:cNvPr id="908306" name="Line 21"/>
          <p:cNvSpPr>
            <a:spLocks noChangeShapeType="1"/>
          </p:cNvSpPr>
          <p:nvPr/>
        </p:nvSpPr>
        <p:spPr bwMode="auto">
          <a:xfrm flipH="1">
            <a:off x="1524000" y="3810000"/>
            <a:ext cx="457200" cy="838200"/>
          </a:xfrm>
          <a:prstGeom prst="line">
            <a:avLst/>
          </a:prstGeom>
          <a:noFill/>
          <a:ln w="9525">
            <a:solidFill>
              <a:srgbClr val="800080"/>
            </a:solidFill>
            <a:miter lim="800000"/>
            <a:headEnd/>
            <a:tailEnd type="triangle" w="med" len="med"/>
          </a:ln>
        </p:spPr>
        <p:txBody>
          <a:bodyPr wrap="none"/>
          <a:lstStyle/>
          <a:p>
            <a:endParaRPr lang="ru-RU"/>
          </a:p>
        </p:txBody>
      </p:sp>
      <p:sp>
        <p:nvSpPr>
          <p:cNvPr id="908307" name="Text Box 22"/>
          <p:cNvSpPr txBox="1">
            <a:spLocks noChangeArrowheads="1"/>
          </p:cNvSpPr>
          <p:nvPr/>
        </p:nvSpPr>
        <p:spPr bwMode="auto">
          <a:xfrm>
            <a:off x="1524000" y="3489325"/>
            <a:ext cx="1481138" cy="396875"/>
          </a:xfrm>
          <a:prstGeom prst="rect">
            <a:avLst/>
          </a:prstGeom>
          <a:noFill/>
          <a:ln w="9525">
            <a:noFill/>
            <a:miter lim="800000"/>
            <a:headEnd/>
            <a:tailEnd/>
          </a:ln>
        </p:spPr>
        <p:txBody>
          <a:bodyPr wrap="none">
            <a:spAutoFit/>
          </a:bodyPr>
          <a:lstStyle/>
          <a:p>
            <a:r>
              <a:rPr lang="en-US" sz="2000">
                <a:solidFill>
                  <a:srgbClr val="800080"/>
                </a:solidFill>
                <a:latin typeface="Tahoma" pitchFamily="34" charset="0"/>
              </a:rPr>
              <a:t>coincidence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2"/>
          <p:cNvSpPr>
            <a:spLocks noGrp="1" noChangeArrowheads="1"/>
          </p:cNvSpPr>
          <p:nvPr>
            <p:ph type="title"/>
          </p:nvPr>
        </p:nvSpPr>
        <p:spPr>
          <a:xfrm>
            <a:off x="179388" y="188913"/>
            <a:ext cx="8640762" cy="1143000"/>
          </a:xfrm>
        </p:spPr>
        <p:txBody>
          <a:bodyPr/>
          <a:lstStyle/>
          <a:p>
            <a:pPr eaLnBrk="1" hangingPunct="1"/>
            <a:r>
              <a:rPr lang="en-US" sz="3200" smtClean="0"/>
              <a:t>What is an isomer?</a:t>
            </a:r>
          </a:p>
        </p:txBody>
      </p:sp>
      <p:sp>
        <p:nvSpPr>
          <p:cNvPr id="909314" name="Text Box 3"/>
          <p:cNvSpPr txBox="1">
            <a:spLocks noChangeArrowheads="1"/>
          </p:cNvSpPr>
          <p:nvPr/>
        </p:nvSpPr>
        <p:spPr bwMode="auto">
          <a:xfrm>
            <a:off x="265113" y="1484313"/>
            <a:ext cx="6702425" cy="822325"/>
          </a:xfrm>
          <a:prstGeom prst="rect">
            <a:avLst/>
          </a:prstGeom>
          <a:noFill/>
          <a:ln w="9525">
            <a:noFill/>
            <a:miter lim="800000"/>
            <a:headEnd/>
            <a:tailEnd/>
          </a:ln>
        </p:spPr>
        <p:txBody>
          <a:bodyPr wrap="none">
            <a:spAutoFit/>
          </a:bodyPr>
          <a:lstStyle/>
          <a:p>
            <a:pPr eaLnBrk="0" hangingPunct="0"/>
            <a:r>
              <a:rPr lang="en-US" sz="2400">
                <a:solidFill>
                  <a:srgbClr val="333399"/>
                </a:solidFill>
                <a:latin typeface="Tahoma" pitchFamily="34" charset="0"/>
              </a:rPr>
              <a:t>nuclear isomer</a:t>
            </a:r>
            <a:r>
              <a:rPr lang="en-US" sz="2400">
                <a:solidFill>
                  <a:srgbClr val="000000"/>
                </a:solidFill>
                <a:latin typeface="Tahoma" pitchFamily="34" charset="0"/>
              </a:rPr>
              <a:t>: </a:t>
            </a:r>
            <a:endParaRPr lang="ru-RU" sz="2400">
              <a:solidFill>
                <a:srgbClr val="000000"/>
              </a:solidFill>
              <a:latin typeface="Tahoma" pitchFamily="34" charset="0"/>
            </a:endParaRPr>
          </a:p>
          <a:p>
            <a:pPr eaLnBrk="0" hangingPunct="0"/>
            <a:r>
              <a:rPr lang="en-US" sz="2400">
                <a:solidFill>
                  <a:srgbClr val="000000"/>
                </a:solidFill>
                <a:latin typeface="Tahoma" pitchFamily="34" charset="0"/>
              </a:rPr>
              <a:t>an excited state that does not  decay within ~ps</a:t>
            </a:r>
          </a:p>
        </p:txBody>
      </p:sp>
      <p:sp>
        <p:nvSpPr>
          <p:cNvPr id="909315" name="Text Box 4"/>
          <p:cNvSpPr txBox="1">
            <a:spLocks noChangeArrowheads="1"/>
          </p:cNvSpPr>
          <p:nvPr/>
        </p:nvSpPr>
        <p:spPr bwMode="auto">
          <a:xfrm>
            <a:off x="827088" y="2565400"/>
            <a:ext cx="6769100" cy="1917700"/>
          </a:xfrm>
          <a:prstGeom prst="rect">
            <a:avLst/>
          </a:prstGeom>
          <a:solidFill>
            <a:srgbClr val="FFFF99"/>
          </a:solidFill>
          <a:ln w="9525">
            <a:noFill/>
            <a:miter lim="800000"/>
            <a:headEnd/>
            <a:tailEnd/>
          </a:ln>
        </p:spPr>
        <p:txBody>
          <a:bodyPr>
            <a:spAutoFit/>
          </a:bodyPr>
          <a:lstStyle/>
          <a:p>
            <a:pPr algn="just" eaLnBrk="0" hangingPunct="0"/>
            <a:r>
              <a:rPr lang="en-US" sz="2400">
                <a:solidFill>
                  <a:srgbClr val="000000"/>
                </a:solidFill>
                <a:latin typeface="Tahoma" pitchFamily="34" charset="0"/>
              </a:rPr>
              <a:t>isomers occur for:</a:t>
            </a:r>
          </a:p>
          <a:p>
            <a:pPr algn="just" eaLnBrk="0" hangingPunct="0">
              <a:buFontTx/>
              <a:buChar char="•"/>
            </a:pPr>
            <a:r>
              <a:rPr lang="en-US" sz="2400">
                <a:solidFill>
                  <a:srgbClr val="000000"/>
                </a:solidFill>
                <a:latin typeface="Tahoma" pitchFamily="34" charset="0"/>
              </a:rPr>
              <a:t>   large changes in nuclear spin (&gt;2)</a:t>
            </a:r>
          </a:p>
          <a:p>
            <a:pPr algn="just" eaLnBrk="0" hangingPunct="0"/>
            <a:r>
              <a:rPr lang="en-US" sz="2400">
                <a:solidFill>
                  <a:srgbClr val="000000"/>
                </a:solidFill>
                <a:latin typeface="Tahoma" pitchFamily="34" charset="0"/>
              </a:rPr>
              <a:t>	M2, M3, E4 …</a:t>
            </a:r>
          </a:p>
          <a:p>
            <a:pPr algn="just" eaLnBrk="0" hangingPunct="0">
              <a:buFontTx/>
              <a:buChar char="•"/>
            </a:pPr>
            <a:r>
              <a:rPr lang="en-US" sz="2400">
                <a:solidFill>
                  <a:srgbClr val="000000"/>
                </a:solidFill>
                <a:latin typeface="Tahoma" pitchFamily="34" charset="0"/>
              </a:rPr>
              <a:t>   small changes in energy</a:t>
            </a:r>
          </a:p>
          <a:p>
            <a:pPr algn="just" eaLnBrk="0" hangingPunct="0">
              <a:buFontTx/>
              <a:buChar char="•"/>
            </a:pPr>
            <a:r>
              <a:rPr lang="en-US" sz="2400">
                <a:solidFill>
                  <a:srgbClr val="000000"/>
                </a:solidFill>
                <a:latin typeface="Tahoma" pitchFamily="34" charset="0"/>
              </a:rPr>
              <a:t>   large changes in structure</a:t>
            </a:r>
          </a:p>
        </p:txBody>
      </p:sp>
      <p:sp>
        <p:nvSpPr>
          <p:cNvPr id="909316" name="Text Box 5"/>
          <p:cNvSpPr txBox="1">
            <a:spLocks noChangeArrowheads="1"/>
          </p:cNvSpPr>
          <p:nvPr/>
        </p:nvSpPr>
        <p:spPr bwMode="auto">
          <a:xfrm>
            <a:off x="755650" y="4941888"/>
            <a:ext cx="6408738" cy="1187450"/>
          </a:xfrm>
          <a:prstGeom prst="rect">
            <a:avLst/>
          </a:prstGeom>
          <a:noFill/>
          <a:ln w="9525">
            <a:noFill/>
            <a:miter lim="800000"/>
            <a:headEnd/>
            <a:tailEnd/>
          </a:ln>
        </p:spPr>
        <p:txBody>
          <a:bodyPr>
            <a:spAutoFit/>
          </a:bodyPr>
          <a:lstStyle/>
          <a:p>
            <a:r>
              <a:rPr lang="en-US" sz="2400">
                <a:solidFill>
                  <a:srgbClr val="000000"/>
                </a:solidFill>
                <a:latin typeface="Tahoma" pitchFamily="34" charset="0"/>
              </a:rPr>
              <a:t>Isomers decay by electron conversion,</a:t>
            </a:r>
          </a:p>
          <a:p>
            <a:r>
              <a:rPr lang="en-US" sz="2400">
                <a:solidFill>
                  <a:srgbClr val="000000"/>
                </a:solidFill>
                <a:latin typeface="Tahoma" pitchFamily="34" charset="0"/>
              </a:rPr>
              <a:t>		   gamma emission,</a:t>
            </a:r>
          </a:p>
          <a:p>
            <a:r>
              <a:rPr lang="en-US" sz="2400">
                <a:solidFill>
                  <a:srgbClr val="000000"/>
                </a:solidFill>
                <a:latin typeface="Tahoma" pitchFamily="34" charset="0"/>
              </a:rPr>
              <a:t>		   particle emission (p, </a:t>
            </a:r>
            <a:r>
              <a:rPr lang="en-US" sz="2400">
                <a:solidFill>
                  <a:srgbClr val="000000"/>
                </a:solidFill>
                <a:latin typeface="Symbol" pitchFamily="18" charset="2"/>
              </a:rPr>
              <a:t>a</a:t>
            </a:r>
            <a:r>
              <a:rPr lang="en-US" sz="2400">
                <a:solidFill>
                  <a:srgbClr val="000000"/>
                </a:solidFill>
                <a:latin typeface="Tahoma" pitchFamily="34" charset="0"/>
              </a:rPr>
              <a:t>, </a:t>
            </a:r>
            <a:r>
              <a:rPr lang="en-US" sz="2400">
                <a:solidFill>
                  <a:srgbClr val="000000"/>
                </a:solidFill>
                <a:latin typeface="Symbol" pitchFamily="18" charset="2"/>
              </a:rPr>
              <a:t>b</a:t>
            </a:r>
            <a:r>
              <a:rPr lang="en-US" sz="2400" baseline="30000">
                <a:solidFill>
                  <a:srgbClr val="000000"/>
                </a:solidFill>
                <a:latin typeface="Tahoma" pitchFamily="34" charset="0"/>
              </a:rPr>
              <a:t>+</a:t>
            </a:r>
            <a:r>
              <a:rPr lang="en-US" sz="2400">
                <a:solidFill>
                  <a:srgbClr val="000000"/>
                </a:solidFill>
                <a:latin typeface="Tahoma" pitchFamily="34" charset="0"/>
              </a:rPr>
              <a:t>, </a:t>
            </a:r>
            <a:r>
              <a:rPr lang="en-US" sz="2400">
                <a:solidFill>
                  <a:srgbClr val="000000"/>
                </a:solidFill>
                <a:latin typeface="Symbol" pitchFamily="18" charset="2"/>
              </a:rPr>
              <a:t>b</a:t>
            </a:r>
            <a:r>
              <a:rPr lang="en-US" sz="2400" baseline="30000">
                <a:solidFill>
                  <a:srgbClr val="000000"/>
                </a:solidFill>
                <a:latin typeface="Tahoma" pitchFamily="34" charset="0"/>
              </a:rPr>
              <a:t>-</a:t>
            </a:r>
            <a:r>
              <a:rPr lang="en-US" sz="2400">
                <a:solidFill>
                  <a:srgbClr val="000000"/>
                </a:solidFill>
                <a:latin typeface="Tahoma" pitchFamily="34" charset="0"/>
              </a:rPr>
              <a: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2"/>
          <p:cNvSpPr>
            <a:spLocks noGrp="1" noChangeArrowheads="1"/>
          </p:cNvSpPr>
          <p:nvPr>
            <p:ph type="title"/>
          </p:nvPr>
        </p:nvSpPr>
        <p:spPr>
          <a:xfrm>
            <a:off x="323850" y="333375"/>
            <a:ext cx="7772400" cy="1143000"/>
          </a:xfrm>
        </p:spPr>
        <p:txBody>
          <a:bodyPr/>
          <a:lstStyle/>
          <a:p>
            <a:pPr eaLnBrk="1" hangingPunct="1"/>
            <a:r>
              <a:rPr lang="en-US" sz="3200" smtClean="0"/>
              <a:t>Non-spherical nuclei</a:t>
            </a:r>
          </a:p>
        </p:txBody>
      </p:sp>
      <p:sp>
        <p:nvSpPr>
          <p:cNvPr id="910338" name="Text Box 3"/>
          <p:cNvSpPr txBox="1">
            <a:spLocks noChangeArrowheads="1"/>
          </p:cNvSpPr>
          <p:nvPr/>
        </p:nvSpPr>
        <p:spPr bwMode="auto">
          <a:xfrm>
            <a:off x="395288" y="1557338"/>
            <a:ext cx="8302625" cy="1917700"/>
          </a:xfrm>
          <a:prstGeom prst="rect">
            <a:avLst/>
          </a:prstGeom>
          <a:noFill/>
          <a:ln w="9525">
            <a:noFill/>
            <a:miter lim="800000"/>
            <a:headEnd/>
            <a:tailEnd/>
          </a:ln>
        </p:spPr>
        <p:txBody>
          <a:bodyPr wrap="none">
            <a:spAutoFit/>
          </a:bodyPr>
          <a:lstStyle/>
          <a:p>
            <a:pPr eaLnBrk="0" hangingPunct="0"/>
            <a:r>
              <a:rPr lang="en-US" sz="2400">
                <a:solidFill>
                  <a:srgbClr val="000000"/>
                </a:solidFill>
                <a:latin typeface="Tahoma" pitchFamily="34" charset="0"/>
              </a:rPr>
              <a:t>	“deformed structure”:  spherical symmetry is lost</a:t>
            </a:r>
          </a:p>
          <a:p>
            <a:pPr eaLnBrk="0" hangingPunct="0"/>
            <a:r>
              <a:rPr lang="en-US" sz="2400">
                <a:solidFill>
                  <a:srgbClr val="000000"/>
                </a:solidFill>
                <a:latin typeface="Tahoma" pitchFamily="34" charset="0"/>
              </a:rPr>
              <a:t>	to a first approximation, potential is axially symmetric</a:t>
            </a:r>
          </a:p>
          <a:p>
            <a:pPr eaLnBrk="0" hangingPunct="0"/>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a:t>
            </a:r>
            <a:r>
              <a:rPr lang="en-US" sz="2400">
                <a:solidFill>
                  <a:srgbClr val="000000"/>
                </a:solidFill>
                <a:latin typeface="Tahoma" pitchFamily="34" charset="0"/>
              </a:rPr>
              <a:t>measure of extent of deformation</a:t>
            </a:r>
          </a:p>
          <a:p>
            <a:pPr eaLnBrk="0" hangingPunct="0"/>
            <a:r>
              <a:rPr lang="en-US" sz="2400">
                <a:solidFill>
                  <a:srgbClr val="000000"/>
                </a:solidFill>
                <a:latin typeface="Tahoma" pitchFamily="34" charset="0"/>
              </a:rPr>
              <a:t>			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a:t>
            </a:r>
          </a:p>
          <a:p>
            <a:pPr eaLnBrk="0" hangingPunct="0"/>
            <a:r>
              <a:rPr lang="en-US" sz="2400">
                <a:solidFill>
                  <a:srgbClr val="000000"/>
                </a:solidFill>
                <a:latin typeface="Times" pitchFamily="18" charset="0"/>
              </a:rPr>
              <a:t>			</a:t>
            </a:r>
            <a:r>
              <a:rPr lang="en-US" sz="2400">
                <a:solidFill>
                  <a:srgbClr val="000000"/>
                </a:solidFill>
                <a:latin typeface="Tahoma" pitchFamily="34" charset="0"/>
              </a:rPr>
              <a:t>large deformation</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0.3 – 0.4</a:t>
            </a:r>
          </a:p>
        </p:txBody>
      </p:sp>
      <p:sp>
        <p:nvSpPr>
          <p:cNvPr id="29700" name="Oval 4"/>
          <p:cNvSpPr>
            <a:spLocks noChangeArrowheads="1"/>
          </p:cNvSpPr>
          <p:nvPr/>
        </p:nvSpPr>
        <p:spPr bwMode="auto">
          <a:xfrm>
            <a:off x="4240213" y="4267200"/>
            <a:ext cx="457200" cy="457200"/>
          </a:xfrm>
          <a:prstGeom prst="ellipse">
            <a:avLst/>
          </a:prstGeom>
          <a:solidFill>
            <a:srgbClr val="FFCC00"/>
          </a:solidFill>
          <a:ln w="9525">
            <a:solidFill>
              <a:schemeClr val="tx1"/>
            </a:solidFill>
            <a:round/>
            <a:headEnd/>
            <a:tailEnd/>
          </a:ln>
        </p:spPr>
        <p:txBody>
          <a:bodyPr wrap="none" anchor="ctr"/>
          <a:lstStyle/>
          <a:p>
            <a:endParaRPr lang="ru-RU">
              <a:solidFill>
                <a:srgbClr val="000000"/>
              </a:solidFill>
            </a:endParaRPr>
          </a:p>
        </p:txBody>
      </p:sp>
      <p:sp>
        <p:nvSpPr>
          <p:cNvPr id="29701" name="Oval 5"/>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2" name="Oval 6"/>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03" name="Oval 7"/>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910343" name="Text Box 8"/>
          <p:cNvSpPr txBox="1">
            <a:spLocks noChangeArrowheads="1"/>
          </p:cNvSpPr>
          <p:nvPr/>
        </p:nvSpPr>
        <p:spPr bwMode="auto">
          <a:xfrm>
            <a:off x="755650" y="4835525"/>
            <a:ext cx="7704138" cy="457200"/>
          </a:xfrm>
          <a:prstGeom prst="rect">
            <a:avLst/>
          </a:prstGeom>
          <a:noFill/>
          <a:ln w="9525">
            <a:noFill/>
            <a:miter lim="800000"/>
            <a:headEnd/>
            <a:tailEnd/>
          </a:ln>
        </p:spPr>
        <p:txBody>
          <a:bodyPr>
            <a:spAutoFit/>
          </a:bodyPr>
          <a:lstStyle/>
          <a:p>
            <a:pPr eaLnBrk="0" hangingPunct="0"/>
            <a:r>
              <a:rPr lang="en-US" sz="2400">
                <a:solidFill>
                  <a:srgbClr val="000000"/>
                </a:solidFill>
                <a:latin typeface="Tahoma" pitchFamily="34" charset="0"/>
              </a:rPr>
              <a:t>oblate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&lt; 0)  </a:t>
            </a:r>
            <a:r>
              <a:rPr lang="ru-RU" sz="2400">
                <a:solidFill>
                  <a:srgbClr val="000000"/>
                </a:solidFill>
                <a:latin typeface="Times" pitchFamily="18" charset="0"/>
              </a:rPr>
              <a:t>  </a:t>
            </a:r>
            <a:r>
              <a:rPr lang="en-US" sz="2400">
                <a:solidFill>
                  <a:srgbClr val="000000"/>
                </a:solidFill>
                <a:latin typeface="Times" pitchFamily="18" charset="0"/>
              </a:rPr>
              <a:t>  </a:t>
            </a:r>
            <a:r>
              <a:rPr lang="en-US" sz="2400">
                <a:solidFill>
                  <a:srgbClr val="000000"/>
                </a:solidFill>
                <a:latin typeface="Tahoma" pitchFamily="34" charset="0"/>
              </a:rPr>
              <a:t>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	    </a:t>
            </a:r>
            <a:r>
              <a:rPr lang="ru-RU" sz="2400">
                <a:solidFill>
                  <a:srgbClr val="000000"/>
                </a:solidFill>
                <a:latin typeface="Times" pitchFamily="18" charset="0"/>
              </a:rPr>
              <a:t>   </a:t>
            </a:r>
            <a:r>
              <a:rPr lang="en-US" sz="2400">
                <a:solidFill>
                  <a:srgbClr val="000000"/>
                </a:solidFill>
                <a:latin typeface="Tahoma" pitchFamily="34" charset="0"/>
              </a:rPr>
              <a:t>prolate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&gt; 0)</a:t>
            </a:r>
          </a:p>
        </p:txBody>
      </p:sp>
      <p:sp>
        <p:nvSpPr>
          <p:cNvPr id="29705" name="Oval 9"/>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6" name="Oval 10"/>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7" name="Oval 11"/>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8" name="Oval 12"/>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9" name="Oval 13"/>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0" name="Oval 14"/>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1" name="Oval 15"/>
          <p:cNvSpPr>
            <a:spLocks noChangeArrowheads="1"/>
          </p:cNvSpPr>
          <p:nvPr/>
        </p:nvSpPr>
        <p:spPr bwMode="auto">
          <a:xfrm>
            <a:off x="1835150" y="38608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2" name="Oval 16"/>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3" name="Oval 17"/>
          <p:cNvSpPr>
            <a:spLocks noChangeArrowheads="1"/>
          </p:cNvSpPr>
          <p:nvPr/>
        </p:nvSpPr>
        <p:spPr bwMode="auto">
          <a:xfrm>
            <a:off x="6369050"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4" name="Oval 18"/>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5" name="Oval 19"/>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6" name="Oval 20"/>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7" name="Oval 21"/>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8" name="Oval 22"/>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9" name="Oval 23"/>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20" name="Oval 24"/>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910360" name="Text Box 25"/>
          <p:cNvSpPr txBox="1">
            <a:spLocks noChangeArrowheads="1"/>
          </p:cNvSpPr>
          <p:nvPr/>
        </p:nvSpPr>
        <p:spPr bwMode="auto">
          <a:xfrm>
            <a:off x="228600" y="6237288"/>
            <a:ext cx="8318500" cy="457200"/>
          </a:xfrm>
          <a:prstGeom prst="rect">
            <a:avLst/>
          </a:prstGeom>
          <a:noFill/>
          <a:ln w="9525">
            <a:noFill/>
            <a:miter lim="800000"/>
            <a:headEnd/>
            <a:tailEnd/>
          </a:ln>
        </p:spPr>
        <p:txBody>
          <a:bodyPr>
            <a:spAutoFit/>
          </a:bodyPr>
          <a:lstStyle/>
          <a:p>
            <a:r>
              <a:rPr lang="en-US" sz="2400">
                <a:solidFill>
                  <a:srgbClr val="000000"/>
                </a:solidFill>
                <a:latin typeface="Tahoma" pitchFamily="34" charset="0"/>
              </a:rPr>
              <a:t>If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ahoma" pitchFamily="34" charset="0"/>
              </a:rPr>
              <a:t> ~ </a:t>
            </a:r>
            <a:r>
              <a:rPr lang="en-US" sz="2400">
                <a:solidFill>
                  <a:srgbClr val="000000"/>
                </a:solidFill>
                <a:latin typeface="Tahoma" pitchFamily="34" charset="0"/>
                <a:cs typeface="Tahoma" pitchFamily="34" charset="0"/>
              </a:rPr>
              <a:t>± 0.1, Spherical Shell Model states are still observed.</a:t>
            </a:r>
          </a:p>
        </p:txBody>
      </p:sp>
      <p:sp>
        <p:nvSpPr>
          <p:cNvPr id="910361" name="Text Box 26"/>
          <p:cNvSpPr txBox="1">
            <a:spLocks noChangeArrowheads="1"/>
          </p:cNvSpPr>
          <p:nvPr/>
        </p:nvSpPr>
        <p:spPr bwMode="auto">
          <a:xfrm>
            <a:off x="304800" y="5410200"/>
            <a:ext cx="7937500" cy="701675"/>
          </a:xfrm>
          <a:prstGeom prst="rect">
            <a:avLst/>
          </a:prstGeom>
          <a:noFill/>
          <a:ln w="9525">
            <a:noFill/>
            <a:miter lim="800000"/>
            <a:headEnd/>
            <a:tailEnd/>
          </a:ln>
        </p:spPr>
        <p:txBody>
          <a:bodyPr wrap="none">
            <a:spAutoFit/>
          </a:bodyPr>
          <a:lstStyle/>
          <a:p>
            <a:r>
              <a:rPr lang="en-US" sz="2000" b="1">
                <a:solidFill>
                  <a:srgbClr val="000000"/>
                </a:solidFill>
                <a:latin typeface="Tahoma" pitchFamily="34" charset="0"/>
              </a:rPr>
              <a:t>Deformed structures dominate when there are many valence</a:t>
            </a:r>
          </a:p>
          <a:p>
            <a:r>
              <a:rPr lang="en-US" sz="2000" b="1">
                <a:solidFill>
                  <a:srgbClr val="000000"/>
                </a:solidFill>
                <a:latin typeface="Tahoma" pitchFamily="34" charset="0"/>
              </a:rPr>
              <a:t> nucleons – i.e. proton AND neutron numbers far from magic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0-#ppt_w/2"/>
                                          </p:val>
                                        </p:tav>
                                        <p:tav tm="100000">
                                          <p:val>
                                            <p:strVal val="#ppt_x"/>
                                          </p:val>
                                        </p:tav>
                                      </p:tavLst>
                                    </p:anim>
                                    <p:anim calcmode="lin" valueType="num">
                                      <p:cBhvr additive="base">
                                        <p:cTn id="8" dur="500" fill="hold"/>
                                        <p:tgtEl>
                                          <p:spTgt spid="2970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970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9705"/>
                                        </p:tgtEl>
                                        <p:attrNameLst>
                                          <p:attrName>style.visibility</p:attrName>
                                        </p:attrNameLst>
                                      </p:cBhvr>
                                      <p:to>
                                        <p:strVal val="visible"/>
                                      </p:to>
                                    </p:set>
                                  </p:childTnLst>
                                  <p:subTnLst>
                                    <p:set>
                                      <p:cBhvr override="childStyle">
                                        <p:cTn dur="1" fill="hold" display="0" masterRel="nextClick" afterEffect="1"/>
                                        <p:tgtEl>
                                          <p:spTgt spid="29705"/>
                                        </p:tgtEl>
                                        <p:attrNameLst>
                                          <p:attrName>style.visibility</p:attrName>
                                        </p:attrNameLst>
                                      </p:cBhvr>
                                      <p:to>
                                        <p:strVal val="hidden"/>
                                      </p:to>
                                    </p:set>
                                  </p:subTnLst>
                                </p:cTn>
                              </p:par>
                            </p:childTnLst>
                          </p:cTn>
                        </p:par>
                        <p:par>
                          <p:cTn id="13" fill="hold" nodeType="afterGroup">
                            <p:stCondLst>
                              <p:cond delay="500"/>
                            </p:stCondLst>
                            <p:childTnLst>
                              <p:par>
                                <p:cTn id="14" presetID="1" presetClass="entr" presetSubtype="0" fill="hold" grpId="0" nodeType="afterEffect">
                                  <p:stCondLst>
                                    <p:cond delay="500"/>
                                  </p:stCondLst>
                                  <p:childTnLst>
                                    <p:set>
                                      <p:cBhvr>
                                        <p:cTn id="15" dur="1" fill="hold">
                                          <p:stCondLst>
                                            <p:cond delay="499"/>
                                          </p:stCondLst>
                                        </p:cTn>
                                        <p:tgtEl>
                                          <p:spTgt spid="29706"/>
                                        </p:tgtEl>
                                        <p:attrNameLst>
                                          <p:attrName>style.visibility</p:attrName>
                                        </p:attrNameLst>
                                      </p:cBhvr>
                                      <p:to>
                                        <p:strVal val="visible"/>
                                      </p:to>
                                    </p:set>
                                  </p:childTnLst>
                                  <p:subTnLst>
                                    <p:set>
                                      <p:cBhvr override="childStyle">
                                        <p:cTn dur="1" fill="hold" display="0" masterRel="nextClick" afterEffect="1"/>
                                        <p:tgtEl>
                                          <p:spTgt spid="29706"/>
                                        </p:tgtEl>
                                        <p:attrNameLst>
                                          <p:attrName>style.visibility</p:attrName>
                                        </p:attrNameLst>
                                      </p:cBhvr>
                                      <p:to>
                                        <p:strVal val="hidden"/>
                                      </p:to>
                                    </p:set>
                                  </p:subTnLst>
                                </p:cTn>
                              </p:par>
                            </p:childTnLst>
                          </p:cTn>
                        </p:par>
                        <p:par>
                          <p:cTn id="16" fill="hold" nodeType="afterGroup">
                            <p:stCondLst>
                              <p:cond delay="1500"/>
                            </p:stCondLst>
                            <p:childTnLst>
                              <p:par>
                                <p:cTn id="17" presetID="1" presetClass="entr" presetSubtype="0" fill="hold" grpId="0" nodeType="afterEffect">
                                  <p:stCondLst>
                                    <p:cond delay="500"/>
                                  </p:stCondLst>
                                  <p:childTnLst>
                                    <p:set>
                                      <p:cBhvr>
                                        <p:cTn id="18" dur="1" fill="hold">
                                          <p:stCondLst>
                                            <p:cond delay="499"/>
                                          </p:stCondLst>
                                        </p:cTn>
                                        <p:tgtEl>
                                          <p:spTgt spid="29709"/>
                                        </p:tgtEl>
                                        <p:attrNameLst>
                                          <p:attrName>style.visibility</p:attrName>
                                        </p:attrNameLst>
                                      </p:cBhvr>
                                      <p:to>
                                        <p:strVal val="visible"/>
                                      </p:to>
                                    </p:set>
                                  </p:childTnLst>
                                  <p:subTnLst>
                                    <p:set>
                                      <p:cBhvr override="childStyle">
                                        <p:cTn dur="1" fill="hold" display="0" masterRel="nextClick" afterEffect="1"/>
                                        <p:tgtEl>
                                          <p:spTgt spid="29709"/>
                                        </p:tgtEl>
                                        <p:attrNameLst>
                                          <p:attrName>style.visibility</p:attrName>
                                        </p:attrNameLst>
                                      </p:cBhvr>
                                      <p:to>
                                        <p:strVal val="hidden"/>
                                      </p:to>
                                    </p:set>
                                  </p:sub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499"/>
                                          </p:stCondLst>
                                        </p:cTn>
                                        <p:tgtEl>
                                          <p:spTgt spid="29711"/>
                                        </p:tgtEl>
                                        <p:attrNameLst>
                                          <p:attrName>style.visibility</p:attrName>
                                        </p:attrNameLst>
                                      </p:cBhvr>
                                      <p:to>
                                        <p:strVal val="visible"/>
                                      </p:to>
                                    </p:set>
                                  </p:childTnLst>
                                  <p:subTnLst>
                                    <p:set>
                                      <p:cBhvr override="childStyle">
                                        <p:cTn dur="1" fill="hold" display="0" masterRel="nextClick" afterEffect="1"/>
                                        <p:tgtEl>
                                          <p:spTgt spid="29711"/>
                                        </p:tgtEl>
                                        <p:attrNameLst>
                                          <p:attrName>style.visibility</p:attrName>
                                        </p:attrNameLst>
                                      </p:cBhvr>
                                      <p:to>
                                        <p:strVal val="hidden"/>
                                      </p:to>
                                    </p:set>
                                  </p:subTnLst>
                                </p:cTn>
                              </p:par>
                            </p:childTnLst>
                          </p:cTn>
                        </p:par>
                        <p:par>
                          <p:cTn id="22" fill="hold" nodeType="afterGroup">
                            <p:stCondLst>
                              <p:cond delay="3500"/>
                            </p:stCondLst>
                            <p:childTnLst>
                              <p:par>
                                <p:cTn id="23" presetID="1" presetClass="entr" presetSubtype="0" fill="hold" grpId="0" nodeType="afterEffect">
                                  <p:stCondLst>
                                    <p:cond delay="500"/>
                                  </p:stCondLst>
                                  <p:childTnLst>
                                    <p:set>
                                      <p:cBhvr>
                                        <p:cTn id="24" dur="1" fill="hold">
                                          <p:stCondLst>
                                            <p:cond delay="499"/>
                                          </p:stCondLst>
                                        </p:cTn>
                                        <p:tgtEl>
                                          <p:spTgt spid="29710"/>
                                        </p:tgtEl>
                                        <p:attrNameLst>
                                          <p:attrName>style.visibility</p:attrName>
                                        </p:attrNameLst>
                                      </p:cBhvr>
                                      <p:to>
                                        <p:strVal val="visible"/>
                                      </p:to>
                                    </p:set>
                                  </p:childTnLst>
                                  <p:subTnLst>
                                    <p:set>
                                      <p:cBhvr override="childStyle">
                                        <p:cTn dur="1" fill="hold" display="0" masterRel="nextClick" afterEffect="1"/>
                                        <p:tgtEl>
                                          <p:spTgt spid="29710"/>
                                        </p:tgtEl>
                                        <p:attrNameLst>
                                          <p:attrName>style.visibility</p:attrName>
                                        </p:attrNameLst>
                                      </p:cBhvr>
                                      <p:to>
                                        <p:strVal val="hidden"/>
                                      </p:to>
                                    </p:set>
                                  </p:subTnLst>
                                </p:cTn>
                              </p:par>
                            </p:childTnLst>
                          </p:cTn>
                        </p:par>
                        <p:par>
                          <p:cTn id="25" fill="hold" nodeType="afterGroup">
                            <p:stCondLst>
                              <p:cond delay="4500"/>
                            </p:stCondLst>
                            <p:childTnLst>
                              <p:par>
                                <p:cTn id="26" presetID="1" presetClass="entr" presetSubtype="0" fill="hold" grpId="0" nodeType="afterEffect">
                                  <p:stCondLst>
                                    <p:cond delay="500"/>
                                  </p:stCondLst>
                                  <p:childTnLst>
                                    <p:set>
                                      <p:cBhvr>
                                        <p:cTn id="27" dur="1" fill="hold">
                                          <p:stCondLst>
                                            <p:cond delay="499"/>
                                          </p:stCondLst>
                                        </p:cTn>
                                        <p:tgtEl>
                                          <p:spTgt spid="29707"/>
                                        </p:tgtEl>
                                        <p:attrNameLst>
                                          <p:attrName>style.visibility</p:attrName>
                                        </p:attrNameLst>
                                      </p:cBhvr>
                                      <p:to>
                                        <p:strVal val="visible"/>
                                      </p:to>
                                    </p:set>
                                  </p:childTnLst>
                                  <p:subTnLst>
                                    <p:set>
                                      <p:cBhvr override="childStyle">
                                        <p:cTn dur="1" fill="hold" display="0" masterRel="nextClick" afterEffect="1"/>
                                        <p:tgtEl>
                                          <p:spTgt spid="29707"/>
                                        </p:tgtEl>
                                        <p:attrNameLst>
                                          <p:attrName>style.visibility</p:attrName>
                                        </p:attrNameLst>
                                      </p:cBhvr>
                                      <p:to>
                                        <p:strVal val="hidden"/>
                                      </p:to>
                                    </p:set>
                                  </p:subTnLst>
                                </p:cTn>
                              </p:par>
                            </p:childTnLst>
                          </p:cTn>
                        </p:par>
                        <p:par>
                          <p:cTn id="28" fill="hold" nodeType="afterGroup">
                            <p:stCondLst>
                              <p:cond delay="5500"/>
                            </p:stCondLst>
                            <p:childTnLst>
                              <p:par>
                                <p:cTn id="29" presetID="1" presetClass="entr" presetSubtype="0" fill="hold" grpId="0" nodeType="afterEffect">
                                  <p:stCondLst>
                                    <p:cond delay="500"/>
                                  </p:stCondLst>
                                  <p:childTnLst>
                                    <p:set>
                                      <p:cBhvr>
                                        <p:cTn id="30" dur="1" fill="hold">
                                          <p:stCondLst>
                                            <p:cond delay="499"/>
                                          </p:stCondLst>
                                        </p:cTn>
                                        <p:tgtEl>
                                          <p:spTgt spid="297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9700"/>
                                        </p:tgtEl>
                                        <p:attrNameLst>
                                          <p:attrName>style.visibility</p:attrName>
                                        </p:attrNameLst>
                                      </p:cBhvr>
                                      <p:to>
                                        <p:strVal val="visible"/>
                                      </p:to>
                                    </p:set>
                                    <p:anim calcmode="lin" valueType="num">
                                      <p:cBhvr additive="base">
                                        <p:cTn id="35" dur="500" fill="hold"/>
                                        <p:tgtEl>
                                          <p:spTgt spid="29700"/>
                                        </p:tgtEl>
                                        <p:attrNameLst>
                                          <p:attrName>ppt_x</p:attrName>
                                        </p:attrNameLst>
                                      </p:cBhvr>
                                      <p:tavLst>
                                        <p:tav tm="0">
                                          <p:val>
                                            <p:strVal val="0-#ppt_w/2"/>
                                          </p:val>
                                        </p:tav>
                                        <p:tav tm="100000">
                                          <p:val>
                                            <p:strVal val="#ppt_x"/>
                                          </p:val>
                                        </p:tav>
                                      </p:tavLst>
                                    </p:anim>
                                    <p:anim calcmode="lin" valueType="num">
                                      <p:cBhvr additive="base">
                                        <p:cTn id="36"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9702"/>
                                        </p:tgtEl>
                                        <p:attrNameLst>
                                          <p:attrName>style.visibility</p:attrName>
                                        </p:attrNameLst>
                                      </p:cBhvr>
                                      <p:to>
                                        <p:strVal val="visible"/>
                                      </p:to>
                                    </p:set>
                                    <p:anim calcmode="lin" valueType="num">
                                      <p:cBhvr additive="base">
                                        <p:cTn id="41" dur="500" fill="hold"/>
                                        <p:tgtEl>
                                          <p:spTgt spid="29702"/>
                                        </p:tgtEl>
                                        <p:attrNameLst>
                                          <p:attrName>ppt_x</p:attrName>
                                        </p:attrNameLst>
                                      </p:cBhvr>
                                      <p:tavLst>
                                        <p:tav tm="0">
                                          <p:val>
                                            <p:strVal val="0-#ppt_w/2"/>
                                          </p:val>
                                        </p:tav>
                                        <p:tav tm="100000">
                                          <p:val>
                                            <p:strVal val="#ppt_x"/>
                                          </p:val>
                                        </p:tav>
                                      </p:tavLst>
                                    </p:anim>
                                    <p:anim calcmode="lin" valueType="num">
                                      <p:cBhvr additive="base">
                                        <p:cTn id="42" dur="500" fill="hold"/>
                                        <p:tgtEl>
                                          <p:spTgt spid="2970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9702"/>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9703"/>
                                        </p:tgtEl>
                                        <p:attrNameLst>
                                          <p:attrName>style.visibility</p:attrName>
                                        </p:attrNameLst>
                                      </p:cBhvr>
                                      <p:to>
                                        <p:strVal val="visible"/>
                                      </p:to>
                                    </p:set>
                                  </p:childTnLst>
                                  <p:subTnLst>
                                    <p:set>
                                      <p:cBhvr override="childStyle">
                                        <p:cTn dur="1" fill="hold" display="0" masterRel="nextClick" afterEffect="1"/>
                                        <p:tgtEl>
                                          <p:spTgt spid="29703"/>
                                        </p:tgtEl>
                                        <p:attrNameLst>
                                          <p:attrName>style.visibility</p:attrName>
                                        </p:attrNameLst>
                                      </p:cBhvr>
                                      <p:to>
                                        <p:strVal val="hidden"/>
                                      </p:to>
                                    </p:set>
                                  </p:subTnLst>
                                </p:cTn>
                              </p:par>
                            </p:childTnLst>
                          </p:cTn>
                        </p:par>
                        <p:par>
                          <p:cTn id="47" fill="hold" nodeType="afterGroup">
                            <p:stCondLst>
                              <p:cond delay="500"/>
                            </p:stCondLst>
                            <p:childTnLst>
                              <p:par>
                                <p:cTn id="48" presetID="1" presetClass="entr" presetSubtype="0" fill="hold" grpId="0" nodeType="afterEffect">
                                  <p:stCondLst>
                                    <p:cond delay="500"/>
                                  </p:stCondLst>
                                  <p:childTnLst>
                                    <p:set>
                                      <p:cBhvr>
                                        <p:cTn id="49" dur="1" fill="hold">
                                          <p:stCondLst>
                                            <p:cond delay="499"/>
                                          </p:stCondLst>
                                        </p:cTn>
                                        <p:tgtEl>
                                          <p:spTgt spid="29712"/>
                                        </p:tgtEl>
                                        <p:attrNameLst>
                                          <p:attrName>style.visibility</p:attrName>
                                        </p:attrNameLst>
                                      </p:cBhvr>
                                      <p:to>
                                        <p:strVal val="visible"/>
                                      </p:to>
                                    </p:set>
                                  </p:childTnLst>
                                  <p:subTnLst>
                                    <p:set>
                                      <p:cBhvr override="childStyle">
                                        <p:cTn dur="1" fill="hold" display="0" masterRel="nextClick" afterEffect="1"/>
                                        <p:tgtEl>
                                          <p:spTgt spid="29712"/>
                                        </p:tgtEl>
                                        <p:attrNameLst>
                                          <p:attrName>style.visibility</p:attrName>
                                        </p:attrNameLst>
                                      </p:cBhvr>
                                      <p:to>
                                        <p:strVal val="hidden"/>
                                      </p:to>
                                    </p:set>
                                  </p:subTnLst>
                                </p:cTn>
                              </p:par>
                            </p:childTnLst>
                          </p:cTn>
                        </p:par>
                        <p:par>
                          <p:cTn id="50" fill="hold" nodeType="afterGroup">
                            <p:stCondLst>
                              <p:cond delay="1500"/>
                            </p:stCondLst>
                            <p:childTnLst>
                              <p:par>
                                <p:cTn id="51" presetID="1" presetClass="entr" presetSubtype="0" fill="hold" grpId="0" nodeType="afterEffect">
                                  <p:stCondLst>
                                    <p:cond delay="500"/>
                                  </p:stCondLst>
                                  <p:childTnLst>
                                    <p:set>
                                      <p:cBhvr>
                                        <p:cTn id="52" dur="1" fill="hold">
                                          <p:stCondLst>
                                            <p:cond delay="499"/>
                                          </p:stCondLst>
                                        </p:cTn>
                                        <p:tgtEl>
                                          <p:spTgt spid="29716"/>
                                        </p:tgtEl>
                                        <p:attrNameLst>
                                          <p:attrName>style.visibility</p:attrName>
                                        </p:attrNameLst>
                                      </p:cBhvr>
                                      <p:to>
                                        <p:strVal val="visible"/>
                                      </p:to>
                                    </p:set>
                                  </p:childTnLst>
                                  <p:subTnLst>
                                    <p:set>
                                      <p:cBhvr override="childStyle">
                                        <p:cTn dur="1" fill="hold" display="0" masterRel="nextClick" afterEffect="1"/>
                                        <p:tgtEl>
                                          <p:spTgt spid="29716"/>
                                        </p:tgtEl>
                                        <p:attrNameLst>
                                          <p:attrName>style.visibility</p:attrName>
                                        </p:attrNameLst>
                                      </p:cBhvr>
                                      <p:to>
                                        <p:strVal val="hidden"/>
                                      </p:to>
                                    </p:set>
                                  </p:subTnLst>
                                </p:cTn>
                              </p:par>
                            </p:childTnLst>
                          </p:cTn>
                        </p:par>
                        <p:par>
                          <p:cTn id="53" fill="hold" nodeType="afterGroup">
                            <p:stCondLst>
                              <p:cond delay="2500"/>
                            </p:stCondLst>
                            <p:childTnLst>
                              <p:par>
                                <p:cTn id="54" presetID="1" presetClass="entr" presetSubtype="0" fill="hold" grpId="0" nodeType="afterEffect">
                                  <p:stCondLst>
                                    <p:cond delay="500"/>
                                  </p:stCondLst>
                                  <p:childTnLst>
                                    <p:set>
                                      <p:cBhvr>
                                        <p:cTn id="55" dur="1" fill="hold">
                                          <p:stCondLst>
                                            <p:cond delay="499"/>
                                          </p:stCondLst>
                                        </p:cTn>
                                        <p:tgtEl>
                                          <p:spTgt spid="29713"/>
                                        </p:tgtEl>
                                        <p:attrNameLst>
                                          <p:attrName>style.visibility</p:attrName>
                                        </p:attrNameLst>
                                      </p:cBhvr>
                                      <p:to>
                                        <p:strVal val="visible"/>
                                      </p:to>
                                    </p:set>
                                  </p:childTnLst>
                                  <p:subTnLst>
                                    <p:set>
                                      <p:cBhvr override="childStyle">
                                        <p:cTn dur="1" fill="hold" display="0" masterRel="nextClick" afterEffect="1"/>
                                        <p:tgtEl>
                                          <p:spTgt spid="29713"/>
                                        </p:tgtEl>
                                        <p:attrNameLst>
                                          <p:attrName>style.visibility</p:attrName>
                                        </p:attrNameLst>
                                      </p:cBhvr>
                                      <p:to>
                                        <p:strVal val="hidden"/>
                                      </p:to>
                                    </p:set>
                                  </p:subTnLst>
                                </p:cTn>
                              </p:par>
                            </p:childTnLst>
                          </p:cTn>
                        </p:par>
                        <p:par>
                          <p:cTn id="56" fill="hold" nodeType="afterGroup">
                            <p:stCondLst>
                              <p:cond delay="3500"/>
                            </p:stCondLst>
                            <p:childTnLst>
                              <p:par>
                                <p:cTn id="57" presetID="1" presetClass="entr" presetSubtype="0" fill="hold" grpId="0" nodeType="afterEffect">
                                  <p:stCondLst>
                                    <p:cond delay="500"/>
                                  </p:stCondLst>
                                  <p:childTnLst>
                                    <p:set>
                                      <p:cBhvr>
                                        <p:cTn id="58" dur="1" fill="hold">
                                          <p:stCondLst>
                                            <p:cond delay="499"/>
                                          </p:stCondLst>
                                        </p:cTn>
                                        <p:tgtEl>
                                          <p:spTgt spid="29717"/>
                                        </p:tgtEl>
                                        <p:attrNameLst>
                                          <p:attrName>style.visibility</p:attrName>
                                        </p:attrNameLst>
                                      </p:cBhvr>
                                      <p:to>
                                        <p:strVal val="visible"/>
                                      </p:to>
                                    </p:set>
                                  </p:childTnLst>
                                  <p:subTnLst>
                                    <p:set>
                                      <p:cBhvr override="childStyle">
                                        <p:cTn dur="1" fill="hold" display="0" masterRel="nextClick" afterEffect="1"/>
                                        <p:tgtEl>
                                          <p:spTgt spid="29717"/>
                                        </p:tgtEl>
                                        <p:attrNameLst>
                                          <p:attrName>style.visibility</p:attrName>
                                        </p:attrNameLst>
                                      </p:cBhvr>
                                      <p:to>
                                        <p:strVal val="hidden"/>
                                      </p:to>
                                    </p:set>
                                  </p:subTnLst>
                                </p:cTn>
                              </p:par>
                            </p:childTnLst>
                          </p:cTn>
                        </p:par>
                        <p:par>
                          <p:cTn id="59" fill="hold" nodeType="afterGroup">
                            <p:stCondLst>
                              <p:cond delay="4500"/>
                            </p:stCondLst>
                            <p:childTnLst>
                              <p:par>
                                <p:cTn id="60" presetID="1" presetClass="entr" presetSubtype="0" fill="hold" grpId="0" nodeType="afterEffect">
                                  <p:stCondLst>
                                    <p:cond delay="500"/>
                                  </p:stCondLst>
                                  <p:childTnLst>
                                    <p:set>
                                      <p:cBhvr>
                                        <p:cTn id="61" dur="1" fill="hold">
                                          <p:stCondLst>
                                            <p:cond delay="499"/>
                                          </p:stCondLst>
                                        </p:cTn>
                                        <p:tgtEl>
                                          <p:spTgt spid="29714"/>
                                        </p:tgtEl>
                                        <p:attrNameLst>
                                          <p:attrName>style.visibility</p:attrName>
                                        </p:attrNameLst>
                                      </p:cBhvr>
                                      <p:to>
                                        <p:strVal val="visible"/>
                                      </p:to>
                                    </p:set>
                                  </p:childTnLst>
                                  <p:subTnLst>
                                    <p:set>
                                      <p:cBhvr override="childStyle">
                                        <p:cTn dur="1" fill="hold" display="0" masterRel="nextClick" afterEffect="1"/>
                                        <p:tgtEl>
                                          <p:spTgt spid="29714"/>
                                        </p:tgtEl>
                                        <p:attrNameLst>
                                          <p:attrName>style.visibility</p:attrName>
                                        </p:attrNameLst>
                                      </p:cBhvr>
                                      <p:to>
                                        <p:strVal val="hidden"/>
                                      </p:to>
                                    </p:set>
                                  </p:subTnLst>
                                </p:cTn>
                              </p:par>
                            </p:childTnLst>
                          </p:cTn>
                        </p:par>
                        <p:par>
                          <p:cTn id="62" fill="hold" nodeType="afterGroup">
                            <p:stCondLst>
                              <p:cond delay="5500"/>
                            </p:stCondLst>
                            <p:childTnLst>
                              <p:par>
                                <p:cTn id="63" presetID="1" presetClass="entr" presetSubtype="0" fill="hold" grpId="0" nodeType="afterEffect">
                                  <p:stCondLst>
                                    <p:cond delay="500"/>
                                  </p:stCondLst>
                                  <p:childTnLst>
                                    <p:set>
                                      <p:cBhvr>
                                        <p:cTn id="64" dur="1" fill="hold">
                                          <p:stCondLst>
                                            <p:cond delay="499"/>
                                          </p:stCondLst>
                                        </p:cTn>
                                        <p:tgtEl>
                                          <p:spTgt spid="29718"/>
                                        </p:tgtEl>
                                        <p:attrNameLst>
                                          <p:attrName>style.visibility</p:attrName>
                                        </p:attrNameLst>
                                      </p:cBhvr>
                                      <p:to>
                                        <p:strVal val="visible"/>
                                      </p:to>
                                    </p:set>
                                  </p:childTnLst>
                                  <p:subTnLst>
                                    <p:set>
                                      <p:cBhvr override="childStyle">
                                        <p:cTn dur="1" fill="hold" display="0" masterRel="nextClick" afterEffect="1"/>
                                        <p:tgtEl>
                                          <p:spTgt spid="29718"/>
                                        </p:tgtEl>
                                        <p:attrNameLst>
                                          <p:attrName>style.visibility</p:attrName>
                                        </p:attrNameLst>
                                      </p:cBhvr>
                                      <p:to>
                                        <p:strVal val="hidden"/>
                                      </p:to>
                                    </p:set>
                                  </p:subTnLst>
                                </p:cTn>
                              </p:par>
                            </p:childTnLst>
                          </p:cTn>
                        </p:par>
                        <p:par>
                          <p:cTn id="65" fill="hold" nodeType="afterGroup">
                            <p:stCondLst>
                              <p:cond delay="6500"/>
                            </p:stCondLst>
                            <p:childTnLst>
                              <p:par>
                                <p:cTn id="66" presetID="1" presetClass="entr" presetSubtype="0" fill="hold" grpId="0" nodeType="afterEffect">
                                  <p:stCondLst>
                                    <p:cond delay="500"/>
                                  </p:stCondLst>
                                  <p:childTnLst>
                                    <p:set>
                                      <p:cBhvr>
                                        <p:cTn id="67" dur="1" fill="hold">
                                          <p:stCondLst>
                                            <p:cond delay="499"/>
                                          </p:stCondLst>
                                        </p:cTn>
                                        <p:tgtEl>
                                          <p:spTgt spid="29715"/>
                                        </p:tgtEl>
                                        <p:attrNameLst>
                                          <p:attrName>style.visibility</p:attrName>
                                        </p:attrNameLst>
                                      </p:cBhvr>
                                      <p:to>
                                        <p:strVal val="visible"/>
                                      </p:to>
                                    </p:set>
                                  </p:childTnLst>
                                  <p:subTnLst>
                                    <p:set>
                                      <p:cBhvr override="childStyle">
                                        <p:cTn dur="1" fill="hold" display="0" masterRel="nextClick" afterEffect="1"/>
                                        <p:tgtEl>
                                          <p:spTgt spid="29715"/>
                                        </p:tgtEl>
                                        <p:attrNameLst>
                                          <p:attrName>style.visibility</p:attrName>
                                        </p:attrNameLst>
                                      </p:cBhvr>
                                      <p:to>
                                        <p:strVal val="hidden"/>
                                      </p:to>
                                    </p:set>
                                  </p:subTnLst>
                                </p:cTn>
                              </p:par>
                            </p:childTnLst>
                          </p:cTn>
                        </p:par>
                        <p:par>
                          <p:cTn id="68" fill="hold" nodeType="afterGroup">
                            <p:stCondLst>
                              <p:cond delay="7500"/>
                            </p:stCondLst>
                            <p:childTnLst>
                              <p:par>
                                <p:cTn id="69" presetID="1" presetClass="entr" presetSubtype="0" fill="hold" grpId="0" nodeType="afterEffect">
                                  <p:stCondLst>
                                    <p:cond delay="500"/>
                                  </p:stCondLst>
                                  <p:childTnLst>
                                    <p:set>
                                      <p:cBhvr>
                                        <p:cTn id="70" dur="1" fill="hold">
                                          <p:stCondLst>
                                            <p:cond delay="499"/>
                                          </p:stCondLst>
                                        </p:cTn>
                                        <p:tgtEl>
                                          <p:spTgt spid="29719"/>
                                        </p:tgtEl>
                                        <p:attrNameLst>
                                          <p:attrName>style.visibility</p:attrName>
                                        </p:attrNameLst>
                                      </p:cBhvr>
                                      <p:to>
                                        <p:strVal val="visible"/>
                                      </p:to>
                                    </p:set>
                                  </p:childTnLst>
                                  <p:subTnLst>
                                    <p:set>
                                      <p:cBhvr override="childStyle">
                                        <p:cTn dur="1" fill="hold" display="0" masterRel="nextClick" afterEffect="1"/>
                                        <p:tgtEl>
                                          <p:spTgt spid="29719"/>
                                        </p:tgtEl>
                                        <p:attrNameLst>
                                          <p:attrName>style.visibility</p:attrName>
                                        </p:attrNameLst>
                                      </p:cBhvr>
                                      <p:to>
                                        <p:strVal val="hidden"/>
                                      </p:to>
                                    </p:set>
                                  </p:subTnLst>
                                </p:cTn>
                              </p:par>
                            </p:childTnLst>
                          </p:cTn>
                        </p:par>
                        <p:par>
                          <p:cTn id="71" fill="hold" nodeType="afterGroup">
                            <p:stCondLst>
                              <p:cond delay="8500"/>
                            </p:stCondLst>
                            <p:childTnLst>
                              <p:par>
                                <p:cTn id="72" presetID="1" presetClass="entr" presetSubtype="0" fill="hold" grpId="0" nodeType="afterEffect">
                                  <p:stCondLst>
                                    <p:cond delay="500"/>
                                  </p:stCondLst>
                                  <p:childTnLst>
                                    <p:set>
                                      <p:cBhvr>
                                        <p:cTn id="73" dur="1" fill="hold">
                                          <p:stCondLst>
                                            <p:cond delay="499"/>
                                          </p:stCondLst>
                                        </p:cTn>
                                        <p:tgtEl>
                                          <p:spTgt spid="29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5" grpId="0" animBg="1"/>
      <p:bldP spid="29706" grpId="0" animBg="1"/>
      <p:bldP spid="29707" grpId="0" animBg="1"/>
      <p:bldP spid="29708" grpId="0" animBg="1"/>
      <p:bldP spid="29709" grpId="0" animBg="1"/>
      <p:bldP spid="29710" grpId="0" animBg="1"/>
      <p:bldP spid="29711" grpId="0" animBg="1"/>
      <p:bldP spid="29712" grpId="0" animBg="1"/>
      <p:bldP spid="29713" grpId="0" animBg="1"/>
      <p:bldP spid="29714" grpId="0" animBg="1"/>
      <p:bldP spid="29715" grpId="0" animBg="1"/>
      <p:bldP spid="29716" grpId="0" animBg="1"/>
      <p:bldP spid="29717" grpId="0" animBg="1"/>
      <p:bldP spid="29718" grpId="0" animBg="1"/>
      <p:bldP spid="29719" grpId="0" animBg="1"/>
      <p:bldP spid="2972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1" name="Picture 2" descr="hixn"/>
          <p:cNvPicPr>
            <a:picLocks noChangeAspect="1" noChangeArrowheads="1"/>
          </p:cNvPicPr>
          <p:nvPr/>
        </p:nvPicPr>
        <p:blipFill>
          <a:blip r:embed="rId2" cstate="print"/>
          <a:srcRect/>
          <a:stretch>
            <a:fillRect/>
          </a:stretch>
        </p:blipFill>
        <p:spPr bwMode="auto">
          <a:xfrm>
            <a:off x="4211638" y="1268413"/>
            <a:ext cx="4733925" cy="5191125"/>
          </a:xfrm>
          <a:prstGeom prst="rect">
            <a:avLst/>
          </a:prstGeom>
          <a:noFill/>
          <a:ln w="9525">
            <a:noFill/>
            <a:miter lim="800000"/>
            <a:headEnd/>
            <a:tailEnd/>
          </a:ln>
        </p:spPr>
      </p:pic>
      <p:sp>
        <p:nvSpPr>
          <p:cNvPr id="911362" name="Rectangle 3"/>
          <p:cNvSpPr>
            <a:spLocks noChangeArrowheads="1"/>
          </p:cNvSpPr>
          <p:nvPr/>
        </p:nvSpPr>
        <p:spPr bwMode="auto">
          <a:xfrm>
            <a:off x="4114800" y="1066800"/>
            <a:ext cx="3276600" cy="762000"/>
          </a:xfrm>
          <a:prstGeom prst="rect">
            <a:avLst/>
          </a:prstGeom>
          <a:solidFill>
            <a:schemeClr val="bg1"/>
          </a:solidFill>
          <a:ln w="9525">
            <a:solidFill>
              <a:schemeClr val="bg1"/>
            </a:solidFill>
            <a:miter lim="800000"/>
            <a:headEnd/>
            <a:tailEnd/>
          </a:ln>
        </p:spPr>
        <p:txBody>
          <a:bodyPr wrap="none" anchor="ctr"/>
          <a:lstStyle/>
          <a:p>
            <a:endParaRPr lang="ru-RU">
              <a:solidFill>
                <a:srgbClr val="000000"/>
              </a:solidFill>
            </a:endParaRPr>
          </a:p>
        </p:txBody>
      </p:sp>
      <p:sp>
        <p:nvSpPr>
          <p:cNvPr id="911363" name="Rectangle 4"/>
          <p:cNvSpPr>
            <a:spLocks noGrp="1" noChangeArrowheads="1"/>
          </p:cNvSpPr>
          <p:nvPr>
            <p:ph type="title"/>
          </p:nvPr>
        </p:nvSpPr>
        <p:spPr>
          <a:xfrm>
            <a:off x="250825" y="274638"/>
            <a:ext cx="8435975" cy="1143000"/>
          </a:xfrm>
        </p:spPr>
        <p:txBody>
          <a:bodyPr/>
          <a:lstStyle/>
          <a:p>
            <a:pPr eaLnBrk="1" hangingPunct="1"/>
            <a:r>
              <a:rPr lang="en-US" sz="3200" smtClean="0"/>
              <a:t>How are nuclei produced?</a:t>
            </a:r>
          </a:p>
        </p:txBody>
      </p:sp>
      <p:sp>
        <p:nvSpPr>
          <p:cNvPr id="30725" name="Text Box 5"/>
          <p:cNvSpPr txBox="1">
            <a:spLocks noChangeArrowheads="1"/>
          </p:cNvSpPr>
          <p:nvPr/>
        </p:nvSpPr>
        <p:spPr bwMode="auto">
          <a:xfrm>
            <a:off x="0" y="2971800"/>
            <a:ext cx="5002213" cy="1800225"/>
          </a:xfrm>
          <a:prstGeom prst="rect">
            <a:avLst/>
          </a:prstGeom>
          <a:noFill/>
          <a:ln w="9525">
            <a:noFill/>
            <a:miter lim="800000"/>
            <a:headEnd/>
            <a:tailEnd/>
          </a:ln>
        </p:spPr>
        <p:txBody>
          <a:bodyPr wrap="none">
            <a:spAutoFit/>
          </a:bodyPr>
          <a:lstStyle/>
          <a:p>
            <a:pPr eaLnBrk="0" hangingPunct="0">
              <a:buFontTx/>
              <a:buChar char="•"/>
            </a:pPr>
            <a:r>
              <a:rPr lang="en-US" sz="2800">
                <a:solidFill>
                  <a:srgbClr val="000000"/>
                </a:solidFill>
                <a:latin typeface="Tahoma" pitchFamily="34" charset="0"/>
              </a:rPr>
              <a:t>  fusion evaporation reactions</a:t>
            </a:r>
          </a:p>
          <a:p>
            <a:pPr eaLnBrk="0" hangingPunct="0">
              <a:buFontTx/>
              <a:buChar char="•"/>
            </a:pPr>
            <a:r>
              <a:rPr lang="en-US" sz="2800">
                <a:solidFill>
                  <a:srgbClr val="000000"/>
                </a:solidFill>
                <a:latin typeface="Tahoma" pitchFamily="34" charset="0"/>
              </a:rPr>
              <a:t>  deep inelastic reactions</a:t>
            </a:r>
          </a:p>
          <a:p>
            <a:pPr eaLnBrk="0" hangingPunct="0">
              <a:buFontTx/>
              <a:buChar char="•"/>
            </a:pPr>
            <a:r>
              <a:rPr lang="en-US" sz="2800">
                <a:solidFill>
                  <a:srgbClr val="000000"/>
                </a:solidFill>
                <a:latin typeface="Tahoma" pitchFamily="34" charset="0"/>
              </a:rPr>
              <a:t>  fission fragments</a:t>
            </a:r>
          </a:p>
          <a:p>
            <a:pPr eaLnBrk="0" hangingPunct="0">
              <a:buFontTx/>
              <a:buChar char="•"/>
            </a:pPr>
            <a:r>
              <a:rPr lang="en-US" sz="2800">
                <a:solidFill>
                  <a:srgbClr val="000000"/>
                </a:solidFill>
                <a:latin typeface="Tahoma" pitchFamily="34" charset="0"/>
              </a:rPr>
              <a:t>  projectile fragmentation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ppt_x"/>
                                          </p:val>
                                        </p:tav>
                                        <p:tav tm="100000">
                                          <p:val>
                                            <p:strVal val="#ppt_x"/>
                                          </p:val>
                                        </p:tav>
                                      </p:tavLst>
                                    </p:anim>
                                    <p:anim calcmode="lin" valueType="num">
                                      <p:cBhvr additive="base">
                                        <p:cTn id="8"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2385" name="Group 2"/>
          <p:cNvGrpSpPr>
            <a:grpSpLocks/>
          </p:cNvGrpSpPr>
          <p:nvPr/>
        </p:nvGrpSpPr>
        <p:grpSpPr bwMode="auto">
          <a:xfrm>
            <a:off x="0" y="0"/>
            <a:ext cx="4291013" cy="6705600"/>
            <a:chOff x="33" y="48"/>
            <a:chExt cx="2703" cy="4224"/>
          </a:xfrm>
        </p:grpSpPr>
        <p:grpSp>
          <p:nvGrpSpPr>
            <p:cNvPr id="912389" name="Group 3"/>
            <p:cNvGrpSpPr>
              <a:grpSpLocks/>
            </p:cNvGrpSpPr>
            <p:nvPr/>
          </p:nvGrpSpPr>
          <p:grpSpPr bwMode="auto">
            <a:xfrm>
              <a:off x="33" y="48"/>
              <a:ext cx="2703" cy="4224"/>
              <a:chOff x="33" y="48"/>
              <a:chExt cx="2703" cy="4224"/>
            </a:xfrm>
          </p:grpSpPr>
          <p:pic>
            <p:nvPicPr>
              <p:cNvPr id="912391" name="Picture 4" descr="winnie_the_pooh"/>
              <p:cNvPicPr>
                <a:picLocks noChangeAspect="1" noChangeArrowheads="1"/>
              </p:cNvPicPr>
              <p:nvPr/>
            </p:nvPicPr>
            <p:blipFill>
              <a:blip r:embed="rId2" cstate="print"/>
              <a:srcRect/>
              <a:stretch>
                <a:fillRect/>
              </a:stretch>
            </p:blipFill>
            <p:spPr bwMode="auto">
              <a:xfrm>
                <a:off x="33" y="48"/>
                <a:ext cx="2703" cy="4093"/>
              </a:xfrm>
              <a:prstGeom prst="rect">
                <a:avLst/>
              </a:prstGeom>
              <a:noFill/>
              <a:ln w="9525">
                <a:noFill/>
                <a:miter lim="800000"/>
                <a:headEnd/>
                <a:tailEnd/>
              </a:ln>
            </p:spPr>
          </p:pic>
          <p:sp>
            <p:nvSpPr>
              <p:cNvPr id="912392" name="Rectangle 5"/>
              <p:cNvSpPr>
                <a:spLocks noChangeArrowheads="1"/>
              </p:cNvSpPr>
              <p:nvPr/>
            </p:nvSpPr>
            <p:spPr bwMode="auto">
              <a:xfrm>
                <a:off x="96" y="3744"/>
                <a:ext cx="2640" cy="528"/>
              </a:xfrm>
              <a:prstGeom prst="rect">
                <a:avLst/>
              </a:prstGeom>
              <a:solidFill>
                <a:schemeClr val="bg1"/>
              </a:solidFill>
              <a:ln w="9525">
                <a:solidFill>
                  <a:schemeClr val="bg1"/>
                </a:solidFill>
                <a:miter lim="800000"/>
                <a:headEnd/>
                <a:tailEnd/>
              </a:ln>
            </p:spPr>
            <p:txBody>
              <a:bodyPr wrap="none" anchor="ctr"/>
              <a:lstStyle/>
              <a:p>
                <a:endParaRPr lang="ru-RU">
                  <a:solidFill>
                    <a:srgbClr val="000000"/>
                  </a:solidFill>
                </a:endParaRPr>
              </a:p>
            </p:txBody>
          </p:sp>
        </p:grpSp>
        <p:sp>
          <p:nvSpPr>
            <p:cNvPr id="912390" name="Rectangle 6"/>
            <p:cNvSpPr>
              <a:spLocks noChangeArrowheads="1"/>
            </p:cNvSpPr>
            <p:nvPr/>
          </p:nvSpPr>
          <p:spPr bwMode="auto">
            <a:xfrm>
              <a:off x="144" y="3744"/>
              <a:ext cx="2304" cy="432"/>
            </a:xfrm>
            <a:prstGeom prst="rect">
              <a:avLst/>
            </a:prstGeom>
            <a:solidFill>
              <a:schemeClr val="bg1"/>
            </a:solidFill>
            <a:ln w="9525">
              <a:solidFill>
                <a:schemeClr val="bg1"/>
              </a:solidFill>
              <a:miter lim="800000"/>
              <a:headEnd/>
              <a:tailEnd/>
            </a:ln>
          </p:spPr>
          <p:txBody>
            <a:bodyPr wrap="none" anchor="ctr"/>
            <a:lstStyle/>
            <a:p>
              <a:pPr algn="ctr"/>
              <a:r>
                <a:rPr lang="en-GB" sz="2000">
                  <a:solidFill>
                    <a:srgbClr val="CC0000"/>
                  </a:solidFill>
                  <a:latin typeface="Times New Roman" pitchFamily="18" charset="0"/>
                </a:rPr>
                <a:t>Winnie the Pooh, </a:t>
              </a:r>
            </a:p>
            <a:p>
              <a:pPr algn="ctr"/>
              <a:r>
                <a:rPr lang="en-GB" sz="2000">
                  <a:solidFill>
                    <a:srgbClr val="CC0000"/>
                  </a:solidFill>
                  <a:latin typeface="Times New Roman" pitchFamily="18" charset="0"/>
                </a:rPr>
                <a:t>(trapped by a potential barrier !)</a:t>
              </a:r>
            </a:p>
            <a:p>
              <a:pPr algn="ctr"/>
              <a:r>
                <a:rPr lang="en-GB" sz="2000">
                  <a:solidFill>
                    <a:srgbClr val="CC0000"/>
                  </a:solidFill>
                  <a:latin typeface="Times New Roman" pitchFamily="18" charset="0"/>
                </a:rPr>
                <a:t>A.A. Milne (1927)</a:t>
              </a:r>
            </a:p>
          </p:txBody>
        </p:sp>
      </p:grpSp>
      <p:grpSp>
        <p:nvGrpSpPr>
          <p:cNvPr id="32775" name="Group 7"/>
          <p:cNvGrpSpPr>
            <a:grpSpLocks/>
          </p:cNvGrpSpPr>
          <p:nvPr/>
        </p:nvGrpSpPr>
        <p:grpSpPr bwMode="auto">
          <a:xfrm>
            <a:off x="3971925" y="0"/>
            <a:ext cx="5172075" cy="6615113"/>
            <a:chOff x="2400" y="57"/>
            <a:chExt cx="3740" cy="4167"/>
          </a:xfrm>
        </p:grpSpPr>
        <p:pic>
          <p:nvPicPr>
            <p:cNvPr id="912387" name="Picture 8" descr="isomer_barrier_feb94_physworld_a"/>
            <p:cNvPicPr>
              <a:picLocks noChangeAspect="1" noChangeArrowheads="1"/>
            </p:cNvPicPr>
            <p:nvPr/>
          </p:nvPicPr>
          <p:blipFill>
            <a:blip r:embed="rId3" cstate="print"/>
            <a:srcRect/>
            <a:stretch>
              <a:fillRect/>
            </a:stretch>
          </p:blipFill>
          <p:spPr bwMode="auto">
            <a:xfrm>
              <a:off x="2400" y="307"/>
              <a:ext cx="3264" cy="3917"/>
            </a:xfrm>
            <a:prstGeom prst="rect">
              <a:avLst/>
            </a:prstGeom>
            <a:noFill/>
            <a:ln w="9525">
              <a:noFill/>
              <a:miter lim="800000"/>
              <a:headEnd/>
              <a:tailEnd/>
            </a:ln>
          </p:spPr>
        </p:pic>
        <p:sp>
          <p:nvSpPr>
            <p:cNvPr id="912388" name="Text Box 9"/>
            <p:cNvSpPr txBox="1">
              <a:spLocks noChangeArrowheads="1"/>
            </p:cNvSpPr>
            <p:nvPr/>
          </p:nvSpPr>
          <p:spPr bwMode="auto">
            <a:xfrm>
              <a:off x="2451" y="57"/>
              <a:ext cx="3689" cy="250"/>
            </a:xfrm>
            <a:prstGeom prst="rect">
              <a:avLst/>
            </a:prstGeom>
            <a:noFill/>
            <a:ln w="9525">
              <a:noFill/>
              <a:miter lim="800000"/>
              <a:headEnd/>
              <a:tailEnd/>
            </a:ln>
          </p:spPr>
          <p:txBody>
            <a:bodyPr wrap="none">
              <a:spAutoFit/>
            </a:bodyPr>
            <a:lstStyle/>
            <a:p>
              <a:r>
                <a:rPr lang="en-GB" sz="2000">
                  <a:solidFill>
                    <a:srgbClr val="000000"/>
                  </a:solidFill>
                  <a:latin typeface="Times New Roman" pitchFamily="18" charset="0"/>
                </a:rPr>
                <a:t>Walker and Dracoulis, Physics World Feb. 1994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Oval 2"/>
          <p:cNvSpPr>
            <a:spLocks noChangeArrowheads="1"/>
          </p:cNvSpPr>
          <p:nvPr/>
        </p:nvSpPr>
        <p:spPr bwMode="auto">
          <a:xfrm>
            <a:off x="4910138" y="276225"/>
            <a:ext cx="11112" cy="12700"/>
          </a:xfrm>
          <a:prstGeom prst="ellipse">
            <a:avLst/>
          </a:prstGeom>
          <a:solidFill>
            <a:srgbClr val="010101"/>
          </a:solidFill>
          <a:ln w="9525">
            <a:noFill/>
            <a:round/>
            <a:headEnd/>
            <a:tailEnd/>
          </a:ln>
        </p:spPr>
        <p:txBody>
          <a:bodyPr/>
          <a:lstStyle/>
          <a:p>
            <a:endParaRPr lang="ru-RU">
              <a:solidFill>
                <a:srgbClr val="000000"/>
              </a:solidFill>
            </a:endParaRPr>
          </a:p>
        </p:txBody>
      </p:sp>
      <p:sp>
        <p:nvSpPr>
          <p:cNvPr id="913410" name="Oval 3"/>
          <p:cNvSpPr>
            <a:spLocks noChangeArrowheads="1"/>
          </p:cNvSpPr>
          <p:nvPr/>
        </p:nvSpPr>
        <p:spPr bwMode="auto">
          <a:xfrm>
            <a:off x="4910138" y="1111250"/>
            <a:ext cx="11112" cy="12700"/>
          </a:xfrm>
          <a:prstGeom prst="ellipse">
            <a:avLst/>
          </a:prstGeom>
          <a:solidFill>
            <a:srgbClr val="010101"/>
          </a:solidFill>
          <a:ln w="9525">
            <a:noFill/>
            <a:round/>
            <a:headEnd/>
            <a:tailEnd/>
          </a:ln>
        </p:spPr>
        <p:txBody>
          <a:bodyPr/>
          <a:lstStyle/>
          <a:p>
            <a:endParaRPr lang="ru-RU">
              <a:solidFill>
                <a:srgbClr val="000000"/>
              </a:solidFill>
            </a:endParaRPr>
          </a:p>
        </p:txBody>
      </p:sp>
      <p:sp>
        <p:nvSpPr>
          <p:cNvPr id="913411" name="Freeform 4"/>
          <p:cNvSpPr>
            <a:spLocks/>
          </p:cNvSpPr>
          <p:nvPr/>
        </p:nvSpPr>
        <p:spPr bwMode="auto">
          <a:xfrm>
            <a:off x="3589338" y="56991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close/>
              </a:path>
            </a:pathLst>
          </a:custGeom>
          <a:solidFill>
            <a:srgbClr val="FFFFFF"/>
          </a:solidFill>
          <a:ln w="9525">
            <a:noFill/>
            <a:round/>
            <a:headEnd/>
            <a:tailEnd/>
          </a:ln>
        </p:spPr>
        <p:txBody>
          <a:bodyPr/>
          <a:lstStyle/>
          <a:p>
            <a:endParaRPr lang="ru-RU"/>
          </a:p>
        </p:txBody>
      </p:sp>
      <p:sp>
        <p:nvSpPr>
          <p:cNvPr id="913412" name="Freeform 5"/>
          <p:cNvSpPr>
            <a:spLocks/>
          </p:cNvSpPr>
          <p:nvPr/>
        </p:nvSpPr>
        <p:spPr bwMode="auto">
          <a:xfrm>
            <a:off x="3589338" y="56991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path>
            </a:pathLst>
          </a:custGeom>
          <a:noFill/>
          <a:ln w="3175">
            <a:solidFill>
              <a:srgbClr val="FFFFFF"/>
            </a:solidFill>
            <a:prstDash val="solid"/>
            <a:round/>
            <a:headEnd/>
            <a:tailEnd/>
          </a:ln>
        </p:spPr>
        <p:txBody>
          <a:bodyPr/>
          <a:lstStyle/>
          <a:p>
            <a:endParaRPr lang="ru-RU"/>
          </a:p>
        </p:txBody>
      </p:sp>
      <p:sp>
        <p:nvSpPr>
          <p:cNvPr id="913413" name="Text Box 6"/>
          <p:cNvSpPr txBox="1">
            <a:spLocks noChangeArrowheads="1"/>
          </p:cNvSpPr>
          <p:nvPr/>
        </p:nvSpPr>
        <p:spPr bwMode="auto">
          <a:xfrm>
            <a:off x="4343400" y="457200"/>
            <a:ext cx="4776788" cy="1625600"/>
          </a:xfrm>
          <a:prstGeom prst="rect">
            <a:avLst/>
          </a:prstGeom>
          <a:noFill/>
          <a:ln w="9525">
            <a:solidFill>
              <a:schemeClr val="tx1"/>
            </a:solidFill>
            <a:miter lim="800000"/>
            <a:headEnd/>
            <a:tailEnd/>
          </a:ln>
        </p:spPr>
        <p:txBody>
          <a:bodyPr wrap="none">
            <a:spAutoFit/>
          </a:bodyPr>
          <a:lstStyle/>
          <a:p>
            <a:r>
              <a:rPr lang="en-US" sz="2000">
                <a:solidFill>
                  <a:srgbClr val="000000"/>
                </a:solidFill>
                <a:latin typeface="Comic Sans MS" pitchFamily="66" charset="0"/>
              </a:rPr>
              <a:t>Metastable states (T</a:t>
            </a:r>
            <a:r>
              <a:rPr lang="en-US" sz="2000" baseline="-25000">
                <a:solidFill>
                  <a:srgbClr val="000000"/>
                </a:solidFill>
                <a:latin typeface="Comic Sans MS" pitchFamily="66" charset="0"/>
              </a:rPr>
              <a:t>1/2</a:t>
            </a:r>
            <a:r>
              <a:rPr lang="en-US" sz="2000">
                <a:solidFill>
                  <a:srgbClr val="000000"/>
                </a:solidFill>
                <a:latin typeface="Comic Sans MS" pitchFamily="66" charset="0"/>
              </a:rPr>
              <a:t> &gt; ns)</a:t>
            </a:r>
          </a:p>
          <a:p>
            <a:endParaRPr lang="en-US" sz="2000">
              <a:solidFill>
                <a:srgbClr val="333399"/>
              </a:solidFill>
              <a:latin typeface="Comic Sans MS" pitchFamily="66" charset="0"/>
            </a:endParaRPr>
          </a:p>
          <a:p>
            <a:r>
              <a:rPr lang="en-US" sz="2000">
                <a:solidFill>
                  <a:srgbClr val="333399"/>
                </a:solidFill>
                <a:latin typeface="Comic Sans MS" pitchFamily="66" charset="0"/>
              </a:rPr>
              <a:t>Their decay is inhibited because their </a:t>
            </a:r>
          </a:p>
          <a:p>
            <a:r>
              <a:rPr lang="en-US" sz="2000">
                <a:solidFill>
                  <a:srgbClr val="333399"/>
                </a:solidFill>
                <a:latin typeface="Comic Sans MS" pitchFamily="66" charset="0"/>
              </a:rPr>
              <a:t>internal structure is very different </a:t>
            </a:r>
          </a:p>
          <a:p>
            <a:r>
              <a:rPr lang="en-US" sz="2000">
                <a:solidFill>
                  <a:srgbClr val="333399"/>
                </a:solidFill>
                <a:latin typeface="Comic Sans MS" pitchFamily="66" charset="0"/>
              </a:rPr>
              <a:t>from the states below</a:t>
            </a:r>
          </a:p>
        </p:txBody>
      </p:sp>
      <p:sp>
        <p:nvSpPr>
          <p:cNvPr id="913414" name="Text Box 7"/>
          <p:cNvSpPr txBox="1">
            <a:spLocks noChangeArrowheads="1"/>
          </p:cNvSpPr>
          <p:nvPr/>
        </p:nvSpPr>
        <p:spPr bwMode="auto">
          <a:xfrm>
            <a:off x="2286000" y="1447800"/>
            <a:ext cx="1565275"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Spin isomer</a:t>
            </a:r>
          </a:p>
        </p:txBody>
      </p:sp>
      <p:sp>
        <p:nvSpPr>
          <p:cNvPr id="913415" name="Text Box 8"/>
          <p:cNvSpPr txBox="1">
            <a:spLocks noChangeArrowheads="1"/>
          </p:cNvSpPr>
          <p:nvPr/>
        </p:nvSpPr>
        <p:spPr bwMode="auto">
          <a:xfrm>
            <a:off x="3581400" y="5181600"/>
            <a:ext cx="177641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Shape isomer</a:t>
            </a:r>
          </a:p>
        </p:txBody>
      </p:sp>
      <p:sp>
        <p:nvSpPr>
          <p:cNvPr id="913416" name="Text Box 9"/>
          <p:cNvSpPr txBox="1">
            <a:spLocks noChangeArrowheads="1"/>
          </p:cNvSpPr>
          <p:nvPr/>
        </p:nvSpPr>
        <p:spPr bwMode="auto">
          <a:xfrm>
            <a:off x="3779838" y="3500438"/>
            <a:ext cx="1858962"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Fission isomer</a:t>
            </a:r>
          </a:p>
        </p:txBody>
      </p:sp>
      <p:grpSp>
        <p:nvGrpSpPr>
          <p:cNvPr id="913417" name="Group 10"/>
          <p:cNvGrpSpPr>
            <a:grpSpLocks/>
          </p:cNvGrpSpPr>
          <p:nvPr/>
        </p:nvGrpSpPr>
        <p:grpSpPr bwMode="auto">
          <a:xfrm>
            <a:off x="838200" y="1371600"/>
            <a:ext cx="1143000" cy="1651000"/>
            <a:chOff x="1392" y="1344"/>
            <a:chExt cx="720" cy="1040"/>
          </a:xfrm>
        </p:grpSpPr>
        <p:sp>
          <p:nvSpPr>
            <p:cNvPr id="913432" name="Freeform 11"/>
            <p:cNvSpPr>
              <a:spLocks/>
            </p:cNvSpPr>
            <p:nvPr/>
          </p:nvSpPr>
          <p:spPr bwMode="auto">
            <a:xfrm>
              <a:off x="1392" y="1344"/>
              <a:ext cx="720" cy="1040"/>
            </a:xfrm>
            <a:custGeom>
              <a:avLst/>
              <a:gdLst>
                <a:gd name="T0" fmla="*/ 0 w 720"/>
                <a:gd name="T1" fmla="*/ 0 h 1040"/>
                <a:gd name="T2" fmla="*/ 192 w 720"/>
                <a:gd name="T3" fmla="*/ 768 h 1040"/>
                <a:gd name="T4" fmla="*/ 432 w 720"/>
                <a:gd name="T5" fmla="*/ 912 h 1040"/>
                <a:gd name="T6" fmla="*/ 720 w 720"/>
                <a:gd name="T7" fmla="*/ 0 h 1040"/>
                <a:gd name="T8" fmla="*/ 0 60000 65536"/>
                <a:gd name="T9" fmla="*/ 0 60000 65536"/>
                <a:gd name="T10" fmla="*/ 0 60000 65536"/>
                <a:gd name="T11" fmla="*/ 0 60000 65536"/>
                <a:gd name="T12" fmla="*/ 0 w 720"/>
                <a:gd name="T13" fmla="*/ 0 h 1040"/>
                <a:gd name="T14" fmla="*/ 720 w 720"/>
                <a:gd name="T15" fmla="*/ 1040 h 1040"/>
              </a:gdLst>
              <a:ahLst/>
              <a:cxnLst>
                <a:cxn ang="T8">
                  <a:pos x="T0" y="T1"/>
                </a:cxn>
                <a:cxn ang="T9">
                  <a:pos x="T2" y="T3"/>
                </a:cxn>
                <a:cxn ang="T10">
                  <a:pos x="T4" y="T5"/>
                </a:cxn>
                <a:cxn ang="T11">
                  <a:pos x="T6" y="T7"/>
                </a:cxn>
              </a:cxnLst>
              <a:rect l="T12" t="T13" r="T14" b="T15"/>
              <a:pathLst>
                <a:path w="720" h="1040">
                  <a:moveTo>
                    <a:pt x="0" y="0"/>
                  </a:moveTo>
                  <a:cubicBezTo>
                    <a:pt x="60" y="308"/>
                    <a:pt x="120" y="616"/>
                    <a:pt x="192" y="768"/>
                  </a:cubicBezTo>
                  <a:cubicBezTo>
                    <a:pt x="264" y="920"/>
                    <a:pt x="344" y="1040"/>
                    <a:pt x="432" y="912"/>
                  </a:cubicBezTo>
                  <a:cubicBezTo>
                    <a:pt x="520" y="784"/>
                    <a:pt x="672" y="152"/>
                    <a:pt x="720" y="0"/>
                  </a:cubicBezTo>
                </a:path>
              </a:pathLst>
            </a:custGeom>
            <a:noFill/>
            <a:ln w="22225">
              <a:solidFill>
                <a:schemeClr val="tx1"/>
              </a:solidFill>
              <a:round/>
              <a:headEnd/>
              <a:tailEnd/>
            </a:ln>
          </p:spPr>
          <p:txBody>
            <a:bodyPr/>
            <a:lstStyle/>
            <a:p>
              <a:endParaRPr lang="ru-RU"/>
            </a:p>
          </p:txBody>
        </p:sp>
        <p:sp>
          <p:nvSpPr>
            <p:cNvPr id="913433" name="Line 12"/>
            <p:cNvSpPr>
              <a:spLocks noChangeShapeType="1"/>
            </p:cNvSpPr>
            <p:nvPr/>
          </p:nvSpPr>
          <p:spPr bwMode="auto">
            <a:xfrm>
              <a:off x="1632" y="2112"/>
              <a:ext cx="192" cy="0"/>
            </a:xfrm>
            <a:prstGeom prst="line">
              <a:avLst/>
            </a:prstGeom>
            <a:noFill/>
            <a:ln w="22225">
              <a:solidFill>
                <a:schemeClr val="tx1"/>
              </a:solidFill>
              <a:round/>
              <a:headEnd/>
              <a:tailEnd/>
            </a:ln>
          </p:spPr>
          <p:txBody>
            <a:bodyPr/>
            <a:lstStyle/>
            <a:p>
              <a:endParaRPr lang="ru-RU"/>
            </a:p>
          </p:txBody>
        </p:sp>
        <p:sp>
          <p:nvSpPr>
            <p:cNvPr id="913434" name="Line 13"/>
            <p:cNvSpPr>
              <a:spLocks noChangeShapeType="1"/>
            </p:cNvSpPr>
            <p:nvPr/>
          </p:nvSpPr>
          <p:spPr bwMode="auto">
            <a:xfrm>
              <a:off x="1632" y="2016"/>
              <a:ext cx="192" cy="0"/>
            </a:xfrm>
            <a:prstGeom prst="line">
              <a:avLst/>
            </a:prstGeom>
            <a:noFill/>
            <a:ln w="22225">
              <a:solidFill>
                <a:schemeClr val="tx1"/>
              </a:solidFill>
              <a:round/>
              <a:headEnd/>
              <a:tailEnd/>
            </a:ln>
          </p:spPr>
          <p:txBody>
            <a:bodyPr/>
            <a:lstStyle/>
            <a:p>
              <a:endParaRPr lang="ru-RU"/>
            </a:p>
          </p:txBody>
        </p:sp>
        <p:sp>
          <p:nvSpPr>
            <p:cNvPr id="913435" name="Line 14"/>
            <p:cNvSpPr>
              <a:spLocks noChangeShapeType="1"/>
            </p:cNvSpPr>
            <p:nvPr/>
          </p:nvSpPr>
          <p:spPr bwMode="auto">
            <a:xfrm>
              <a:off x="1632" y="1968"/>
              <a:ext cx="192" cy="0"/>
            </a:xfrm>
            <a:prstGeom prst="line">
              <a:avLst/>
            </a:prstGeom>
            <a:noFill/>
            <a:ln w="22225">
              <a:solidFill>
                <a:schemeClr val="tx1"/>
              </a:solidFill>
              <a:round/>
              <a:headEnd/>
              <a:tailEnd/>
            </a:ln>
          </p:spPr>
          <p:txBody>
            <a:bodyPr/>
            <a:lstStyle/>
            <a:p>
              <a:endParaRPr lang="ru-RU"/>
            </a:p>
          </p:txBody>
        </p:sp>
        <p:sp>
          <p:nvSpPr>
            <p:cNvPr id="913436" name="Line 15"/>
            <p:cNvSpPr>
              <a:spLocks noChangeShapeType="1"/>
            </p:cNvSpPr>
            <p:nvPr/>
          </p:nvSpPr>
          <p:spPr bwMode="auto">
            <a:xfrm>
              <a:off x="1632" y="1584"/>
              <a:ext cx="192" cy="0"/>
            </a:xfrm>
            <a:prstGeom prst="line">
              <a:avLst/>
            </a:prstGeom>
            <a:noFill/>
            <a:ln w="22225">
              <a:solidFill>
                <a:schemeClr val="tx1"/>
              </a:solidFill>
              <a:round/>
              <a:headEnd/>
              <a:tailEnd/>
            </a:ln>
          </p:spPr>
          <p:txBody>
            <a:bodyPr/>
            <a:lstStyle/>
            <a:p>
              <a:endParaRPr lang="ru-RU"/>
            </a:p>
          </p:txBody>
        </p:sp>
        <p:sp>
          <p:nvSpPr>
            <p:cNvPr id="913437" name="Line 16"/>
            <p:cNvSpPr>
              <a:spLocks noChangeShapeType="1"/>
            </p:cNvSpPr>
            <p:nvPr/>
          </p:nvSpPr>
          <p:spPr bwMode="auto">
            <a:xfrm>
              <a:off x="1632" y="1872"/>
              <a:ext cx="192" cy="0"/>
            </a:xfrm>
            <a:prstGeom prst="line">
              <a:avLst/>
            </a:prstGeom>
            <a:noFill/>
            <a:ln w="22225">
              <a:solidFill>
                <a:srgbClr val="FF0000"/>
              </a:solidFill>
              <a:round/>
              <a:headEnd/>
              <a:tailEnd/>
            </a:ln>
          </p:spPr>
          <p:txBody>
            <a:bodyPr/>
            <a:lstStyle/>
            <a:p>
              <a:endParaRPr lang="ru-RU"/>
            </a:p>
          </p:txBody>
        </p:sp>
        <p:sp>
          <p:nvSpPr>
            <p:cNvPr id="913438" name="Line 17"/>
            <p:cNvSpPr>
              <a:spLocks noChangeShapeType="1"/>
            </p:cNvSpPr>
            <p:nvPr/>
          </p:nvSpPr>
          <p:spPr bwMode="auto">
            <a:xfrm>
              <a:off x="1632" y="1776"/>
              <a:ext cx="192" cy="0"/>
            </a:xfrm>
            <a:prstGeom prst="line">
              <a:avLst/>
            </a:prstGeom>
            <a:noFill/>
            <a:ln w="22225">
              <a:solidFill>
                <a:schemeClr val="tx1"/>
              </a:solidFill>
              <a:round/>
              <a:headEnd/>
              <a:tailEnd/>
            </a:ln>
          </p:spPr>
          <p:txBody>
            <a:bodyPr/>
            <a:lstStyle/>
            <a:p>
              <a:endParaRPr lang="ru-RU"/>
            </a:p>
          </p:txBody>
        </p:sp>
        <p:sp>
          <p:nvSpPr>
            <p:cNvPr id="913439" name="Line 18"/>
            <p:cNvSpPr>
              <a:spLocks noChangeShapeType="1"/>
            </p:cNvSpPr>
            <p:nvPr/>
          </p:nvSpPr>
          <p:spPr bwMode="auto">
            <a:xfrm>
              <a:off x="1632" y="1488"/>
              <a:ext cx="192" cy="0"/>
            </a:xfrm>
            <a:prstGeom prst="line">
              <a:avLst/>
            </a:prstGeom>
            <a:noFill/>
            <a:ln w="22225">
              <a:solidFill>
                <a:schemeClr val="tx1"/>
              </a:solidFill>
              <a:round/>
              <a:headEnd/>
              <a:tailEnd/>
            </a:ln>
          </p:spPr>
          <p:txBody>
            <a:bodyPr/>
            <a:lstStyle/>
            <a:p>
              <a:endParaRPr lang="ru-RU"/>
            </a:p>
          </p:txBody>
        </p:sp>
      </p:grpSp>
      <p:grpSp>
        <p:nvGrpSpPr>
          <p:cNvPr id="913418" name="Group 19"/>
          <p:cNvGrpSpPr>
            <a:grpSpLocks/>
          </p:cNvGrpSpPr>
          <p:nvPr/>
        </p:nvGrpSpPr>
        <p:grpSpPr bwMode="auto">
          <a:xfrm>
            <a:off x="609600" y="2819400"/>
            <a:ext cx="2362200" cy="1752600"/>
            <a:chOff x="3936" y="1584"/>
            <a:chExt cx="1488" cy="1104"/>
          </a:xfrm>
        </p:grpSpPr>
        <p:sp>
          <p:nvSpPr>
            <p:cNvPr id="913429" name="Freeform 20"/>
            <p:cNvSpPr>
              <a:spLocks/>
            </p:cNvSpPr>
            <p:nvPr/>
          </p:nvSpPr>
          <p:spPr bwMode="auto">
            <a:xfrm>
              <a:off x="3936" y="1584"/>
              <a:ext cx="1488" cy="1104"/>
            </a:xfrm>
            <a:custGeom>
              <a:avLst/>
              <a:gdLst>
                <a:gd name="T0" fmla="*/ 0 w 1488"/>
                <a:gd name="T1" fmla="*/ 0 h 1104"/>
                <a:gd name="T2" fmla="*/ 144 w 1488"/>
                <a:gd name="T3" fmla="*/ 912 h 1104"/>
                <a:gd name="T4" fmla="*/ 384 w 1488"/>
                <a:gd name="T5" fmla="*/ 1008 h 1104"/>
                <a:gd name="T6" fmla="*/ 624 w 1488"/>
                <a:gd name="T7" fmla="*/ 336 h 1104"/>
                <a:gd name="T8" fmla="*/ 768 w 1488"/>
                <a:gd name="T9" fmla="*/ 336 h 1104"/>
                <a:gd name="T10" fmla="*/ 864 w 1488"/>
                <a:gd name="T11" fmla="*/ 480 h 1104"/>
                <a:gd name="T12" fmla="*/ 960 w 1488"/>
                <a:gd name="T13" fmla="*/ 624 h 1104"/>
                <a:gd name="T14" fmla="*/ 1056 w 1488"/>
                <a:gd name="T15" fmla="*/ 624 h 1104"/>
                <a:gd name="T16" fmla="*/ 1200 w 1488"/>
                <a:gd name="T17" fmla="*/ 288 h 1104"/>
                <a:gd name="T18" fmla="*/ 1344 w 1488"/>
                <a:gd name="T19" fmla="*/ 432 h 1104"/>
                <a:gd name="T20" fmla="*/ 1488 w 1488"/>
                <a:gd name="T21" fmla="*/ 72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8"/>
                <a:gd name="T34" fmla="*/ 0 h 1104"/>
                <a:gd name="T35" fmla="*/ 1488 w 148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8" h="1104">
                  <a:moveTo>
                    <a:pt x="0" y="0"/>
                  </a:moveTo>
                  <a:cubicBezTo>
                    <a:pt x="40" y="372"/>
                    <a:pt x="80" y="744"/>
                    <a:pt x="144" y="912"/>
                  </a:cubicBezTo>
                  <a:cubicBezTo>
                    <a:pt x="208" y="1080"/>
                    <a:pt x="304" y="1104"/>
                    <a:pt x="384" y="1008"/>
                  </a:cubicBezTo>
                  <a:cubicBezTo>
                    <a:pt x="464" y="912"/>
                    <a:pt x="560" y="448"/>
                    <a:pt x="624" y="336"/>
                  </a:cubicBezTo>
                  <a:cubicBezTo>
                    <a:pt x="688" y="224"/>
                    <a:pt x="728" y="312"/>
                    <a:pt x="768" y="336"/>
                  </a:cubicBezTo>
                  <a:cubicBezTo>
                    <a:pt x="808" y="360"/>
                    <a:pt x="832" y="432"/>
                    <a:pt x="864" y="480"/>
                  </a:cubicBezTo>
                  <a:cubicBezTo>
                    <a:pt x="896" y="528"/>
                    <a:pt x="928" y="600"/>
                    <a:pt x="960" y="624"/>
                  </a:cubicBezTo>
                  <a:cubicBezTo>
                    <a:pt x="992" y="648"/>
                    <a:pt x="1016" y="680"/>
                    <a:pt x="1056" y="624"/>
                  </a:cubicBezTo>
                  <a:cubicBezTo>
                    <a:pt x="1096" y="568"/>
                    <a:pt x="1152" y="320"/>
                    <a:pt x="1200" y="288"/>
                  </a:cubicBezTo>
                  <a:cubicBezTo>
                    <a:pt x="1248" y="256"/>
                    <a:pt x="1296" y="360"/>
                    <a:pt x="1344" y="432"/>
                  </a:cubicBezTo>
                  <a:cubicBezTo>
                    <a:pt x="1392" y="504"/>
                    <a:pt x="1440" y="612"/>
                    <a:pt x="1488" y="720"/>
                  </a:cubicBezTo>
                </a:path>
              </a:pathLst>
            </a:custGeom>
            <a:noFill/>
            <a:ln w="22225">
              <a:solidFill>
                <a:schemeClr val="tx1"/>
              </a:solidFill>
              <a:round/>
              <a:headEnd/>
              <a:tailEnd/>
            </a:ln>
          </p:spPr>
          <p:txBody>
            <a:bodyPr/>
            <a:lstStyle/>
            <a:p>
              <a:endParaRPr lang="ru-RU"/>
            </a:p>
          </p:txBody>
        </p:sp>
        <p:sp>
          <p:nvSpPr>
            <p:cNvPr id="913430" name="Line 21"/>
            <p:cNvSpPr>
              <a:spLocks noChangeShapeType="1"/>
            </p:cNvSpPr>
            <p:nvPr/>
          </p:nvSpPr>
          <p:spPr bwMode="auto">
            <a:xfrm>
              <a:off x="4128" y="2400"/>
              <a:ext cx="192" cy="0"/>
            </a:xfrm>
            <a:prstGeom prst="line">
              <a:avLst/>
            </a:prstGeom>
            <a:noFill/>
            <a:ln w="22225">
              <a:solidFill>
                <a:schemeClr val="tx1"/>
              </a:solidFill>
              <a:round/>
              <a:headEnd/>
              <a:tailEnd/>
            </a:ln>
          </p:spPr>
          <p:txBody>
            <a:bodyPr/>
            <a:lstStyle/>
            <a:p>
              <a:endParaRPr lang="ru-RU"/>
            </a:p>
          </p:txBody>
        </p:sp>
        <p:sp>
          <p:nvSpPr>
            <p:cNvPr id="913431" name="Line 22"/>
            <p:cNvSpPr>
              <a:spLocks noChangeShapeType="1"/>
            </p:cNvSpPr>
            <p:nvPr/>
          </p:nvSpPr>
          <p:spPr bwMode="auto">
            <a:xfrm>
              <a:off x="4848" y="2064"/>
              <a:ext cx="192" cy="0"/>
            </a:xfrm>
            <a:prstGeom prst="line">
              <a:avLst/>
            </a:prstGeom>
            <a:noFill/>
            <a:ln w="22225">
              <a:solidFill>
                <a:srgbClr val="FF0000"/>
              </a:solidFill>
              <a:round/>
              <a:headEnd/>
              <a:tailEnd/>
            </a:ln>
          </p:spPr>
          <p:txBody>
            <a:bodyPr/>
            <a:lstStyle/>
            <a:p>
              <a:endParaRPr lang="ru-RU"/>
            </a:p>
          </p:txBody>
        </p:sp>
      </p:grpSp>
      <p:grpSp>
        <p:nvGrpSpPr>
          <p:cNvPr id="913419" name="Group 23"/>
          <p:cNvGrpSpPr>
            <a:grpSpLocks/>
          </p:cNvGrpSpPr>
          <p:nvPr/>
        </p:nvGrpSpPr>
        <p:grpSpPr bwMode="auto">
          <a:xfrm>
            <a:off x="533400" y="4572000"/>
            <a:ext cx="2209800" cy="1803400"/>
            <a:chOff x="3888" y="2640"/>
            <a:chExt cx="1392" cy="1136"/>
          </a:xfrm>
        </p:grpSpPr>
        <p:sp>
          <p:nvSpPr>
            <p:cNvPr id="913426" name="Freeform 24"/>
            <p:cNvSpPr>
              <a:spLocks/>
            </p:cNvSpPr>
            <p:nvPr/>
          </p:nvSpPr>
          <p:spPr bwMode="auto">
            <a:xfrm>
              <a:off x="3888" y="2640"/>
              <a:ext cx="1392" cy="1136"/>
            </a:xfrm>
            <a:custGeom>
              <a:avLst/>
              <a:gdLst>
                <a:gd name="T0" fmla="*/ 0 w 1392"/>
                <a:gd name="T1" fmla="*/ 0 h 1136"/>
                <a:gd name="T2" fmla="*/ 240 w 1392"/>
                <a:gd name="T3" fmla="*/ 960 h 1136"/>
                <a:gd name="T4" fmla="*/ 480 w 1392"/>
                <a:gd name="T5" fmla="*/ 1056 h 1136"/>
                <a:gd name="T6" fmla="*/ 720 w 1392"/>
                <a:gd name="T7" fmla="*/ 480 h 1136"/>
                <a:gd name="T8" fmla="*/ 864 w 1392"/>
                <a:gd name="T9" fmla="*/ 480 h 1136"/>
                <a:gd name="T10" fmla="*/ 1008 w 1392"/>
                <a:gd name="T11" fmla="*/ 912 h 1136"/>
                <a:gd name="T12" fmla="*/ 1152 w 1392"/>
                <a:gd name="T13" fmla="*/ 912 h 1136"/>
                <a:gd name="T14" fmla="*/ 1392 w 1392"/>
                <a:gd name="T15" fmla="*/ 96 h 1136"/>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136"/>
                <a:gd name="T26" fmla="*/ 1392 w 1392"/>
                <a:gd name="T27" fmla="*/ 1136 h 1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136">
                  <a:moveTo>
                    <a:pt x="0" y="0"/>
                  </a:moveTo>
                  <a:cubicBezTo>
                    <a:pt x="80" y="392"/>
                    <a:pt x="160" y="784"/>
                    <a:pt x="240" y="960"/>
                  </a:cubicBezTo>
                  <a:cubicBezTo>
                    <a:pt x="320" y="1136"/>
                    <a:pt x="400" y="1136"/>
                    <a:pt x="480" y="1056"/>
                  </a:cubicBezTo>
                  <a:cubicBezTo>
                    <a:pt x="560" y="976"/>
                    <a:pt x="656" y="576"/>
                    <a:pt x="720" y="480"/>
                  </a:cubicBezTo>
                  <a:cubicBezTo>
                    <a:pt x="784" y="384"/>
                    <a:pt x="816" y="408"/>
                    <a:pt x="864" y="480"/>
                  </a:cubicBezTo>
                  <a:cubicBezTo>
                    <a:pt x="912" y="552"/>
                    <a:pt x="960" y="840"/>
                    <a:pt x="1008" y="912"/>
                  </a:cubicBezTo>
                  <a:cubicBezTo>
                    <a:pt x="1056" y="984"/>
                    <a:pt x="1088" y="1048"/>
                    <a:pt x="1152" y="912"/>
                  </a:cubicBezTo>
                  <a:cubicBezTo>
                    <a:pt x="1216" y="776"/>
                    <a:pt x="1352" y="232"/>
                    <a:pt x="1392" y="96"/>
                  </a:cubicBezTo>
                </a:path>
              </a:pathLst>
            </a:custGeom>
            <a:noFill/>
            <a:ln w="22225">
              <a:solidFill>
                <a:schemeClr val="tx1"/>
              </a:solidFill>
              <a:round/>
              <a:headEnd/>
              <a:tailEnd/>
            </a:ln>
          </p:spPr>
          <p:txBody>
            <a:bodyPr/>
            <a:lstStyle/>
            <a:p>
              <a:endParaRPr lang="ru-RU"/>
            </a:p>
          </p:txBody>
        </p:sp>
        <p:sp>
          <p:nvSpPr>
            <p:cNvPr id="913427" name="Line 25"/>
            <p:cNvSpPr>
              <a:spLocks noChangeShapeType="1"/>
            </p:cNvSpPr>
            <p:nvPr/>
          </p:nvSpPr>
          <p:spPr bwMode="auto">
            <a:xfrm>
              <a:off x="4176" y="3504"/>
              <a:ext cx="192" cy="0"/>
            </a:xfrm>
            <a:prstGeom prst="line">
              <a:avLst/>
            </a:prstGeom>
            <a:noFill/>
            <a:ln w="22225">
              <a:solidFill>
                <a:schemeClr val="tx1"/>
              </a:solidFill>
              <a:round/>
              <a:headEnd/>
              <a:tailEnd/>
            </a:ln>
          </p:spPr>
          <p:txBody>
            <a:bodyPr/>
            <a:lstStyle/>
            <a:p>
              <a:endParaRPr lang="ru-RU"/>
            </a:p>
          </p:txBody>
        </p:sp>
        <p:sp>
          <p:nvSpPr>
            <p:cNvPr id="913428" name="Line 26"/>
            <p:cNvSpPr>
              <a:spLocks noChangeShapeType="1"/>
            </p:cNvSpPr>
            <p:nvPr/>
          </p:nvSpPr>
          <p:spPr bwMode="auto">
            <a:xfrm>
              <a:off x="4848" y="3216"/>
              <a:ext cx="192" cy="0"/>
            </a:xfrm>
            <a:prstGeom prst="line">
              <a:avLst/>
            </a:prstGeom>
            <a:noFill/>
            <a:ln w="22225">
              <a:solidFill>
                <a:srgbClr val="FF0000"/>
              </a:solidFill>
              <a:round/>
              <a:headEnd/>
              <a:tailEnd/>
            </a:ln>
          </p:spPr>
          <p:txBody>
            <a:bodyPr/>
            <a:lstStyle/>
            <a:p>
              <a:endParaRPr lang="ru-RU"/>
            </a:p>
          </p:txBody>
        </p:sp>
      </p:grpSp>
      <p:sp>
        <p:nvSpPr>
          <p:cNvPr id="913420" name="Rectangle 27"/>
          <p:cNvSpPr>
            <a:spLocks noChangeArrowheads="1"/>
          </p:cNvSpPr>
          <p:nvPr/>
        </p:nvSpPr>
        <p:spPr bwMode="auto">
          <a:xfrm>
            <a:off x="1981200" y="446088"/>
            <a:ext cx="1393825" cy="495300"/>
          </a:xfrm>
          <a:prstGeom prst="rect">
            <a:avLst/>
          </a:prstGeom>
          <a:solidFill>
            <a:srgbClr val="FFFF99"/>
          </a:solidFill>
          <a:ln w="38100">
            <a:solidFill>
              <a:schemeClr val="tx1"/>
            </a:solidFill>
            <a:miter lim="800000"/>
            <a:headEnd/>
            <a:tailEnd/>
          </a:ln>
        </p:spPr>
        <p:txBody>
          <a:bodyPr wrap="none" anchor="ctr">
            <a:spAutoFit/>
          </a:bodyPr>
          <a:lstStyle/>
          <a:p>
            <a:pPr eaLnBrk="0" hangingPunct="0"/>
            <a:r>
              <a:rPr lang="en-US" sz="2400">
                <a:solidFill>
                  <a:srgbClr val="000000"/>
                </a:solidFill>
                <a:latin typeface="Comic Sans MS" pitchFamily="66" charset="0"/>
                <a:cs typeface="Times New Roman" pitchFamily="18" charset="0"/>
              </a:rPr>
              <a:t>Isomers</a:t>
            </a:r>
          </a:p>
        </p:txBody>
      </p:sp>
      <p:sp>
        <p:nvSpPr>
          <p:cNvPr id="913421" name="Line 28"/>
          <p:cNvSpPr>
            <a:spLocks noChangeShapeType="1"/>
          </p:cNvSpPr>
          <p:nvPr/>
        </p:nvSpPr>
        <p:spPr bwMode="auto">
          <a:xfrm flipV="1">
            <a:off x="250825" y="1125538"/>
            <a:ext cx="0" cy="5256212"/>
          </a:xfrm>
          <a:prstGeom prst="line">
            <a:avLst/>
          </a:prstGeom>
          <a:noFill/>
          <a:ln w="9525">
            <a:solidFill>
              <a:schemeClr val="tx1"/>
            </a:solidFill>
            <a:round/>
            <a:headEnd/>
            <a:tailEnd type="triangle" w="med" len="med"/>
          </a:ln>
        </p:spPr>
        <p:txBody>
          <a:bodyPr/>
          <a:lstStyle/>
          <a:p>
            <a:endParaRPr lang="ru-RU"/>
          </a:p>
        </p:txBody>
      </p:sp>
      <p:sp>
        <p:nvSpPr>
          <p:cNvPr id="913422" name="Line 29"/>
          <p:cNvSpPr>
            <a:spLocks noChangeShapeType="1"/>
          </p:cNvSpPr>
          <p:nvPr/>
        </p:nvSpPr>
        <p:spPr bwMode="auto">
          <a:xfrm>
            <a:off x="250825" y="6381750"/>
            <a:ext cx="5761038" cy="0"/>
          </a:xfrm>
          <a:prstGeom prst="line">
            <a:avLst/>
          </a:prstGeom>
          <a:noFill/>
          <a:ln w="9525">
            <a:solidFill>
              <a:schemeClr val="tx1"/>
            </a:solidFill>
            <a:round/>
            <a:headEnd/>
            <a:tailEnd type="triangle" w="med" len="med"/>
          </a:ln>
        </p:spPr>
        <p:txBody>
          <a:bodyPr/>
          <a:lstStyle/>
          <a:p>
            <a:endParaRPr lang="ru-RU"/>
          </a:p>
        </p:txBody>
      </p:sp>
      <p:sp>
        <p:nvSpPr>
          <p:cNvPr id="913423" name="Text Box 30"/>
          <p:cNvSpPr txBox="1">
            <a:spLocks noChangeArrowheads="1"/>
          </p:cNvSpPr>
          <p:nvPr/>
        </p:nvSpPr>
        <p:spPr bwMode="auto">
          <a:xfrm>
            <a:off x="323850" y="981075"/>
            <a:ext cx="903288" cy="366713"/>
          </a:xfrm>
          <a:prstGeom prst="rect">
            <a:avLst/>
          </a:prstGeom>
          <a:noFill/>
          <a:ln w="9525">
            <a:noFill/>
            <a:miter lim="800000"/>
            <a:headEnd/>
            <a:tailEnd/>
          </a:ln>
        </p:spPr>
        <p:txBody>
          <a:bodyPr wrap="none">
            <a:spAutoFit/>
          </a:bodyPr>
          <a:lstStyle/>
          <a:p>
            <a:pPr algn="ctr"/>
            <a:r>
              <a:rPr lang="en-US">
                <a:solidFill>
                  <a:srgbClr val="000000"/>
                </a:solidFill>
                <a:latin typeface="Comic Sans MS" pitchFamily="66" charset="0"/>
              </a:rPr>
              <a:t>energy</a:t>
            </a:r>
          </a:p>
        </p:txBody>
      </p:sp>
      <p:sp>
        <p:nvSpPr>
          <p:cNvPr id="913424" name="Text Box 31"/>
          <p:cNvSpPr txBox="1">
            <a:spLocks noChangeArrowheads="1"/>
          </p:cNvSpPr>
          <p:nvPr/>
        </p:nvSpPr>
        <p:spPr bwMode="auto">
          <a:xfrm>
            <a:off x="5930900" y="6092825"/>
            <a:ext cx="1497013" cy="366713"/>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deformation</a:t>
            </a:r>
          </a:p>
        </p:txBody>
      </p:sp>
      <p:sp>
        <p:nvSpPr>
          <p:cNvPr id="913425" name="Text Box 32"/>
          <p:cNvSpPr txBox="1">
            <a:spLocks noChangeArrowheads="1"/>
          </p:cNvSpPr>
          <p:nvPr/>
        </p:nvSpPr>
        <p:spPr bwMode="auto">
          <a:xfrm>
            <a:off x="8377238" y="6580188"/>
            <a:ext cx="442912" cy="304800"/>
          </a:xfrm>
          <a:prstGeom prst="rect">
            <a:avLst/>
          </a:prstGeom>
          <a:noFill/>
          <a:ln w="9525">
            <a:noFill/>
            <a:miter lim="800000"/>
            <a:headEnd/>
            <a:tailEnd/>
          </a:ln>
        </p:spPr>
        <p:txBody>
          <a:bodyPr>
            <a:spAutoFit/>
          </a:bodyPr>
          <a:lstStyle/>
          <a:p>
            <a:pPr algn="ctr"/>
            <a:r>
              <a:rPr lang="fr-FR" sz="1400">
                <a:solidFill>
                  <a:srgbClr val="808080"/>
                </a:solidFill>
                <a:latin typeface="Comic Sans MS" pitchFamily="66" charset="0"/>
              </a:rPr>
              <a:t>26</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Text Box 2"/>
          <p:cNvSpPr txBox="1">
            <a:spLocks noChangeArrowheads="1"/>
          </p:cNvSpPr>
          <p:nvPr/>
        </p:nvSpPr>
        <p:spPr bwMode="auto">
          <a:xfrm>
            <a:off x="182563" y="4572000"/>
            <a:ext cx="8961437" cy="1920875"/>
          </a:xfrm>
          <a:prstGeom prst="rect">
            <a:avLst/>
          </a:prstGeom>
          <a:noFill/>
          <a:ln w="9525">
            <a:noFill/>
            <a:miter lim="800000"/>
            <a:headEnd/>
            <a:tailEnd/>
          </a:ln>
        </p:spPr>
        <p:txBody>
          <a:bodyPr wrap="none">
            <a:spAutoFit/>
          </a:bodyPr>
          <a:lstStyle/>
          <a:p>
            <a:r>
              <a:rPr lang="en-US" sz="2000">
                <a:solidFill>
                  <a:srgbClr val="333399"/>
                </a:solidFill>
                <a:latin typeface="Comic Sans MS" pitchFamily="66" charset="0"/>
              </a:rPr>
              <a:t>Why is it interesting to study shape and fission isomers ?</a:t>
            </a:r>
          </a:p>
          <a:p>
            <a:endParaRPr lang="en-US" sz="2000">
              <a:solidFill>
                <a:srgbClr val="000000"/>
              </a:solidFill>
              <a:latin typeface="Comic Sans MS" pitchFamily="66" charset="0"/>
            </a:endParaRPr>
          </a:p>
          <a:p>
            <a:r>
              <a:rPr lang="en-US" sz="2000">
                <a:solidFill>
                  <a:srgbClr val="000000"/>
                </a:solidFill>
                <a:latin typeface="Comic Sans MS" pitchFamily="66" charset="0"/>
              </a:rPr>
              <a:t>In the case of fission and shape isomers , isomers are of collective nature</a:t>
            </a:r>
          </a:p>
          <a:p>
            <a:r>
              <a:rPr lang="en-US" sz="2000">
                <a:solidFill>
                  <a:srgbClr val="000000"/>
                </a:solidFill>
                <a:latin typeface="Comic Sans MS" pitchFamily="66" charset="0"/>
              </a:rPr>
              <a:t>(almost all nucleons participate)</a:t>
            </a:r>
          </a:p>
          <a:p>
            <a:r>
              <a:rPr lang="en-US" sz="2000">
                <a:solidFill>
                  <a:srgbClr val="000000"/>
                </a:solidFill>
                <a:latin typeface="Comic Sans MS" pitchFamily="66" charset="0"/>
              </a:rPr>
              <a:t>	* extensive search for superdeformed states in the 80s’ 90’s</a:t>
            </a:r>
          </a:p>
          <a:p>
            <a:r>
              <a:rPr lang="en-US" sz="2000">
                <a:solidFill>
                  <a:srgbClr val="000000"/>
                </a:solidFill>
                <a:latin typeface="Comic Sans MS" pitchFamily="66" charset="0"/>
              </a:rPr>
              <a:t>	* important for fission (resonances)</a:t>
            </a:r>
          </a:p>
        </p:txBody>
      </p:sp>
      <p:sp>
        <p:nvSpPr>
          <p:cNvPr id="914434" name="Rectangle 3"/>
          <p:cNvSpPr>
            <a:spLocks noChangeArrowheads="1"/>
          </p:cNvSpPr>
          <p:nvPr/>
        </p:nvSpPr>
        <p:spPr bwMode="auto">
          <a:xfrm>
            <a:off x="2057400" y="446088"/>
            <a:ext cx="4876800" cy="495300"/>
          </a:xfrm>
          <a:prstGeom prst="rect">
            <a:avLst/>
          </a:prstGeom>
          <a:solidFill>
            <a:srgbClr val="FFFF99"/>
          </a:solidFill>
          <a:ln w="38100">
            <a:solidFill>
              <a:schemeClr val="tx1"/>
            </a:solidFill>
            <a:miter lim="800000"/>
            <a:headEnd/>
            <a:tailEnd/>
          </a:ln>
        </p:spPr>
        <p:txBody>
          <a:bodyPr anchor="ctr">
            <a:spAutoFit/>
          </a:bodyPr>
          <a:lstStyle/>
          <a:p>
            <a:pPr algn="ctr" eaLnBrk="0" hangingPunct="0"/>
            <a:r>
              <a:rPr lang="en-US" sz="2400">
                <a:solidFill>
                  <a:srgbClr val="000000"/>
                </a:solidFill>
                <a:latin typeface="Comic Sans MS" pitchFamily="66" charset="0"/>
                <a:cs typeface="Times New Roman" pitchFamily="18" charset="0"/>
              </a:rPr>
              <a:t>Shape and fission isomers</a:t>
            </a:r>
          </a:p>
        </p:txBody>
      </p:sp>
      <p:sp>
        <p:nvSpPr>
          <p:cNvPr id="914435" name="Freeform 4"/>
          <p:cNvSpPr>
            <a:spLocks/>
          </p:cNvSpPr>
          <p:nvPr/>
        </p:nvSpPr>
        <p:spPr bwMode="auto">
          <a:xfrm>
            <a:off x="3589338" y="37179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close/>
              </a:path>
            </a:pathLst>
          </a:custGeom>
          <a:solidFill>
            <a:srgbClr val="FFFFFF"/>
          </a:solidFill>
          <a:ln w="9525">
            <a:noFill/>
            <a:round/>
            <a:headEnd/>
            <a:tailEnd/>
          </a:ln>
        </p:spPr>
        <p:txBody>
          <a:bodyPr/>
          <a:lstStyle/>
          <a:p>
            <a:endParaRPr lang="ru-RU"/>
          </a:p>
        </p:txBody>
      </p:sp>
      <p:sp>
        <p:nvSpPr>
          <p:cNvPr id="914436" name="Freeform 5"/>
          <p:cNvSpPr>
            <a:spLocks/>
          </p:cNvSpPr>
          <p:nvPr/>
        </p:nvSpPr>
        <p:spPr bwMode="auto">
          <a:xfrm>
            <a:off x="3589338" y="37179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path>
            </a:pathLst>
          </a:custGeom>
          <a:noFill/>
          <a:ln w="3175">
            <a:solidFill>
              <a:srgbClr val="FFFFFF"/>
            </a:solidFill>
            <a:prstDash val="solid"/>
            <a:round/>
            <a:headEnd/>
            <a:tailEnd/>
          </a:ln>
        </p:spPr>
        <p:txBody>
          <a:bodyPr/>
          <a:lstStyle/>
          <a:p>
            <a:endParaRPr lang="ru-RU"/>
          </a:p>
        </p:txBody>
      </p:sp>
      <p:sp>
        <p:nvSpPr>
          <p:cNvPr id="914437" name="Text Box 6"/>
          <p:cNvSpPr txBox="1">
            <a:spLocks noChangeArrowheads="1"/>
          </p:cNvSpPr>
          <p:nvPr/>
        </p:nvSpPr>
        <p:spPr bwMode="auto">
          <a:xfrm>
            <a:off x="3581400" y="3200400"/>
            <a:ext cx="177641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Shape isomer</a:t>
            </a:r>
          </a:p>
        </p:txBody>
      </p:sp>
      <p:sp>
        <p:nvSpPr>
          <p:cNvPr id="914438" name="Text Box 7"/>
          <p:cNvSpPr txBox="1">
            <a:spLocks noChangeArrowheads="1"/>
          </p:cNvSpPr>
          <p:nvPr/>
        </p:nvSpPr>
        <p:spPr bwMode="auto">
          <a:xfrm>
            <a:off x="3810000" y="1524000"/>
            <a:ext cx="185896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Fission isomer</a:t>
            </a:r>
          </a:p>
        </p:txBody>
      </p:sp>
      <p:grpSp>
        <p:nvGrpSpPr>
          <p:cNvPr id="914439" name="Group 8"/>
          <p:cNvGrpSpPr>
            <a:grpSpLocks/>
          </p:cNvGrpSpPr>
          <p:nvPr/>
        </p:nvGrpSpPr>
        <p:grpSpPr bwMode="auto">
          <a:xfrm>
            <a:off x="609600" y="838200"/>
            <a:ext cx="2362200" cy="1752600"/>
            <a:chOff x="3936" y="1584"/>
            <a:chExt cx="1488" cy="1104"/>
          </a:xfrm>
        </p:grpSpPr>
        <p:sp>
          <p:nvSpPr>
            <p:cNvPr id="914447" name="Freeform 9"/>
            <p:cNvSpPr>
              <a:spLocks/>
            </p:cNvSpPr>
            <p:nvPr/>
          </p:nvSpPr>
          <p:spPr bwMode="auto">
            <a:xfrm>
              <a:off x="3936" y="1584"/>
              <a:ext cx="1488" cy="1104"/>
            </a:xfrm>
            <a:custGeom>
              <a:avLst/>
              <a:gdLst>
                <a:gd name="T0" fmla="*/ 0 w 1488"/>
                <a:gd name="T1" fmla="*/ 0 h 1104"/>
                <a:gd name="T2" fmla="*/ 144 w 1488"/>
                <a:gd name="T3" fmla="*/ 912 h 1104"/>
                <a:gd name="T4" fmla="*/ 384 w 1488"/>
                <a:gd name="T5" fmla="*/ 1008 h 1104"/>
                <a:gd name="T6" fmla="*/ 624 w 1488"/>
                <a:gd name="T7" fmla="*/ 336 h 1104"/>
                <a:gd name="T8" fmla="*/ 768 w 1488"/>
                <a:gd name="T9" fmla="*/ 336 h 1104"/>
                <a:gd name="T10" fmla="*/ 864 w 1488"/>
                <a:gd name="T11" fmla="*/ 480 h 1104"/>
                <a:gd name="T12" fmla="*/ 960 w 1488"/>
                <a:gd name="T13" fmla="*/ 624 h 1104"/>
                <a:gd name="T14" fmla="*/ 1056 w 1488"/>
                <a:gd name="T15" fmla="*/ 624 h 1104"/>
                <a:gd name="T16" fmla="*/ 1200 w 1488"/>
                <a:gd name="T17" fmla="*/ 288 h 1104"/>
                <a:gd name="T18" fmla="*/ 1344 w 1488"/>
                <a:gd name="T19" fmla="*/ 432 h 1104"/>
                <a:gd name="T20" fmla="*/ 1488 w 1488"/>
                <a:gd name="T21" fmla="*/ 72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8"/>
                <a:gd name="T34" fmla="*/ 0 h 1104"/>
                <a:gd name="T35" fmla="*/ 1488 w 148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8" h="1104">
                  <a:moveTo>
                    <a:pt x="0" y="0"/>
                  </a:moveTo>
                  <a:cubicBezTo>
                    <a:pt x="40" y="372"/>
                    <a:pt x="80" y="744"/>
                    <a:pt x="144" y="912"/>
                  </a:cubicBezTo>
                  <a:cubicBezTo>
                    <a:pt x="208" y="1080"/>
                    <a:pt x="304" y="1104"/>
                    <a:pt x="384" y="1008"/>
                  </a:cubicBezTo>
                  <a:cubicBezTo>
                    <a:pt x="464" y="912"/>
                    <a:pt x="560" y="448"/>
                    <a:pt x="624" y="336"/>
                  </a:cubicBezTo>
                  <a:cubicBezTo>
                    <a:pt x="688" y="224"/>
                    <a:pt x="728" y="312"/>
                    <a:pt x="768" y="336"/>
                  </a:cubicBezTo>
                  <a:cubicBezTo>
                    <a:pt x="808" y="360"/>
                    <a:pt x="832" y="432"/>
                    <a:pt x="864" y="480"/>
                  </a:cubicBezTo>
                  <a:cubicBezTo>
                    <a:pt x="896" y="528"/>
                    <a:pt x="928" y="600"/>
                    <a:pt x="960" y="624"/>
                  </a:cubicBezTo>
                  <a:cubicBezTo>
                    <a:pt x="992" y="648"/>
                    <a:pt x="1016" y="680"/>
                    <a:pt x="1056" y="624"/>
                  </a:cubicBezTo>
                  <a:cubicBezTo>
                    <a:pt x="1096" y="568"/>
                    <a:pt x="1152" y="320"/>
                    <a:pt x="1200" y="288"/>
                  </a:cubicBezTo>
                  <a:cubicBezTo>
                    <a:pt x="1248" y="256"/>
                    <a:pt x="1296" y="360"/>
                    <a:pt x="1344" y="432"/>
                  </a:cubicBezTo>
                  <a:cubicBezTo>
                    <a:pt x="1392" y="504"/>
                    <a:pt x="1440" y="612"/>
                    <a:pt x="1488" y="720"/>
                  </a:cubicBezTo>
                </a:path>
              </a:pathLst>
            </a:custGeom>
            <a:noFill/>
            <a:ln w="22225">
              <a:solidFill>
                <a:schemeClr val="tx1"/>
              </a:solidFill>
              <a:round/>
              <a:headEnd/>
              <a:tailEnd/>
            </a:ln>
          </p:spPr>
          <p:txBody>
            <a:bodyPr/>
            <a:lstStyle/>
            <a:p>
              <a:endParaRPr lang="ru-RU"/>
            </a:p>
          </p:txBody>
        </p:sp>
        <p:sp>
          <p:nvSpPr>
            <p:cNvPr id="914448" name="Line 10"/>
            <p:cNvSpPr>
              <a:spLocks noChangeShapeType="1"/>
            </p:cNvSpPr>
            <p:nvPr/>
          </p:nvSpPr>
          <p:spPr bwMode="auto">
            <a:xfrm>
              <a:off x="4128" y="2400"/>
              <a:ext cx="192" cy="0"/>
            </a:xfrm>
            <a:prstGeom prst="line">
              <a:avLst/>
            </a:prstGeom>
            <a:noFill/>
            <a:ln w="22225">
              <a:solidFill>
                <a:schemeClr val="tx1"/>
              </a:solidFill>
              <a:round/>
              <a:headEnd/>
              <a:tailEnd/>
            </a:ln>
          </p:spPr>
          <p:txBody>
            <a:bodyPr/>
            <a:lstStyle/>
            <a:p>
              <a:endParaRPr lang="ru-RU"/>
            </a:p>
          </p:txBody>
        </p:sp>
        <p:sp>
          <p:nvSpPr>
            <p:cNvPr id="914449" name="Line 11"/>
            <p:cNvSpPr>
              <a:spLocks noChangeShapeType="1"/>
            </p:cNvSpPr>
            <p:nvPr/>
          </p:nvSpPr>
          <p:spPr bwMode="auto">
            <a:xfrm>
              <a:off x="4848" y="2064"/>
              <a:ext cx="192" cy="0"/>
            </a:xfrm>
            <a:prstGeom prst="line">
              <a:avLst/>
            </a:prstGeom>
            <a:noFill/>
            <a:ln w="22225">
              <a:solidFill>
                <a:srgbClr val="FF0000"/>
              </a:solidFill>
              <a:round/>
              <a:headEnd/>
              <a:tailEnd/>
            </a:ln>
          </p:spPr>
          <p:txBody>
            <a:bodyPr/>
            <a:lstStyle/>
            <a:p>
              <a:endParaRPr lang="ru-RU"/>
            </a:p>
          </p:txBody>
        </p:sp>
      </p:grpSp>
      <p:sp>
        <p:nvSpPr>
          <p:cNvPr id="914440" name="Freeform 12"/>
          <p:cNvSpPr>
            <a:spLocks/>
          </p:cNvSpPr>
          <p:nvPr/>
        </p:nvSpPr>
        <p:spPr bwMode="auto">
          <a:xfrm>
            <a:off x="533400" y="2590800"/>
            <a:ext cx="2209800" cy="1803400"/>
          </a:xfrm>
          <a:custGeom>
            <a:avLst/>
            <a:gdLst>
              <a:gd name="T0" fmla="*/ 0 w 1392"/>
              <a:gd name="T1" fmla="*/ 0 h 1136"/>
              <a:gd name="T2" fmla="*/ 2147483647 w 1392"/>
              <a:gd name="T3" fmla="*/ 2147483647 h 1136"/>
              <a:gd name="T4" fmla="*/ 2147483647 w 1392"/>
              <a:gd name="T5" fmla="*/ 2147483647 h 1136"/>
              <a:gd name="T6" fmla="*/ 2147483647 w 1392"/>
              <a:gd name="T7" fmla="*/ 2147483647 h 1136"/>
              <a:gd name="T8" fmla="*/ 2147483647 w 1392"/>
              <a:gd name="T9" fmla="*/ 2147483647 h 1136"/>
              <a:gd name="T10" fmla="*/ 2147483647 w 1392"/>
              <a:gd name="T11" fmla="*/ 2147483647 h 1136"/>
              <a:gd name="T12" fmla="*/ 2147483647 w 1392"/>
              <a:gd name="T13" fmla="*/ 2147483647 h 1136"/>
              <a:gd name="T14" fmla="*/ 2147483647 w 1392"/>
              <a:gd name="T15" fmla="*/ 2147483647 h 1136"/>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136"/>
              <a:gd name="T26" fmla="*/ 1392 w 1392"/>
              <a:gd name="T27" fmla="*/ 1136 h 1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136">
                <a:moveTo>
                  <a:pt x="0" y="0"/>
                </a:moveTo>
                <a:cubicBezTo>
                  <a:pt x="80" y="392"/>
                  <a:pt x="160" y="784"/>
                  <a:pt x="240" y="960"/>
                </a:cubicBezTo>
                <a:cubicBezTo>
                  <a:pt x="320" y="1136"/>
                  <a:pt x="400" y="1136"/>
                  <a:pt x="480" y="1056"/>
                </a:cubicBezTo>
                <a:cubicBezTo>
                  <a:pt x="560" y="976"/>
                  <a:pt x="656" y="576"/>
                  <a:pt x="720" y="480"/>
                </a:cubicBezTo>
                <a:cubicBezTo>
                  <a:pt x="784" y="384"/>
                  <a:pt x="816" y="408"/>
                  <a:pt x="864" y="480"/>
                </a:cubicBezTo>
                <a:cubicBezTo>
                  <a:pt x="912" y="552"/>
                  <a:pt x="960" y="840"/>
                  <a:pt x="1008" y="912"/>
                </a:cubicBezTo>
                <a:cubicBezTo>
                  <a:pt x="1056" y="984"/>
                  <a:pt x="1088" y="1048"/>
                  <a:pt x="1152" y="912"/>
                </a:cubicBezTo>
                <a:cubicBezTo>
                  <a:pt x="1216" y="776"/>
                  <a:pt x="1352" y="232"/>
                  <a:pt x="1392" y="96"/>
                </a:cubicBezTo>
              </a:path>
            </a:pathLst>
          </a:custGeom>
          <a:noFill/>
          <a:ln w="22225">
            <a:solidFill>
              <a:schemeClr val="tx1"/>
            </a:solidFill>
            <a:round/>
            <a:headEnd/>
            <a:tailEnd/>
          </a:ln>
        </p:spPr>
        <p:txBody>
          <a:bodyPr/>
          <a:lstStyle/>
          <a:p>
            <a:endParaRPr lang="ru-RU"/>
          </a:p>
        </p:txBody>
      </p:sp>
      <p:sp>
        <p:nvSpPr>
          <p:cNvPr id="914441" name="Line 13"/>
          <p:cNvSpPr>
            <a:spLocks noChangeShapeType="1"/>
          </p:cNvSpPr>
          <p:nvPr/>
        </p:nvSpPr>
        <p:spPr bwMode="auto">
          <a:xfrm>
            <a:off x="990600" y="3962400"/>
            <a:ext cx="304800" cy="0"/>
          </a:xfrm>
          <a:prstGeom prst="line">
            <a:avLst/>
          </a:prstGeom>
          <a:noFill/>
          <a:ln w="22225">
            <a:solidFill>
              <a:schemeClr val="tx1"/>
            </a:solidFill>
            <a:round/>
            <a:headEnd/>
            <a:tailEnd/>
          </a:ln>
        </p:spPr>
        <p:txBody>
          <a:bodyPr/>
          <a:lstStyle/>
          <a:p>
            <a:endParaRPr lang="ru-RU"/>
          </a:p>
        </p:txBody>
      </p:sp>
      <p:sp>
        <p:nvSpPr>
          <p:cNvPr id="914442" name="Line 14"/>
          <p:cNvSpPr>
            <a:spLocks noChangeShapeType="1"/>
          </p:cNvSpPr>
          <p:nvPr/>
        </p:nvSpPr>
        <p:spPr bwMode="auto">
          <a:xfrm>
            <a:off x="2057400" y="3789363"/>
            <a:ext cx="304800" cy="0"/>
          </a:xfrm>
          <a:prstGeom prst="line">
            <a:avLst/>
          </a:prstGeom>
          <a:noFill/>
          <a:ln w="22225">
            <a:solidFill>
              <a:srgbClr val="FF0000"/>
            </a:solidFill>
            <a:round/>
            <a:headEnd/>
            <a:tailEnd/>
          </a:ln>
        </p:spPr>
        <p:txBody>
          <a:bodyPr/>
          <a:lstStyle/>
          <a:p>
            <a:endParaRPr lang="ru-RU"/>
          </a:p>
        </p:txBody>
      </p:sp>
      <p:sp>
        <p:nvSpPr>
          <p:cNvPr id="914443" name="Line 15"/>
          <p:cNvSpPr>
            <a:spLocks noChangeShapeType="1"/>
          </p:cNvSpPr>
          <p:nvPr/>
        </p:nvSpPr>
        <p:spPr bwMode="auto">
          <a:xfrm flipH="1" flipV="1">
            <a:off x="323850" y="1123950"/>
            <a:ext cx="71438" cy="3384550"/>
          </a:xfrm>
          <a:prstGeom prst="line">
            <a:avLst/>
          </a:prstGeom>
          <a:noFill/>
          <a:ln w="9525">
            <a:solidFill>
              <a:schemeClr val="tx1"/>
            </a:solidFill>
            <a:round/>
            <a:headEnd/>
            <a:tailEnd type="triangle" w="med" len="med"/>
          </a:ln>
        </p:spPr>
        <p:txBody>
          <a:bodyPr/>
          <a:lstStyle/>
          <a:p>
            <a:endParaRPr lang="ru-RU"/>
          </a:p>
        </p:txBody>
      </p:sp>
      <p:sp>
        <p:nvSpPr>
          <p:cNvPr id="914444" name="Line 16"/>
          <p:cNvSpPr>
            <a:spLocks noChangeShapeType="1"/>
          </p:cNvSpPr>
          <p:nvPr/>
        </p:nvSpPr>
        <p:spPr bwMode="auto">
          <a:xfrm>
            <a:off x="395288" y="4508500"/>
            <a:ext cx="4464050" cy="0"/>
          </a:xfrm>
          <a:prstGeom prst="line">
            <a:avLst/>
          </a:prstGeom>
          <a:noFill/>
          <a:ln w="9525">
            <a:solidFill>
              <a:schemeClr val="tx1"/>
            </a:solidFill>
            <a:round/>
            <a:headEnd/>
            <a:tailEnd type="triangle" w="med" len="med"/>
          </a:ln>
        </p:spPr>
        <p:txBody>
          <a:bodyPr/>
          <a:lstStyle/>
          <a:p>
            <a:endParaRPr lang="ru-RU"/>
          </a:p>
        </p:txBody>
      </p:sp>
      <p:sp>
        <p:nvSpPr>
          <p:cNvPr id="914445" name="Text Box 17"/>
          <p:cNvSpPr txBox="1">
            <a:spLocks noChangeArrowheads="1"/>
          </p:cNvSpPr>
          <p:nvPr/>
        </p:nvSpPr>
        <p:spPr bwMode="auto">
          <a:xfrm>
            <a:off x="4932363" y="4214813"/>
            <a:ext cx="1497012" cy="366712"/>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deformation</a:t>
            </a:r>
          </a:p>
        </p:txBody>
      </p:sp>
      <p:sp>
        <p:nvSpPr>
          <p:cNvPr id="914446" name="Text Box 18"/>
          <p:cNvSpPr txBox="1">
            <a:spLocks noChangeArrowheads="1"/>
          </p:cNvSpPr>
          <p:nvPr/>
        </p:nvSpPr>
        <p:spPr bwMode="auto">
          <a:xfrm>
            <a:off x="8377238" y="6580188"/>
            <a:ext cx="442912" cy="304800"/>
          </a:xfrm>
          <a:prstGeom prst="rect">
            <a:avLst/>
          </a:prstGeom>
          <a:noFill/>
          <a:ln w="9525">
            <a:noFill/>
            <a:miter lim="800000"/>
            <a:headEnd/>
            <a:tailEnd/>
          </a:ln>
        </p:spPr>
        <p:txBody>
          <a:bodyPr>
            <a:spAutoFit/>
          </a:bodyPr>
          <a:lstStyle/>
          <a:p>
            <a:pPr algn="ctr"/>
            <a:r>
              <a:rPr lang="fr-FR" sz="1400">
                <a:solidFill>
                  <a:srgbClr val="808080"/>
                </a:solidFill>
                <a:latin typeface="Comic Sans MS" pitchFamily="66" charset="0"/>
              </a:rPr>
              <a:t>33</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2"/>
          <p:cNvSpPr>
            <a:spLocks noChangeArrowheads="1"/>
          </p:cNvSpPr>
          <p:nvPr/>
        </p:nvSpPr>
        <p:spPr bwMode="auto">
          <a:xfrm>
            <a:off x="2057400" y="446088"/>
            <a:ext cx="6248400" cy="495300"/>
          </a:xfrm>
          <a:prstGeom prst="rect">
            <a:avLst/>
          </a:prstGeom>
          <a:solidFill>
            <a:srgbClr val="FFFF99"/>
          </a:solidFill>
          <a:ln w="38100">
            <a:solidFill>
              <a:schemeClr val="tx1"/>
            </a:solidFill>
            <a:miter lim="800000"/>
            <a:headEnd/>
            <a:tailEnd/>
          </a:ln>
        </p:spPr>
        <p:txBody>
          <a:bodyPr anchor="ctr">
            <a:spAutoFit/>
          </a:bodyPr>
          <a:lstStyle/>
          <a:p>
            <a:pPr algn="ctr" eaLnBrk="0" hangingPunct="0"/>
            <a:r>
              <a:rPr lang="en-US" sz="2400">
                <a:solidFill>
                  <a:srgbClr val="000000"/>
                </a:solidFill>
                <a:latin typeface="Comic Sans MS" pitchFamily="66" charset="0"/>
                <a:cs typeface="Times New Roman" pitchFamily="18" charset="0"/>
              </a:rPr>
              <a:t>Shape isomer and superdeformed band</a:t>
            </a:r>
          </a:p>
        </p:txBody>
      </p:sp>
      <p:grpSp>
        <p:nvGrpSpPr>
          <p:cNvPr id="915458" name="Group 3"/>
          <p:cNvGrpSpPr>
            <a:grpSpLocks/>
          </p:cNvGrpSpPr>
          <p:nvPr/>
        </p:nvGrpSpPr>
        <p:grpSpPr bwMode="auto">
          <a:xfrm>
            <a:off x="2555875" y="4676775"/>
            <a:ext cx="1981200" cy="1128713"/>
            <a:chOff x="432" y="1721"/>
            <a:chExt cx="1248" cy="711"/>
          </a:xfrm>
        </p:grpSpPr>
        <p:sp>
          <p:nvSpPr>
            <p:cNvPr id="915475" name="Oval 4"/>
            <p:cNvSpPr>
              <a:spLocks noChangeArrowheads="1"/>
            </p:cNvSpPr>
            <p:nvPr/>
          </p:nvSpPr>
          <p:spPr bwMode="auto">
            <a:xfrm>
              <a:off x="432" y="2057"/>
              <a:ext cx="1248" cy="336"/>
            </a:xfrm>
            <a:prstGeom prst="ellipse">
              <a:avLst/>
            </a:prstGeom>
            <a:solidFill>
              <a:schemeClr val="accent1"/>
            </a:solidFill>
            <a:ln w="9525">
              <a:solidFill>
                <a:schemeClr val="tx1"/>
              </a:solidFill>
              <a:round/>
              <a:headEnd/>
              <a:tailEnd/>
            </a:ln>
          </p:spPr>
          <p:txBody>
            <a:bodyPr wrap="none" anchor="ctr"/>
            <a:lstStyle/>
            <a:p>
              <a:endParaRPr lang="ru-RU">
                <a:solidFill>
                  <a:srgbClr val="000000"/>
                </a:solidFill>
              </a:endParaRPr>
            </a:p>
          </p:txBody>
        </p:sp>
        <p:sp>
          <p:nvSpPr>
            <p:cNvPr id="915476" name="Line 5"/>
            <p:cNvSpPr>
              <a:spLocks noChangeShapeType="1"/>
            </p:cNvSpPr>
            <p:nvPr/>
          </p:nvSpPr>
          <p:spPr bwMode="auto">
            <a:xfrm>
              <a:off x="1056" y="2249"/>
              <a:ext cx="624" cy="0"/>
            </a:xfrm>
            <a:prstGeom prst="line">
              <a:avLst/>
            </a:prstGeom>
            <a:noFill/>
            <a:ln w="9525">
              <a:solidFill>
                <a:schemeClr val="tx1"/>
              </a:solidFill>
              <a:round/>
              <a:headEnd/>
              <a:tailEnd/>
            </a:ln>
          </p:spPr>
          <p:txBody>
            <a:bodyPr/>
            <a:lstStyle/>
            <a:p>
              <a:endParaRPr lang="ru-RU"/>
            </a:p>
          </p:txBody>
        </p:sp>
        <p:sp>
          <p:nvSpPr>
            <p:cNvPr id="915477" name="Line 6"/>
            <p:cNvSpPr>
              <a:spLocks noChangeShapeType="1"/>
            </p:cNvSpPr>
            <p:nvPr/>
          </p:nvSpPr>
          <p:spPr bwMode="auto">
            <a:xfrm flipV="1">
              <a:off x="1056" y="2057"/>
              <a:ext cx="0" cy="192"/>
            </a:xfrm>
            <a:prstGeom prst="line">
              <a:avLst/>
            </a:prstGeom>
            <a:noFill/>
            <a:ln w="9525">
              <a:solidFill>
                <a:schemeClr val="tx1"/>
              </a:solidFill>
              <a:round/>
              <a:headEnd/>
              <a:tailEnd/>
            </a:ln>
          </p:spPr>
          <p:txBody>
            <a:bodyPr/>
            <a:lstStyle/>
            <a:p>
              <a:endParaRPr lang="ru-RU"/>
            </a:p>
          </p:txBody>
        </p:sp>
        <p:sp>
          <p:nvSpPr>
            <p:cNvPr id="915478" name="Text Box 7"/>
            <p:cNvSpPr txBox="1">
              <a:spLocks noChangeArrowheads="1"/>
            </p:cNvSpPr>
            <p:nvPr/>
          </p:nvSpPr>
          <p:spPr bwMode="auto">
            <a:xfrm>
              <a:off x="864" y="2057"/>
              <a:ext cx="190" cy="231"/>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a</a:t>
              </a:r>
            </a:p>
          </p:txBody>
        </p:sp>
        <p:sp>
          <p:nvSpPr>
            <p:cNvPr id="915479" name="Text Box 8"/>
            <p:cNvSpPr txBox="1">
              <a:spLocks noChangeArrowheads="1"/>
            </p:cNvSpPr>
            <p:nvPr/>
          </p:nvSpPr>
          <p:spPr bwMode="auto">
            <a:xfrm>
              <a:off x="1152" y="2201"/>
              <a:ext cx="201" cy="231"/>
            </a:xfrm>
            <a:prstGeom prst="rect">
              <a:avLst/>
            </a:prstGeom>
            <a:noFill/>
            <a:ln w="9525">
              <a:noFill/>
              <a:miter lim="800000"/>
              <a:headEnd/>
              <a:tailEnd/>
            </a:ln>
          </p:spPr>
          <p:txBody>
            <a:bodyPr>
              <a:spAutoFit/>
            </a:bodyPr>
            <a:lstStyle/>
            <a:p>
              <a:pPr algn="ctr"/>
              <a:r>
                <a:rPr lang="fr-FR">
                  <a:solidFill>
                    <a:srgbClr val="000000"/>
                  </a:solidFill>
                  <a:latin typeface="Comic Sans MS" pitchFamily="66" charset="0"/>
                </a:rPr>
                <a:t>b</a:t>
              </a:r>
            </a:p>
          </p:txBody>
        </p:sp>
        <p:sp>
          <p:nvSpPr>
            <p:cNvPr id="915480" name="Text Box 9"/>
            <p:cNvSpPr txBox="1">
              <a:spLocks noChangeArrowheads="1"/>
            </p:cNvSpPr>
            <p:nvPr/>
          </p:nvSpPr>
          <p:spPr bwMode="auto">
            <a:xfrm>
              <a:off x="864" y="1721"/>
              <a:ext cx="680" cy="231"/>
            </a:xfrm>
            <a:prstGeom prst="rect">
              <a:avLst/>
            </a:prstGeom>
            <a:noFill/>
            <a:ln w="9525">
              <a:noFill/>
              <a:miter lim="800000"/>
              <a:headEnd/>
              <a:tailEnd/>
            </a:ln>
          </p:spPr>
          <p:txBody>
            <a:bodyPr wrap="none">
              <a:spAutoFit/>
            </a:bodyPr>
            <a:lstStyle/>
            <a:p>
              <a:pPr algn="ctr"/>
              <a:r>
                <a:rPr lang="fr-FR">
                  <a:solidFill>
                    <a:srgbClr val="000000"/>
                  </a:solidFill>
                </a:rPr>
                <a:t>b/a ~ 2/1</a:t>
              </a:r>
            </a:p>
          </p:txBody>
        </p:sp>
      </p:grpSp>
      <p:pic>
        <p:nvPicPr>
          <p:cNvPr id="915459" name="Picture 10"/>
          <p:cNvPicPr>
            <a:picLocks noChangeAspect="1" noChangeArrowheads="1"/>
          </p:cNvPicPr>
          <p:nvPr/>
        </p:nvPicPr>
        <p:blipFill>
          <a:blip r:embed="rId2" cstate="print"/>
          <a:srcRect/>
          <a:stretch>
            <a:fillRect/>
          </a:stretch>
        </p:blipFill>
        <p:spPr bwMode="auto">
          <a:xfrm>
            <a:off x="5580063" y="1196975"/>
            <a:ext cx="3160712" cy="5240338"/>
          </a:xfrm>
          <a:prstGeom prst="rect">
            <a:avLst/>
          </a:prstGeom>
          <a:noFill/>
          <a:ln w="9525">
            <a:noFill/>
            <a:miter lim="800000"/>
            <a:headEnd/>
            <a:tailEnd/>
          </a:ln>
        </p:spPr>
      </p:pic>
      <p:sp>
        <p:nvSpPr>
          <p:cNvPr id="915460" name="Text Box 11"/>
          <p:cNvSpPr txBox="1">
            <a:spLocks noChangeArrowheads="1"/>
          </p:cNvSpPr>
          <p:nvPr/>
        </p:nvSpPr>
        <p:spPr bwMode="auto">
          <a:xfrm>
            <a:off x="115888" y="6026150"/>
            <a:ext cx="4948237" cy="366713"/>
          </a:xfrm>
          <a:prstGeom prst="rect">
            <a:avLst/>
          </a:prstGeom>
          <a:noFill/>
          <a:ln w="9525">
            <a:noFill/>
            <a:miter lim="800000"/>
            <a:headEnd/>
            <a:tailEnd/>
          </a:ln>
        </p:spPr>
        <p:txBody>
          <a:bodyPr wrap="none">
            <a:spAutoFit/>
          </a:bodyPr>
          <a:lstStyle/>
          <a:p>
            <a:pPr algn="ctr"/>
            <a:r>
              <a:rPr lang="fr-FR">
                <a:solidFill>
                  <a:srgbClr val="333399"/>
                </a:solidFill>
                <a:latin typeface="Comic Sans MS" pitchFamily="66" charset="0"/>
              </a:rPr>
              <a:t>A.N. Wilson et al. Phys. Rev. C 54 (1996) 559</a:t>
            </a:r>
          </a:p>
        </p:txBody>
      </p:sp>
      <p:sp>
        <p:nvSpPr>
          <p:cNvPr id="915461" name="Text Box 12"/>
          <p:cNvSpPr txBox="1">
            <a:spLocks noChangeArrowheads="1"/>
          </p:cNvSpPr>
          <p:nvPr/>
        </p:nvSpPr>
        <p:spPr bwMode="auto">
          <a:xfrm>
            <a:off x="479425" y="1125538"/>
            <a:ext cx="903288" cy="366712"/>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energy</a:t>
            </a:r>
          </a:p>
        </p:txBody>
      </p:sp>
      <p:sp>
        <p:nvSpPr>
          <p:cNvPr id="915462" name="Text Box 13"/>
          <p:cNvSpPr txBox="1">
            <a:spLocks noChangeArrowheads="1"/>
          </p:cNvSpPr>
          <p:nvPr/>
        </p:nvSpPr>
        <p:spPr bwMode="auto">
          <a:xfrm>
            <a:off x="3563938" y="4005263"/>
            <a:ext cx="1497012" cy="366712"/>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deformation</a:t>
            </a:r>
          </a:p>
        </p:txBody>
      </p:sp>
      <p:grpSp>
        <p:nvGrpSpPr>
          <p:cNvPr id="915463" name="Group 14"/>
          <p:cNvGrpSpPr>
            <a:grpSpLocks/>
          </p:cNvGrpSpPr>
          <p:nvPr/>
        </p:nvGrpSpPr>
        <p:grpSpPr bwMode="auto">
          <a:xfrm>
            <a:off x="611188" y="1484313"/>
            <a:ext cx="2952750" cy="2592387"/>
            <a:chOff x="1746" y="1298"/>
            <a:chExt cx="1860" cy="1633"/>
          </a:xfrm>
        </p:grpSpPr>
        <p:sp>
          <p:nvSpPr>
            <p:cNvPr id="915466" name="Freeform 15"/>
            <p:cNvSpPr>
              <a:spLocks/>
            </p:cNvSpPr>
            <p:nvPr/>
          </p:nvSpPr>
          <p:spPr bwMode="auto">
            <a:xfrm>
              <a:off x="1942" y="1750"/>
              <a:ext cx="1392" cy="1136"/>
            </a:xfrm>
            <a:custGeom>
              <a:avLst/>
              <a:gdLst>
                <a:gd name="T0" fmla="*/ 0 w 1392"/>
                <a:gd name="T1" fmla="*/ 0 h 1136"/>
                <a:gd name="T2" fmla="*/ 240 w 1392"/>
                <a:gd name="T3" fmla="*/ 960 h 1136"/>
                <a:gd name="T4" fmla="*/ 480 w 1392"/>
                <a:gd name="T5" fmla="*/ 1056 h 1136"/>
                <a:gd name="T6" fmla="*/ 720 w 1392"/>
                <a:gd name="T7" fmla="*/ 480 h 1136"/>
                <a:gd name="T8" fmla="*/ 864 w 1392"/>
                <a:gd name="T9" fmla="*/ 480 h 1136"/>
                <a:gd name="T10" fmla="*/ 1008 w 1392"/>
                <a:gd name="T11" fmla="*/ 912 h 1136"/>
                <a:gd name="T12" fmla="*/ 1152 w 1392"/>
                <a:gd name="T13" fmla="*/ 912 h 1136"/>
                <a:gd name="T14" fmla="*/ 1392 w 1392"/>
                <a:gd name="T15" fmla="*/ 96 h 1136"/>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136"/>
                <a:gd name="T26" fmla="*/ 1392 w 1392"/>
                <a:gd name="T27" fmla="*/ 1136 h 1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136">
                  <a:moveTo>
                    <a:pt x="0" y="0"/>
                  </a:moveTo>
                  <a:cubicBezTo>
                    <a:pt x="80" y="392"/>
                    <a:pt x="160" y="784"/>
                    <a:pt x="240" y="960"/>
                  </a:cubicBezTo>
                  <a:cubicBezTo>
                    <a:pt x="320" y="1136"/>
                    <a:pt x="400" y="1136"/>
                    <a:pt x="480" y="1056"/>
                  </a:cubicBezTo>
                  <a:cubicBezTo>
                    <a:pt x="560" y="976"/>
                    <a:pt x="656" y="576"/>
                    <a:pt x="720" y="480"/>
                  </a:cubicBezTo>
                  <a:cubicBezTo>
                    <a:pt x="784" y="384"/>
                    <a:pt x="816" y="408"/>
                    <a:pt x="864" y="480"/>
                  </a:cubicBezTo>
                  <a:cubicBezTo>
                    <a:pt x="912" y="552"/>
                    <a:pt x="960" y="840"/>
                    <a:pt x="1008" y="912"/>
                  </a:cubicBezTo>
                  <a:cubicBezTo>
                    <a:pt x="1056" y="984"/>
                    <a:pt x="1088" y="1048"/>
                    <a:pt x="1152" y="912"/>
                  </a:cubicBezTo>
                  <a:cubicBezTo>
                    <a:pt x="1216" y="776"/>
                    <a:pt x="1352" y="232"/>
                    <a:pt x="1392" y="96"/>
                  </a:cubicBezTo>
                </a:path>
              </a:pathLst>
            </a:custGeom>
            <a:noFill/>
            <a:ln w="22225">
              <a:solidFill>
                <a:schemeClr val="tx1"/>
              </a:solidFill>
              <a:round/>
              <a:headEnd/>
              <a:tailEnd/>
            </a:ln>
          </p:spPr>
          <p:txBody>
            <a:bodyPr/>
            <a:lstStyle/>
            <a:p>
              <a:endParaRPr lang="ru-RU"/>
            </a:p>
          </p:txBody>
        </p:sp>
        <p:sp>
          <p:nvSpPr>
            <p:cNvPr id="915467" name="Line 16"/>
            <p:cNvSpPr>
              <a:spLocks noChangeShapeType="1"/>
            </p:cNvSpPr>
            <p:nvPr/>
          </p:nvSpPr>
          <p:spPr bwMode="auto">
            <a:xfrm>
              <a:off x="2230" y="2614"/>
              <a:ext cx="192" cy="0"/>
            </a:xfrm>
            <a:prstGeom prst="line">
              <a:avLst/>
            </a:prstGeom>
            <a:noFill/>
            <a:ln w="22225">
              <a:solidFill>
                <a:schemeClr val="tx1"/>
              </a:solidFill>
              <a:round/>
              <a:headEnd/>
              <a:tailEnd/>
            </a:ln>
          </p:spPr>
          <p:txBody>
            <a:bodyPr/>
            <a:lstStyle/>
            <a:p>
              <a:endParaRPr lang="ru-RU"/>
            </a:p>
          </p:txBody>
        </p:sp>
        <p:sp>
          <p:nvSpPr>
            <p:cNvPr id="915468" name="Line 17"/>
            <p:cNvSpPr>
              <a:spLocks noChangeShapeType="1"/>
            </p:cNvSpPr>
            <p:nvPr/>
          </p:nvSpPr>
          <p:spPr bwMode="auto">
            <a:xfrm>
              <a:off x="2917" y="2540"/>
              <a:ext cx="192" cy="18"/>
            </a:xfrm>
            <a:prstGeom prst="line">
              <a:avLst/>
            </a:prstGeom>
            <a:noFill/>
            <a:ln w="22225">
              <a:solidFill>
                <a:srgbClr val="FF0000"/>
              </a:solidFill>
              <a:round/>
              <a:headEnd/>
              <a:tailEnd/>
            </a:ln>
          </p:spPr>
          <p:txBody>
            <a:bodyPr/>
            <a:lstStyle/>
            <a:p>
              <a:endParaRPr lang="ru-RU"/>
            </a:p>
          </p:txBody>
        </p:sp>
        <p:sp>
          <p:nvSpPr>
            <p:cNvPr id="915469" name="Line 18"/>
            <p:cNvSpPr>
              <a:spLocks noChangeShapeType="1"/>
            </p:cNvSpPr>
            <p:nvPr/>
          </p:nvSpPr>
          <p:spPr bwMode="auto">
            <a:xfrm>
              <a:off x="2917" y="2467"/>
              <a:ext cx="192" cy="18"/>
            </a:xfrm>
            <a:prstGeom prst="line">
              <a:avLst/>
            </a:prstGeom>
            <a:noFill/>
            <a:ln w="22225">
              <a:solidFill>
                <a:srgbClr val="FF0000"/>
              </a:solidFill>
              <a:round/>
              <a:headEnd/>
              <a:tailEnd/>
            </a:ln>
          </p:spPr>
          <p:txBody>
            <a:bodyPr/>
            <a:lstStyle/>
            <a:p>
              <a:endParaRPr lang="ru-RU"/>
            </a:p>
          </p:txBody>
        </p:sp>
        <p:sp>
          <p:nvSpPr>
            <p:cNvPr id="915470" name="Line 19"/>
            <p:cNvSpPr>
              <a:spLocks noChangeShapeType="1"/>
            </p:cNvSpPr>
            <p:nvPr/>
          </p:nvSpPr>
          <p:spPr bwMode="auto">
            <a:xfrm>
              <a:off x="2917" y="2376"/>
              <a:ext cx="192" cy="18"/>
            </a:xfrm>
            <a:prstGeom prst="line">
              <a:avLst/>
            </a:prstGeom>
            <a:noFill/>
            <a:ln w="22225">
              <a:solidFill>
                <a:srgbClr val="FF0000"/>
              </a:solidFill>
              <a:round/>
              <a:headEnd/>
              <a:tailEnd/>
            </a:ln>
          </p:spPr>
          <p:txBody>
            <a:bodyPr/>
            <a:lstStyle/>
            <a:p>
              <a:endParaRPr lang="ru-RU"/>
            </a:p>
          </p:txBody>
        </p:sp>
        <p:sp>
          <p:nvSpPr>
            <p:cNvPr id="915471" name="Line 20"/>
            <p:cNvSpPr>
              <a:spLocks noChangeShapeType="1"/>
            </p:cNvSpPr>
            <p:nvPr/>
          </p:nvSpPr>
          <p:spPr bwMode="auto">
            <a:xfrm>
              <a:off x="2917" y="2286"/>
              <a:ext cx="192" cy="18"/>
            </a:xfrm>
            <a:prstGeom prst="line">
              <a:avLst/>
            </a:prstGeom>
            <a:noFill/>
            <a:ln w="22225">
              <a:solidFill>
                <a:srgbClr val="FF0000"/>
              </a:solidFill>
              <a:round/>
              <a:headEnd/>
              <a:tailEnd/>
            </a:ln>
          </p:spPr>
          <p:txBody>
            <a:bodyPr/>
            <a:lstStyle/>
            <a:p>
              <a:endParaRPr lang="ru-RU"/>
            </a:p>
          </p:txBody>
        </p:sp>
        <p:sp>
          <p:nvSpPr>
            <p:cNvPr id="915472" name="Line 21"/>
            <p:cNvSpPr>
              <a:spLocks noChangeShapeType="1"/>
            </p:cNvSpPr>
            <p:nvPr/>
          </p:nvSpPr>
          <p:spPr bwMode="auto">
            <a:xfrm>
              <a:off x="2917" y="2195"/>
              <a:ext cx="192" cy="18"/>
            </a:xfrm>
            <a:prstGeom prst="line">
              <a:avLst/>
            </a:prstGeom>
            <a:noFill/>
            <a:ln w="22225">
              <a:solidFill>
                <a:srgbClr val="FF0000"/>
              </a:solidFill>
              <a:round/>
              <a:headEnd/>
              <a:tailEnd/>
            </a:ln>
          </p:spPr>
          <p:txBody>
            <a:bodyPr/>
            <a:lstStyle/>
            <a:p>
              <a:endParaRPr lang="ru-RU"/>
            </a:p>
          </p:txBody>
        </p:sp>
        <p:sp>
          <p:nvSpPr>
            <p:cNvPr id="915473" name="Line 22"/>
            <p:cNvSpPr>
              <a:spLocks noChangeShapeType="1"/>
            </p:cNvSpPr>
            <p:nvPr/>
          </p:nvSpPr>
          <p:spPr bwMode="auto">
            <a:xfrm flipV="1">
              <a:off x="1746" y="1298"/>
              <a:ext cx="0" cy="1633"/>
            </a:xfrm>
            <a:prstGeom prst="line">
              <a:avLst/>
            </a:prstGeom>
            <a:noFill/>
            <a:ln w="9525">
              <a:solidFill>
                <a:schemeClr val="tx1"/>
              </a:solidFill>
              <a:round/>
              <a:headEnd/>
              <a:tailEnd type="triangle" w="med" len="med"/>
            </a:ln>
          </p:spPr>
          <p:txBody>
            <a:bodyPr/>
            <a:lstStyle/>
            <a:p>
              <a:endParaRPr lang="ru-RU"/>
            </a:p>
          </p:txBody>
        </p:sp>
        <p:sp>
          <p:nvSpPr>
            <p:cNvPr id="915474" name="Line 23"/>
            <p:cNvSpPr>
              <a:spLocks noChangeShapeType="1"/>
            </p:cNvSpPr>
            <p:nvPr/>
          </p:nvSpPr>
          <p:spPr bwMode="auto">
            <a:xfrm>
              <a:off x="1746" y="2931"/>
              <a:ext cx="1860" cy="0"/>
            </a:xfrm>
            <a:prstGeom prst="line">
              <a:avLst/>
            </a:prstGeom>
            <a:noFill/>
            <a:ln w="9525">
              <a:solidFill>
                <a:schemeClr val="tx1"/>
              </a:solidFill>
              <a:round/>
              <a:headEnd/>
              <a:tailEnd type="triangle" w="med" len="med"/>
            </a:ln>
          </p:spPr>
          <p:txBody>
            <a:bodyPr/>
            <a:lstStyle/>
            <a:p>
              <a:endParaRPr lang="ru-RU"/>
            </a:p>
          </p:txBody>
        </p:sp>
      </p:grpSp>
      <p:sp>
        <p:nvSpPr>
          <p:cNvPr id="915464" name="Line 24"/>
          <p:cNvSpPr>
            <a:spLocks noChangeShapeType="1"/>
          </p:cNvSpPr>
          <p:nvPr/>
        </p:nvSpPr>
        <p:spPr bwMode="auto">
          <a:xfrm flipH="1" flipV="1">
            <a:off x="2771775" y="3573463"/>
            <a:ext cx="431800" cy="1079500"/>
          </a:xfrm>
          <a:prstGeom prst="line">
            <a:avLst/>
          </a:prstGeom>
          <a:noFill/>
          <a:ln w="9525">
            <a:solidFill>
              <a:schemeClr val="tx1"/>
            </a:solidFill>
            <a:round/>
            <a:headEnd/>
            <a:tailEnd type="triangle" w="med" len="med"/>
          </a:ln>
        </p:spPr>
        <p:txBody>
          <a:bodyPr/>
          <a:lstStyle/>
          <a:p>
            <a:endParaRPr lang="ru-RU"/>
          </a:p>
        </p:txBody>
      </p:sp>
      <p:sp>
        <p:nvSpPr>
          <p:cNvPr id="915465" name="Text Box 25"/>
          <p:cNvSpPr txBox="1">
            <a:spLocks noChangeArrowheads="1"/>
          </p:cNvSpPr>
          <p:nvPr/>
        </p:nvSpPr>
        <p:spPr bwMode="auto">
          <a:xfrm>
            <a:off x="8377238" y="6580188"/>
            <a:ext cx="442912" cy="304800"/>
          </a:xfrm>
          <a:prstGeom prst="rect">
            <a:avLst/>
          </a:prstGeom>
          <a:noFill/>
          <a:ln w="9525">
            <a:noFill/>
            <a:miter lim="800000"/>
            <a:headEnd/>
            <a:tailEnd/>
          </a:ln>
        </p:spPr>
        <p:txBody>
          <a:bodyPr>
            <a:spAutoFit/>
          </a:bodyPr>
          <a:lstStyle/>
          <a:p>
            <a:pPr algn="ctr"/>
            <a:r>
              <a:rPr lang="fr-FR" sz="1400">
                <a:solidFill>
                  <a:srgbClr val="808080"/>
                </a:solidFill>
                <a:latin typeface="Comic Sans MS" pitchFamily="66" charset="0"/>
              </a:rPr>
              <a:t>34</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1" name="Picture 2" descr="FmNoV1Dcol"/>
          <p:cNvPicPr>
            <a:picLocks noChangeAspect="1" noChangeArrowheads="1"/>
          </p:cNvPicPr>
          <p:nvPr/>
        </p:nvPicPr>
        <p:blipFill>
          <a:blip r:embed="rId2" cstate="print">
            <a:lum bright="-6000" contrast="36000"/>
          </a:blip>
          <a:srcRect t="4871"/>
          <a:stretch>
            <a:fillRect/>
          </a:stretch>
        </p:blipFill>
        <p:spPr bwMode="auto">
          <a:xfrm>
            <a:off x="1600200" y="1219200"/>
            <a:ext cx="3738563" cy="5083175"/>
          </a:xfrm>
          <a:prstGeom prst="rect">
            <a:avLst/>
          </a:prstGeom>
          <a:noFill/>
          <a:ln w="9525">
            <a:noFill/>
            <a:miter lim="800000"/>
            <a:headEnd/>
            <a:tailEnd/>
          </a:ln>
        </p:spPr>
      </p:pic>
      <p:sp>
        <p:nvSpPr>
          <p:cNvPr id="916482" name="Text Box 3"/>
          <p:cNvSpPr txBox="1">
            <a:spLocks noChangeArrowheads="1"/>
          </p:cNvSpPr>
          <p:nvPr/>
        </p:nvSpPr>
        <p:spPr bwMode="auto">
          <a:xfrm>
            <a:off x="0" y="2971800"/>
            <a:ext cx="1981200" cy="1768475"/>
          </a:xfrm>
          <a:prstGeom prst="rect">
            <a:avLst/>
          </a:prstGeom>
          <a:solidFill>
            <a:schemeClr val="hlink"/>
          </a:solidFill>
          <a:ln w="9525">
            <a:noFill/>
            <a:miter lim="800000"/>
            <a:headEnd/>
            <a:tailEnd/>
          </a:ln>
        </p:spPr>
        <p:txBody>
          <a:bodyPr>
            <a:spAutoFit/>
          </a:bodyPr>
          <a:lstStyle/>
          <a:p>
            <a:pPr eaLnBrk="0" hangingPunct="0">
              <a:spcBef>
                <a:spcPct val="50000"/>
              </a:spcBef>
            </a:pPr>
            <a:r>
              <a:rPr lang="en-GB" sz="2000">
                <a:solidFill>
                  <a:srgbClr val="000000"/>
                </a:solidFill>
                <a:latin typeface="Comic Sans MS" pitchFamily="66" charset="0"/>
              </a:rPr>
              <a:t>Super</a:t>
            </a:r>
          </a:p>
          <a:p>
            <a:pPr eaLnBrk="0" hangingPunct="0">
              <a:spcBef>
                <a:spcPct val="50000"/>
              </a:spcBef>
            </a:pPr>
            <a:r>
              <a:rPr lang="en-GB" sz="2000">
                <a:solidFill>
                  <a:srgbClr val="000000"/>
                </a:solidFill>
                <a:latin typeface="Comic Sans MS" pitchFamily="66" charset="0"/>
              </a:rPr>
              <a:t>Deformed</a:t>
            </a:r>
          </a:p>
          <a:p>
            <a:pPr eaLnBrk="0" hangingPunct="0">
              <a:spcBef>
                <a:spcPct val="50000"/>
              </a:spcBef>
            </a:pPr>
            <a:r>
              <a:rPr lang="en-GB" sz="2000">
                <a:solidFill>
                  <a:srgbClr val="000000"/>
                </a:solidFill>
                <a:latin typeface="Comic Sans MS" pitchFamily="66" charset="0"/>
              </a:rPr>
              <a:t>Ground </a:t>
            </a:r>
          </a:p>
          <a:p>
            <a:pPr eaLnBrk="0" hangingPunct="0">
              <a:spcBef>
                <a:spcPct val="50000"/>
              </a:spcBef>
            </a:pPr>
            <a:r>
              <a:rPr lang="en-GB" sz="2000">
                <a:solidFill>
                  <a:srgbClr val="000000"/>
                </a:solidFill>
                <a:latin typeface="Comic Sans MS" pitchFamily="66" charset="0"/>
              </a:rPr>
              <a:t>states ?</a:t>
            </a:r>
          </a:p>
        </p:txBody>
      </p:sp>
      <p:sp>
        <p:nvSpPr>
          <p:cNvPr id="916483" name="Line 4"/>
          <p:cNvSpPr>
            <a:spLocks noChangeShapeType="1"/>
          </p:cNvSpPr>
          <p:nvPr/>
        </p:nvSpPr>
        <p:spPr bwMode="auto">
          <a:xfrm>
            <a:off x="1828800" y="3886200"/>
            <a:ext cx="1524000" cy="1295400"/>
          </a:xfrm>
          <a:prstGeom prst="line">
            <a:avLst/>
          </a:prstGeom>
          <a:noFill/>
          <a:ln w="9525">
            <a:solidFill>
              <a:schemeClr val="tx1"/>
            </a:solidFill>
            <a:round/>
            <a:headEnd/>
            <a:tailEnd type="arrow" w="med" len="med"/>
          </a:ln>
        </p:spPr>
        <p:txBody>
          <a:bodyPr>
            <a:spAutoFit/>
          </a:bodyPr>
          <a:lstStyle/>
          <a:p>
            <a:endParaRPr lang="ru-RU"/>
          </a:p>
        </p:txBody>
      </p:sp>
      <p:sp>
        <p:nvSpPr>
          <p:cNvPr id="916484" name="Line 5"/>
          <p:cNvSpPr>
            <a:spLocks noChangeShapeType="1"/>
          </p:cNvSpPr>
          <p:nvPr/>
        </p:nvSpPr>
        <p:spPr bwMode="auto">
          <a:xfrm flipV="1">
            <a:off x="1828800" y="3200400"/>
            <a:ext cx="1524000" cy="381000"/>
          </a:xfrm>
          <a:prstGeom prst="line">
            <a:avLst/>
          </a:prstGeom>
          <a:noFill/>
          <a:ln w="9525">
            <a:solidFill>
              <a:schemeClr val="tx1"/>
            </a:solidFill>
            <a:round/>
            <a:headEnd/>
            <a:tailEnd type="arrow" w="med" len="med"/>
          </a:ln>
        </p:spPr>
        <p:txBody>
          <a:bodyPr>
            <a:spAutoFit/>
          </a:bodyPr>
          <a:lstStyle/>
          <a:p>
            <a:endParaRPr lang="ru-RU"/>
          </a:p>
        </p:txBody>
      </p:sp>
      <p:sp>
        <p:nvSpPr>
          <p:cNvPr id="916485" name="Line 6"/>
          <p:cNvSpPr>
            <a:spLocks noChangeShapeType="1"/>
          </p:cNvSpPr>
          <p:nvPr/>
        </p:nvSpPr>
        <p:spPr bwMode="auto">
          <a:xfrm flipV="1">
            <a:off x="1828800" y="2286000"/>
            <a:ext cx="1447800" cy="990600"/>
          </a:xfrm>
          <a:prstGeom prst="line">
            <a:avLst/>
          </a:prstGeom>
          <a:noFill/>
          <a:ln w="9525">
            <a:solidFill>
              <a:schemeClr val="tx1"/>
            </a:solidFill>
            <a:round/>
            <a:headEnd/>
            <a:tailEnd type="arrow" w="med" len="med"/>
          </a:ln>
        </p:spPr>
        <p:txBody>
          <a:bodyPr>
            <a:spAutoFit/>
          </a:bodyPr>
          <a:lstStyle/>
          <a:p>
            <a:endParaRPr lang="ru-RU"/>
          </a:p>
        </p:txBody>
      </p:sp>
      <p:sp>
        <p:nvSpPr>
          <p:cNvPr id="916486" name="Text Box 7"/>
          <p:cNvSpPr txBox="1">
            <a:spLocks noChangeArrowheads="1"/>
          </p:cNvSpPr>
          <p:nvPr/>
        </p:nvSpPr>
        <p:spPr bwMode="auto">
          <a:xfrm>
            <a:off x="4953000" y="1524000"/>
            <a:ext cx="4122738" cy="3140075"/>
          </a:xfrm>
          <a:prstGeom prst="rect">
            <a:avLst/>
          </a:prstGeom>
          <a:noFill/>
          <a:ln w="9525">
            <a:noFill/>
            <a:miter lim="800000"/>
            <a:headEnd/>
            <a:tailEnd/>
          </a:ln>
        </p:spPr>
        <p:txBody>
          <a:bodyPr wrap="none">
            <a:spAutoFit/>
          </a:bodyPr>
          <a:lstStyle/>
          <a:p>
            <a:pPr algn="just"/>
            <a:r>
              <a:rPr lang="fr-FR" sz="2000">
                <a:solidFill>
                  <a:srgbClr val="000000"/>
                </a:solidFill>
                <a:latin typeface="Comic Sans MS" pitchFamily="66" charset="0"/>
              </a:rPr>
              <a:t>Since these states are located </a:t>
            </a:r>
          </a:p>
          <a:p>
            <a:pPr algn="just"/>
            <a:r>
              <a:rPr lang="fr-FR" sz="2000">
                <a:solidFill>
                  <a:srgbClr val="000000"/>
                </a:solidFill>
                <a:latin typeface="Comic Sans MS" pitchFamily="66" charset="0"/>
              </a:rPr>
              <a:t>Only a few keV below the barrier</a:t>
            </a:r>
          </a:p>
          <a:p>
            <a:pPr algn="just"/>
            <a:r>
              <a:rPr lang="fr-FR" sz="2000">
                <a:solidFill>
                  <a:srgbClr val="000000"/>
                </a:solidFill>
                <a:latin typeface="Comic Sans MS" pitchFamily="66" charset="0"/>
              </a:rPr>
              <a:t>They may not survive as bound</a:t>
            </a:r>
          </a:p>
          <a:p>
            <a:pPr algn="just"/>
            <a:r>
              <a:rPr lang="fr-FR" sz="2000">
                <a:solidFill>
                  <a:srgbClr val="000000"/>
                </a:solidFill>
                <a:latin typeface="Comic Sans MS" pitchFamily="66" charset="0"/>
              </a:rPr>
              <a:t> states</a:t>
            </a:r>
          </a:p>
          <a:p>
            <a:pPr algn="just"/>
            <a:endParaRPr lang="fr-FR" sz="2000">
              <a:solidFill>
                <a:srgbClr val="000000"/>
              </a:solidFill>
              <a:latin typeface="Comic Sans MS" pitchFamily="66" charset="0"/>
            </a:endParaRPr>
          </a:p>
          <a:p>
            <a:pPr algn="just"/>
            <a:r>
              <a:rPr lang="fr-FR" sz="2000">
                <a:solidFill>
                  <a:srgbClr val="333399"/>
                </a:solidFill>
                <a:latin typeface="Comic Sans MS" pitchFamily="66" charset="0"/>
              </a:rPr>
              <a:t>Controversial question </a:t>
            </a:r>
            <a:r>
              <a:rPr lang="en-US" sz="1600">
                <a:solidFill>
                  <a:srgbClr val="660066"/>
                </a:solidFill>
                <a:latin typeface="Comic Sans MS" pitchFamily="66" charset="0"/>
              </a:rPr>
              <a:t>*</a:t>
            </a:r>
            <a:r>
              <a:rPr lang="fr-FR" sz="2000">
                <a:solidFill>
                  <a:srgbClr val="333399"/>
                </a:solidFill>
                <a:latin typeface="Comic Sans MS" pitchFamily="66" charset="0"/>
              </a:rPr>
              <a:t> :</a:t>
            </a:r>
          </a:p>
          <a:p>
            <a:pPr algn="just"/>
            <a:endParaRPr lang="fr-FR" sz="2000">
              <a:solidFill>
                <a:srgbClr val="333399"/>
              </a:solidFill>
              <a:latin typeface="Comic Sans MS" pitchFamily="66" charset="0"/>
            </a:endParaRPr>
          </a:p>
          <a:p>
            <a:pPr algn="just"/>
            <a:r>
              <a:rPr lang="fr-FR" sz="2000">
                <a:solidFill>
                  <a:srgbClr val="000000"/>
                </a:solidFill>
                <a:latin typeface="Comic Sans MS" pitchFamily="66" charset="0"/>
              </a:rPr>
              <a:t>Do superdeformed ground states</a:t>
            </a:r>
          </a:p>
          <a:p>
            <a:pPr algn="just"/>
            <a:r>
              <a:rPr lang="fr-FR" sz="2000">
                <a:solidFill>
                  <a:srgbClr val="000000"/>
                </a:solidFill>
                <a:latin typeface="Comic Sans MS" pitchFamily="66" charset="0"/>
              </a:rPr>
              <a:t>exist in superheavy nuclei  ?</a:t>
            </a:r>
          </a:p>
          <a:p>
            <a:pPr algn="just"/>
            <a:endParaRPr lang="fr-FR" sz="2000">
              <a:solidFill>
                <a:srgbClr val="000000"/>
              </a:solidFill>
              <a:latin typeface="Comic Sans MS" pitchFamily="66" charset="0"/>
            </a:endParaRPr>
          </a:p>
        </p:txBody>
      </p:sp>
      <p:sp>
        <p:nvSpPr>
          <p:cNvPr id="916487" name="Text Box 8"/>
          <p:cNvSpPr txBox="1">
            <a:spLocks noChangeArrowheads="1"/>
          </p:cNvSpPr>
          <p:nvPr/>
        </p:nvSpPr>
        <p:spPr bwMode="auto">
          <a:xfrm>
            <a:off x="2441575" y="381000"/>
            <a:ext cx="3973513" cy="457200"/>
          </a:xfrm>
          <a:prstGeom prst="rect">
            <a:avLst/>
          </a:prstGeom>
          <a:noFill/>
          <a:ln w="9525">
            <a:noFill/>
            <a:miter lim="800000"/>
            <a:headEnd/>
            <a:tailEnd/>
          </a:ln>
        </p:spPr>
        <p:txBody>
          <a:bodyPr wrap="none">
            <a:spAutoFit/>
          </a:bodyPr>
          <a:lstStyle/>
          <a:p>
            <a:pPr algn="ctr"/>
            <a:r>
              <a:rPr lang="fr-FR" sz="2400">
                <a:solidFill>
                  <a:srgbClr val="000000"/>
                </a:solidFill>
                <a:latin typeface="Comic Sans MS" pitchFamily="66" charset="0"/>
              </a:rPr>
              <a:t>Stability of these states ?</a:t>
            </a:r>
          </a:p>
        </p:txBody>
      </p:sp>
      <p:sp>
        <p:nvSpPr>
          <p:cNvPr id="916488" name="Rectangle 9"/>
          <p:cNvSpPr>
            <a:spLocks noChangeArrowheads="1"/>
          </p:cNvSpPr>
          <p:nvPr/>
        </p:nvSpPr>
        <p:spPr bwMode="auto">
          <a:xfrm>
            <a:off x="5029200" y="5867400"/>
            <a:ext cx="3797300" cy="581025"/>
          </a:xfrm>
          <a:prstGeom prst="rect">
            <a:avLst/>
          </a:prstGeom>
          <a:noFill/>
          <a:ln w="9525">
            <a:noFill/>
            <a:miter lim="800000"/>
            <a:headEnd/>
            <a:tailEnd/>
          </a:ln>
        </p:spPr>
        <p:txBody>
          <a:bodyPr wrap="none">
            <a:spAutoFit/>
          </a:bodyPr>
          <a:lstStyle/>
          <a:p>
            <a:r>
              <a:rPr lang="en-US" sz="1600">
                <a:solidFill>
                  <a:srgbClr val="660066"/>
                </a:solidFill>
                <a:latin typeface="Comic Sans MS" pitchFamily="66" charset="0"/>
              </a:rPr>
              <a:t>* Z. Ren, PRC 65 (2002) 051304(R)</a:t>
            </a:r>
          </a:p>
          <a:p>
            <a:r>
              <a:rPr lang="en-US" sz="1600">
                <a:solidFill>
                  <a:srgbClr val="660066"/>
                </a:solidFill>
                <a:latin typeface="Comic Sans MS" pitchFamily="66" charset="0"/>
              </a:rPr>
              <a:t>  I. Muntian et al. PLB 586 (2004) 254</a:t>
            </a:r>
          </a:p>
        </p:txBody>
      </p:sp>
      <p:sp>
        <p:nvSpPr>
          <p:cNvPr id="916489" name="Text Box 10"/>
          <p:cNvSpPr txBox="1">
            <a:spLocks noChangeArrowheads="1"/>
          </p:cNvSpPr>
          <p:nvPr/>
        </p:nvSpPr>
        <p:spPr bwMode="auto">
          <a:xfrm>
            <a:off x="8377238" y="6580188"/>
            <a:ext cx="442912" cy="304800"/>
          </a:xfrm>
          <a:prstGeom prst="rect">
            <a:avLst/>
          </a:prstGeom>
          <a:noFill/>
          <a:ln w="9525">
            <a:noFill/>
            <a:miter lim="800000"/>
            <a:headEnd/>
            <a:tailEnd/>
          </a:ln>
        </p:spPr>
        <p:txBody>
          <a:bodyPr>
            <a:spAutoFit/>
          </a:bodyPr>
          <a:lstStyle/>
          <a:p>
            <a:pPr algn="ctr"/>
            <a:r>
              <a:rPr lang="fr-FR" sz="1400">
                <a:solidFill>
                  <a:srgbClr val="808080"/>
                </a:solidFill>
                <a:latin typeface="Comic Sans MS" pitchFamily="66" charset="0"/>
              </a:rPr>
              <a:t>37</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5" name="Picture 2" descr="aaeffet0"/>
          <p:cNvPicPr>
            <a:picLocks noChangeAspect="1" noChangeArrowheads="1"/>
          </p:cNvPicPr>
          <p:nvPr/>
        </p:nvPicPr>
        <p:blipFill>
          <a:blip r:embed="rId2" cstate="print"/>
          <a:srcRect l="5147" t="15907" r="51465" b="51698"/>
          <a:stretch>
            <a:fillRect/>
          </a:stretch>
        </p:blipFill>
        <p:spPr bwMode="auto">
          <a:xfrm>
            <a:off x="1066800" y="1219200"/>
            <a:ext cx="2528888" cy="2443163"/>
          </a:xfrm>
          <a:prstGeom prst="rect">
            <a:avLst/>
          </a:prstGeom>
          <a:noFill/>
          <a:ln w="9525">
            <a:noFill/>
            <a:miter lim="800000"/>
            <a:headEnd/>
            <a:tailEnd/>
          </a:ln>
        </p:spPr>
      </p:pic>
      <p:pic>
        <p:nvPicPr>
          <p:cNvPr id="917506" name="Picture 3" descr="aaeffet2"/>
          <p:cNvPicPr>
            <a:picLocks noChangeAspect="1" noChangeArrowheads="1"/>
          </p:cNvPicPr>
          <p:nvPr/>
        </p:nvPicPr>
        <p:blipFill>
          <a:blip r:embed="rId3" cstate="print"/>
          <a:srcRect l="2573" t="15907" r="51465" b="19884"/>
          <a:stretch>
            <a:fillRect/>
          </a:stretch>
        </p:blipFill>
        <p:spPr bwMode="auto">
          <a:xfrm>
            <a:off x="838200" y="1219200"/>
            <a:ext cx="2679700" cy="4843463"/>
          </a:xfrm>
          <a:prstGeom prst="rect">
            <a:avLst/>
          </a:prstGeom>
          <a:noFill/>
          <a:ln w="9525">
            <a:noFill/>
            <a:miter lim="800000"/>
            <a:headEnd/>
            <a:tailEnd/>
          </a:ln>
        </p:spPr>
      </p:pic>
      <p:pic>
        <p:nvPicPr>
          <p:cNvPr id="917507" name="Picture 4" descr="aaeffet3"/>
          <p:cNvPicPr>
            <a:picLocks noChangeAspect="1" noChangeArrowheads="1"/>
          </p:cNvPicPr>
          <p:nvPr/>
        </p:nvPicPr>
        <p:blipFill>
          <a:blip r:embed="rId4" cstate="print"/>
          <a:srcRect l="2573" t="15907" r="10294" b="11931"/>
          <a:stretch>
            <a:fillRect/>
          </a:stretch>
        </p:blipFill>
        <p:spPr bwMode="auto">
          <a:xfrm>
            <a:off x="838200" y="1262063"/>
            <a:ext cx="5080000" cy="5443537"/>
          </a:xfrm>
          <a:prstGeom prst="rect">
            <a:avLst/>
          </a:prstGeom>
          <a:noFill/>
          <a:ln w="9525">
            <a:noFill/>
            <a:miter lim="800000"/>
            <a:headEnd/>
            <a:tailEnd/>
          </a:ln>
        </p:spPr>
      </p:pic>
      <p:pic>
        <p:nvPicPr>
          <p:cNvPr id="917508" name="Picture 5" descr="aaeffet4"/>
          <p:cNvPicPr>
            <a:picLocks noChangeAspect="1" noChangeArrowheads="1"/>
          </p:cNvPicPr>
          <p:nvPr/>
        </p:nvPicPr>
        <p:blipFill>
          <a:blip r:embed="rId5" cstate="print"/>
          <a:srcRect l="2573" t="15907" r="10294" b="11931"/>
          <a:stretch>
            <a:fillRect/>
          </a:stretch>
        </p:blipFill>
        <p:spPr bwMode="auto">
          <a:xfrm>
            <a:off x="611188" y="1268413"/>
            <a:ext cx="5080000" cy="5443537"/>
          </a:xfrm>
          <a:prstGeom prst="rect">
            <a:avLst/>
          </a:prstGeom>
          <a:noFill/>
          <a:ln w="9525">
            <a:noFill/>
            <a:miter lim="800000"/>
            <a:headEnd/>
            <a:tailEnd/>
          </a:ln>
        </p:spPr>
      </p:pic>
      <p:pic>
        <p:nvPicPr>
          <p:cNvPr id="917509" name="Picture 6" descr="aaeffet1"/>
          <p:cNvPicPr>
            <a:picLocks noChangeAspect="1" noChangeArrowheads="1"/>
          </p:cNvPicPr>
          <p:nvPr/>
        </p:nvPicPr>
        <p:blipFill>
          <a:blip r:embed="rId6" cstate="print"/>
          <a:srcRect l="4631" t="14316" r="4631" b="23264"/>
          <a:stretch>
            <a:fillRect/>
          </a:stretch>
        </p:blipFill>
        <p:spPr bwMode="auto">
          <a:xfrm>
            <a:off x="3059113" y="1125538"/>
            <a:ext cx="2736850" cy="2436812"/>
          </a:xfrm>
          <a:prstGeom prst="rect">
            <a:avLst/>
          </a:prstGeom>
          <a:noFill/>
          <a:ln w="9525">
            <a:noFill/>
            <a:miter lim="800000"/>
            <a:headEnd/>
            <a:tailEnd/>
          </a:ln>
        </p:spPr>
      </p:pic>
      <p:sp>
        <p:nvSpPr>
          <p:cNvPr id="917510" name="Text Box 7"/>
          <p:cNvSpPr txBox="1">
            <a:spLocks noChangeArrowheads="1"/>
          </p:cNvSpPr>
          <p:nvPr/>
        </p:nvSpPr>
        <p:spPr bwMode="ltGray">
          <a:xfrm>
            <a:off x="755650" y="549275"/>
            <a:ext cx="2571750" cy="396875"/>
          </a:xfrm>
          <a:prstGeom prst="rect">
            <a:avLst/>
          </a:prstGeom>
          <a:noFill/>
          <a:ln w="9525">
            <a:noFill/>
            <a:miter lim="800000"/>
            <a:headEnd/>
            <a:tailEnd/>
          </a:ln>
        </p:spPr>
        <p:txBody>
          <a:bodyPr>
            <a:spAutoFit/>
          </a:bodyPr>
          <a:lstStyle/>
          <a:p>
            <a:r>
              <a:rPr lang="en-US" sz="2000" b="1" i="1">
                <a:solidFill>
                  <a:srgbClr val="FF3300"/>
                </a:solidFill>
                <a:latin typeface="Times New Roman" pitchFamily="18" charset="0"/>
              </a:rPr>
              <a:t>Resonant transmission</a:t>
            </a:r>
            <a:endParaRPr lang="fr-FR" sz="2000" b="1" i="1">
              <a:solidFill>
                <a:srgbClr val="FF3300"/>
              </a:solidFill>
              <a:latin typeface="Times New Roman" pitchFamily="18" charset="0"/>
            </a:endParaRPr>
          </a:p>
        </p:txBody>
      </p:sp>
      <p:sp>
        <p:nvSpPr>
          <p:cNvPr id="917511" name="Text Box 8"/>
          <p:cNvSpPr txBox="1">
            <a:spLocks noChangeArrowheads="1"/>
          </p:cNvSpPr>
          <p:nvPr/>
        </p:nvSpPr>
        <p:spPr bwMode="auto">
          <a:xfrm>
            <a:off x="1449388" y="5867400"/>
            <a:ext cx="1751012" cy="406400"/>
          </a:xfrm>
          <a:prstGeom prst="rect">
            <a:avLst/>
          </a:prstGeom>
          <a:solidFill>
            <a:schemeClr val="bg1"/>
          </a:solidFill>
          <a:ln w="9525">
            <a:solidFill>
              <a:schemeClr val="bg1"/>
            </a:solidFill>
            <a:miter lim="800000"/>
            <a:headEnd/>
            <a:tailEnd/>
          </a:ln>
        </p:spPr>
        <p:txBody>
          <a:bodyPr wrap="none">
            <a:spAutoFit/>
          </a:bodyPr>
          <a:lstStyle/>
          <a:p>
            <a:r>
              <a:rPr lang="fr-FR" sz="2000" b="1" i="1">
                <a:solidFill>
                  <a:srgbClr val="000000"/>
                </a:solidFill>
                <a:latin typeface="Times New Roman" pitchFamily="18" charset="0"/>
              </a:rPr>
              <a:t>  </a:t>
            </a:r>
            <a:r>
              <a:rPr lang="fr-FR" sz="1400" b="1">
                <a:solidFill>
                  <a:srgbClr val="99CC00"/>
                </a:solidFill>
                <a:latin typeface="Times New Roman" pitchFamily="18" charset="0"/>
              </a:rPr>
              <a:t>Bandhead states</a:t>
            </a:r>
            <a:r>
              <a:rPr lang="fr-FR" sz="2000" b="1" i="1">
                <a:solidFill>
                  <a:srgbClr val="000000"/>
                </a:solidFill>
                <a:latin typeface="Times New Roman" pitchFamily="18" charset="0"/>
              </a:rPr>
              <a:t>   </a:t>
            </a:r>
          </a:p>
        </p:txBody>
      </p:sp>
      <p:sp>
        <p:nvSpPr>
          <p:cNvPr id="917512" name="Text Box 9"/>
          <p:cNvSpPr txBox="1">
            <a:spLocks noChangeArrowheads="1"/>
          </p:cNvSpPr>
          <p:nvPr/>
        </p:nvSpPr>
        <p:spPr bwMode="auto">
          <a:xfrm>
            <a:off x="3352800" y="5994400"/>
            <a:ext cx="2071688" cy="406400"/>
          </a:xfrm>
          <a:prstGeom prst="rect">
            <a:avLst/>
          </a:prstGeom>
          <a:solidFill>
            <a:schemeClr val="bg1"/>
          </a:solidFill>
          <a:ln w="9525">
            <a:solidFill>
              <a:schemeClr val="bg1"/>
            </a:solidFill>
            <a:miter lim="800000"/>
            <a:headEnd/>
            <a:tailEnd/>
          </a:ln>
        </p:spPr>
        <p:txBody>
          <a:bodyPr wrap="none">
            <a:spAutoFit/>
          </a:bodyPr>
          <a:lstStyle/>
          <a:p>
            <a:r>
              <a:rPr lang="fr-FR" sz="2000" b="1" i="1">
                <a:solidFill>
                  <a:srgbClr val="000000"/>
                </a:solidFill>
                <a:latin typeface="Times New Roman" pitchFamily="18" charset="0"/>
              </a:rPr>
              <a:t>  </a:t>
            </a:r>
            <a:r>
              <a:rPr lang="fr-FR" sz="1400" b="1">
                <a:solidFill>
                  <a:srgbClr val="99CC00"/>
                </a:solidFill>
                <a:latin typeface="Times New Roman" pitchFamily="18" charset="0"/>
              </a:rPr>
              <a:t>Cross Section (barn)</a:t>
            </a:r>
            <a:r>
              <a:rPr lang="fr-FR" sz="2000" b="1" i="1">
                <a:solidFill>
                  <a:srgbClr val="000000"/>
                </a:solidFill>
                <a:latin typeface="Times New Roman" pitchFamily="18" charset="0"/>
              </a:rPr>
              <a:t>   </a:t>
            </a:r>
          </a:p>
        </p:txBody>
      </p:sp>
      <p:sp>
        <p:nvSpPr>
          <p:cNvPr id="917513" name="Text Box 10"/>
          <p:cNvSpPr txBox="1">
            <a:spLocks noChangeArrowheads="1"/>
          </p:cNvSpPr>
          <p:nvPr/>
        </p:nvSpPr>
        <p:spPr bwMode="auto">
          <a:xfrm rot="-5400000">
            <a:off x="4337844" y="4455319"/>
            <a:ext cx="2154237" cy="314325"/>
          </a:xfrm>
          <a:prstGeom prst="rect">
            <a:avLst/>
          </a:prstGeom>
          <a:solidFill>
            <a:schemeClr val="bg1"/>
          </a:solidFill>
          <a:ln w="9525">
            <a:solidFill>
              <a:schemeClr val="bg1"/>
            </a:solidFill>
            <a:miter lim="800000"/>
            <a:headEnd/>
            <a:tailEnd/>
          </a:ln>
        </p:spPr>
        <p:txBody>
          <a:bodyPr wrap="none">
            <a:spAutoFit/>
          </a:bodyPr>
          <a:lstStyle/>
          <a:p>
            <a:r>
              <a:rPr lang="fr-FR" sz="1400" b="1">
                <a:solidFill>
                  <a:srgbClr val="99CC00"/>
                </a:solidFill>
                <a:latin typeface="Times New Roman" pitchFamily="18" charset="0"/>
              </a:rPr>
              <a:t>Excitation Energy (MeV) </a:t>
            </a:r>
            <a:endParaRPr lang="fr-FR" sz="2000" b="1" i="1">
              <a:solidFill>
                <a:srgbClr val="000000"/>
              </a:solidFill>
              <a:latin typeface="Times New Roman" pitchFamily="18" charset="0"/>
            </a:endParaRPr>
          </a:p>
        </p:txBody>
      </p:sp>
      <p:sp>
        <p:nvSpPr>
          <p:cNvPr id="917514" name="Text Box 11"/>
          <p:cNvSpPr txBox="1">
            <a:spLocks noChangeArrowheads="1"/>
          </p:cNvSpPr>
          <p:nvPr/>
        </p:nvSpPr>
        <p:spPr bwMode="auto">
          <a:xfrm rot="-5400000">
            <a:off x="4885532" y="2467768"/>
            <a:ext cx="1530350" cy="284163"/>
          </a:xfrm>
          <a:prstGeom prst="rect">
            <a:avLst/>
          </a:prstGeom>
          <a:solidFill>
            <a:schemeClr val="bg1"/>
          </a:solidFill>
          <a:ln w="9525">
            <a:solidFill>
              <a:schemeClr val="bg1"/>
            </a:solidFill>
            <a:miter lim="800000"/>
            <a:headEnd/>
            <a:tailEnd/>
          </a:ln>
        </p:spPr>
        <p:txBody>
          <a:bodyPr wrap="none">
            <a:spAutoFit/>
          </a:bodyPr>
          <a:lstStyle/>
          <a:p>
            <a:r>
              <a:rPr lang="fr-FR" sz="1200" b="1">
                <a:solidFill>
                  <a:srgbClr val="99CC00"/>
                </a:solidFill>
                <a:latin typeface="Times New Roman" pitchFamily="18" charset="0"/>
              </a:rPr>
              <a:t>Cross Section (barn)</a:t>
            </a:r>
            <a:endParaRPr lang="fr-FR" sz="1200" b="1" i="1">
              <a:solidFill>
                <a:srgbClr val="000000"/>
              </a:solidFill>
              <a:latin typeface="Times New Roman" pitchFamily="18" charset="0"/>
            </a:endParaRPr>
          </a:p>
        </p:txBody>
      </p:sp>
      <p:sp>
        <p:nvSpPr>
          <p:cNvPr id="917515" name="Rectangle 13"/>
          <p:cNvSpPr>
            <a:spLocks noChangeArrowheads="1"/>
          </p:cNvSpPr>
          <p:nvPr/>
        </p:nvSpPr>
        <p:spPr bwMode="auto">
          <a:xfrm>
            <a:off x="755650" y="0"/>
            <a:ext cx="8001000" cy="838200"/>
          </a:xfrm>
          <a:prstGeom prst="rect">
            <a:avLst/>
          </a:prstGeom>
          <a:noFill/>
          <a:ln w="9525">
            <a:noFill/>
            <a:miter lim="800000"/>
            <a:headEnd/>
            <a:tailEnd/>
          </a:ln>
        </p:spPr>
        <p:txBody>
          <a:bodyPr anchor="ctr"/>
          <a:lstStyle/>
          <a:p>
            <a:pPr algn="ctr"/>
            <a:r>
              <a:rPr lang="en-US" sz="2800" b="1" i="1" baseline="30000">
                <a:solidFill>
                  <a:srgbClr val="0000FF"/>
                </a:solidFill>
                <a:latin typeface="Comic Sans MS" pitchFamily="66" charset="0"/>
              </a:rPr>
              <a:t>239</a:t>
            </a:r>
            <a:r>
              <a:rPr lang="en-US" sz="2800" b="1" i="1">
                <a:solidFill>
                  <a:srgbClr val="0000FF"/>
                </a:solidFill>
                <a:latin typeface="Comic Sans MS" pitchFamily="66" charset="0"/>
              </a:rPr>
              <a:t>U </a:t>
            </a:r>
            <a:endParaRPr lang="fr-FR" sz="2800" b="1" i="1">
              <a:solidFill>
                <a:srgbClr val="0000FF"/>
              </a:solidFill>
              <a:latin typeface="Comic Sans MS" pitchFamily="66" charset="0"/>
            </a:endParaRPr>
          </a:p>
        </p:txBody>
      </p:sp>
      <p:sp>
        <p:nvSpPr>
          <p:cNvPr id="917516" name="Rectangle 14"/>
          <p:cNvSpPr>
            <a:spLocks noChangeArrowheads="1"/>
          </p:cNvSpPr>
          <p:nvPr/>
        </p:nvSpPr>
        <p:spPr bwMode="auto">
          <a:xfrm>
            <a:off x="6119813" y="3068638"/>
            <a:ext cx="3024187" cy="2592387"/>
          </a:xfrm>
          <a:prstGeom prst="rect">
            <a:avLst/>
          </a:prstGeom>
          <a:solidFill>
            <a:schemeClr val="bg1"/>
          </a:solidFill>
          <a:ln w="9525">
            <a:noFill/>
            <a:miter lim="800000"/>
            <a:headEnd/>
            <a:tailEnd/>
          </a:ln>
        </p:spPr>
        <p:txBody>
          <a:bodyPr wrap="none" anchor="ctr"/>
          <a:lstStyle/>
          <a:p>
            <a:pPr algn="ctr" eaLnBrk="0" hangingPunct="0"/>
            <a:r>
              <a:rPr lang="en-US" sz="2000">
                <a:solidFill>
                  <a:srgbClr val="000000"/>
                </a:solidFill>
                <a:latin typeface="Comic Sans MS" pitchFamily="66" charset="0"/>
                <a:cs typeface="Times New Roman" pitchFamily="18" charset="0"/>
              </a:rPr>
              <a:t>Influence of</a:t>
            </a:r>
          </a:p>
          <a:p>
            <a:pPr algn="ctr" eaLnBrk="0" hangingPunct="0"/>
            <a:r>
              <a:rPr lang="en-US" sz="2000">
                <a:solidFill>
                  <a:srgbClr val="000000"/>
                </a:solidFill>
                <a:latin typeface="Comic Sans MS" pitchFamily="66" charset="0"/>
                <a:cs typeface="Times New Roman" pitchFamily="18" charset="0"/>
              </a:rPr>
              <a:t>superdeformed and</a:t>
            </a:r>
          </a:p>
          <a:p>
            <a:pPr algn="ctr" eaLnBrk="0" hangingPunct="0"/>
            <a:r>
              <a:rPr lang="en-US" sz="2000">
                <a:solidFill>
                  <a:srgbClr val="000000"/>
                </a:solidFill>
                <a:latin typeface="Comic Sans MS" pitchFamily="66" charset="0"/>
                <a:cs typeface="Times New Roman" pitchFamily="18" charset="0"/>
              </a:rPr>
              <a:t>(hyperdeformed) states</a:t>
            </a:r>
          </a:p>
          <a:p>
            <a:pPr algn="ctr" eaLnBrk="0" hangingPunct="0"/>
            <a:r>
              <a:rPr lang="en-US" sz="2000">
                <a:solidFill>
                  <a:srgbClr val="000000"/>
                </a:solidFill>
                <a:latin typeface="Comic Sans MS" pitchFamily="66" charset="0"/>
                <a:cs typeface="Times New Roman" pitchFamily="18" charset="0"/>
              </a:rPr>
              <a:t>on the fission</a:t>
            </a:r>
          </a:p>
          <a:p>
            <a:pPr algn="ctr" eaLnBrk="0" hangingPunct="0"/>
            <a:r>
              <a:rPr lang="en-US" sz="2000">
                <a:solidFill>
                  <a:srgbClr val="000000"/>
                </a:solidFill>
                <a:latin typeface="Comic Sans MS" pitchFamily="66" charset="0"/>
                <a:cs typeface="Times New Roman" pitchFamily="18" charset="0"/>
              </a:rPr>
              <a:t>cross section </a:t>
            </a:r>
          </a:p>
          <a:p>
            <a:pPr algn="ctr" eaLnBrk="0" hangingPunct="0"/>
            <a:endParaRPr lang="en-US" sz="2000">
              <a:solidFill>
                <a:srgbClr val="000000"/>
              </a:solidFill>
              <a:latin typeface="Comic Sans MS" pitchFamily="66" charset="0"/>
              <a:cs typeface="Times New Roman" pitchFamily="18" charset="0"/>
            </a:endParaRPr>
          </a:p>
        </p:txBody>
      </p:sp>
      <p:sp>
        <p:nvSpPr>
          <p:cNvPr id="917517" name="Rectangle 15"/>
          <p:cNvSpPr>
            <a:spLocks noChangeArrowheads="1"/>
          </p:cNvSpPr>
          <p:nvPr/>
        </p:nvSpPr>
        <p:spPr bwMode="auto">
          <a:xfrm>
            <a:off x="6227763" y="5638800"/>
            <a:ext cx="2763837" cy="581025"/>
          </a:xfrm>
          <a:prstGeom prst="rect">
            <a:avLst/>
          </a:prstGeom>
          <a:noFill/>
          <a:ln w="9525">
            <a:noFill/>
            <a:miter lim="800000"/>
            <a:headEnd/>
            <a:tailEnd/>
          </a:ln>
        </p:spPr>
        <p:txBody>
          <a:bodyPr>
            <a:spAutoFit/>
          </a:bodyPr>
          <a:lstStyle/>
          <a:p>
            <a:r>
              <a:rPr lang="fr-FR" sz="1600">
                <a:solidFill>
                  <a:srgbClr val="333399"/>
                </a:solidFill>
                <a:latin typeface="Comic Sans MS" pitchFamily="66" charset="0"/>
              </a:rPr>
              <a:t>Results from P. Romain, </a:t>
            </a:r>
          </a:p>
          <a:p>
            <a:r>
              <a:rPr lang="fr-FR" sz="1600">
                <a:solidFill>
                  <a:srgbClr val="333399"/>
                </a:solidFill>
                <a:latin typeface="Comic Sans MS" pitchFamily="66" charset="0"/>
              </a:rPr>
              <a:t>B. Morillon et H. Duarte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5"/>
          <p:cNvSpPr>
            <a:spLocks noChangeArrowheads="1"/>
          </p:cNvSpPr>
          <p:nvPr/>
        </p:nvSpPr>
        <p:spPr bwMode="auto">
          <a:xfrm>
            <a:off x="252413" y="382588"/>
            <a:ext cx="8891587" cy="671512"/>
          </a:xfrm>
          <a:prstGeom prst="rect">
            <a:avLst/>
          </a:prstGeom>
          <a:noFill/>
          <a:ln w="9525">
            <a:noFill/>
            <a:miter lim="800000"/>
            <a:headEnd/>
            <a:tailEnd/>
          </a:ln>
        </p:spPr>
        <p:txBody>
          <a:bodyPr anchor="ctr">
            <a:spAutoFit/>
          </a:bodyPr>
          <a:lstStyle/>
          <a:p>
            <a:r>
              <a:rPr lang="en-US" sz="2000" b="1">
                <a:solidFill>
                  <a:srgbClr val="000000"/>
                </a:solidFill>
                <a:latin typeface="Times New Roman" pitchFamily="18" charset="0"/>
                <a:ea typeface="Batang" pitchFamily="18" charset="-127"/>
                <a:cs typeface="Times New Roman" pitchFamily="18" charset="0"/>
              </a:rPr>
              <a:t>Possible channels of reactions leading to the formation of the isotopes</a:t>
            </a:r>
            <a:r>
              <a:rPr lang="en-US" b="1">
                <a:solidFill>
                  <a:srgbClr val="000000"/>
                </a:solidFill>
                <a:latin typeface="Times New Roman" pitchFamily="18" charset="0"/>
                <a:ea typeface="Batang" pitchFamily="18" charset="-127"/>
                <a:cs typeface="Times New Roman" pitchFamily="18" charset="0"/>
              </a:rPr>
              <a:t> </a:t>
            </a:r>
            <a:br>
              <a:rPr lang="en-US" b="1">
                <a:solidFill>
                  <a:srgbClr val="000000"/>
                </a:solidFill>
                <a:latin typeface="Times New Roman" pitchFamily="18" charset="0"/>
                <a:ea typeface="Batang" pitchFamily="18" charset="-127"/>
                <a:cs typeface="Times New Roman" pitchFamily="18" charset="0"/>
              </a:rPr>
            </a:br>
            <a:endParaRPr lang="en-US" b="1">
              <a:solidFill>
                <a:srgbClr val="000000"/>
              </a:solidFill>
              <a:latin typeface="Times New Roman" pitchFamily="18" charset="0"/>
              <a:ea typeface="Batang" pitchFamily="18" charset="-127"/>
              <a:cs typeface="Times New Roman" pitchFamily="18" charset="0"/>
            </a:endParaRPr>
          </a:p>
        </p:txBody>
      </p:sp>
      <p:graphicFrame>
        <p:nvGraphicFramePr>
          <p:cNvPr id="280768" name="Group 192"/>
          <p:cNvGraphicFramePr>
            <a:graphicFrameLocks noGrp="1"/>
          </p:cNvGraphicFramePr>
          <p:nvPr/>
        </p:nvGraphicFramePr>
        <p:xfrm>
          <a:off x="684213" y="1484313"/>
          <a:ext cx="7920037" cy="4159252"/>
        </p:xfrm>
        <a:graphic>
          <a:graphicData uri="http://schemas.openxmlformats.org/drawingml/2006/table">
            <a:tbl>
              <a:tblPr/>
              <a:tblGrid>
                <a:gridCol w="1482725"/>
                <a:gridCol w="2519362"/>
                <a:gridCol w="1779588"/>
                <a:gridCol w="2138362"/>
              </a:tblGrid>
              <a:tr h="8651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Nucleus</a:t>
                      </a:r>
                      <a:endParaRPr kumimoji="0" lang="en-US"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Possible Reaction</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a:t>
                      </a:r>
                      <a:r>
                        <a:rPr kumimoji="0" lang="ru-RU"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a:t>
                      </a:r>
                      <a:endParaRPr kumimoji="0" lang="ru-RU"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Threshold value ,</a:t>
                      </a:r>
                      <a:endParaRPr kumimoji="0" lang="ru-RU"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0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43</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Sc</a:t>
                      </a:r>
                      <a:endParaRPr kumimoji="0" lang="en-US"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45</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Sc(</a:t>
                      </a:r>
                      <a:r>
                        <a:rPr kumimoji="0" lang="en-US" sz="20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3</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He,αn)</a:t>
                      </a:r>
                      <a:r>
                        <a:rPr kumimoji="0" lang="en-US" sz="20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43</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Sc</a:t>
                      </a:r>
                      <a:endParaRPr kumimoji="0" lang="en-US"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-0</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a:t>
                      </a:r>
                      <a:r>
                        <a:rPr kumimoji="0" lang="ru-RU"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444</a:t>
                      </a:r>
                      <a:endParaRPr kumimoji="0" lang="ru-RU"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0</a:t>
                      </a: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a:t>
                      </a:r>
                      <a:r>
                        <a:rPr kumimoji="0" lang="ru-RU"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475 </a:t>
                      </a:r>
                      <a:endParaRPr kumimoji="0" lang="ru-RU"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6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30000" dirty="0" smtClean="0">
                          <a:ln>
                            <a:noFill/>
                          </a:ln>
                          <a:solidFill>
                            <a:srgbClr val="0066FF"/>
                          </a:solidFill>
                          <a:effectLst/>
                          <a:latin typeface="Times New Roman" pitchFamily="18" charset="0"/>
                          <a:ea typeface="Batang" pitchFamily="18" charset="-127"/>
                          <a:cs typeface="Times New Roman" pitchFamily="18" charset="0"/>
                        </a:rPr>
                        <a:t>44 </a:t>
                      </a:r>
                      <a:r>
                        <a:rPr kumimoji="0" lang="en-US" sz="2400" b="1" i="0" u="none" strike="noStrike" cap="none" normalizeH="0" baseline="30000" dirty="0" err="1" smtClean="0">
                          <a:ln>
                            <a:noFill/>
                          </a:ln>
                          <a:solidFill>
                            <a:srgbClr val="0066FF"/>
                          </a:solidFill>
                          <a:effectLst/>
                          <a:latin typeface="Times New Roman" pitchFamily="18" charset="0"/>
                          <a:ea typeface="Batang" pitchFamily="18" charset="-127"/>
                          <a:cs typeface="Times New Roman" pitchFamily="18" charset="0"/>
                        </a:rPr>
                        <a:t>g+m</a:t>
                      </a:r>
                      <a:r>
                        <a:rPr kumimoji="0" lang="en-US" sz="2400" b="1" i="0" u="none" strike="noStrike" cap="none" normalizeH="0" baseline="0" dirty="0" err="1" smtClean="0">
                          <a:ln>
                            <a:noFill/>
                          </a:ln>
                          <a:solidFill>
                            <a:srgbClr val="0066FF"/>
                          </a:solidFill>
                          <a:effectLst/>
                          <a:latin typeface="Times New Roman" pitchFamily="18" charset="0"/>
                          <a:ea typeface="Batang" pitchFamily="18" charset="-127"/>
                          <a:cs typeface="Times New Roman" pitchFamily="18" charset="0"/>
                        </a:rPr>
                        <a:t>Sc</a:t>
                      </a:r>
                      <a:endParaRPr kumimoji="0" lang="en-US" sz="2400" b="1" i="0" u="none" strike="noStrike" cap="none" normalizeH="0" baseline="0" dirty="0" smtClean="0">
                        <a:ln>
                          <a:noFill/>
                        </a:ln>
                        <a:solidFill>
                          <a:srgbClr val="0066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30000" dirty="0" smtClean="0">
                          <a:ln>
                            <a:noFill/>
                          </a:ln>
                          <a:solidFill>
                            <a:srgbClr val="0066FF"/>
                          </a:solidFill>
                          <a:effectLst/>
                          <a:latin typeface="Times New Roman" pitchFamily="18" charset="0"/>
                          <a:ea typeface="Batang" pitchFamily="18" charset="-127"/>
                          <a:cs typeface="Times New Roman" pitchFamily="18" charset="0"/>
                        </a:rPr>
                        <a:t>45</a:t>
                      </a:r>
                      <a:r>
                        <a:rPr kumimoji="0" lang="en-US" sz="2400" b="1" i="0" u="none" strike="noStrike" cap="none" normalizeH="0" baseline="0" dirty="0" smtClean="0">
                          <a:ln>
                            <a:noFill/>
                          </a:ln>
                          <a:solidFill>
                            <a:srgbClr val="0066FF"/>
                          </a:solidFill>
                          <a:effectLst/>
                          <a:latin typeface="Times New Roman" pitchFamily="18" charset="0"/>
                          <a:ea typeface="Batang" pitchFamily="18" charset="-127"/>
                          <a:cs typeface="Times New Roman" pitchFamily="18" charset="0"/>
                        </a:rPr>
                        <a:t>Sc(</a:t>
                      </a:r>
                      <a:r>
                        <a:rPr kumimoji="0" lang="en-US" sz="2400" b="1" i="0" u="none" strike="noStrike" cap="none" normalizeH="0" baseline="30000" dirty="0" smtClean="0">
                          <a:ln>
                            <a:noFill/>
                          </a:ln>
                          <a:solidFill>
                            <a:srgbClr val="0066FF"/>
                          </a:solidFill>
                          <a:effectLst/>
                          <a:latin typeface="Times New Roman" pitchFamily="18" charset="0"/>
                          <a:ea typeface="Batang" pitchFamily="18" charset="-127"/>
                          <a:cs typeface="Times New Roman" pitchFamily="18" charset="0"/>
                        </a:rPr>
                        <a:t>3</a:t>
                      </a:r>
                      <a:r>
                        <a:rPr kumimoji="0" lang="en-US" sz="2400" b="1" i="0" u="none" strike="noStrike" cap="none" normalizeH="0" baseline="0" dirty="0" smtClean="0">
                          <a:ln>
                            <a:noFill/>
                          </a:ln>
                          <a:solidFill>
                            <a:srgbClr val="0066FF"/>
                          </a:solidFill>
                          <a:effectLst/>
                          <a:latin typeface="Times New Roman" pitchFamily="18" charset="0"/>
                          <a:ea typeface="Batang" pitchFamily="18" charset="-127"/>
                          <a:cs typeface="Times New Roman" pitchFamily="18" charset="0"/>
                        </a:rPr>
                        <a:t>He,α)</a:t>
                      </a:r>
                      <a:r>
                        <a:rPr kumimoji="0" lang="en-US" sz="2400" b="1" i="0" u="none" strike="noStrike" cap="none" normalizeH="0" baseline="30000" dirty="0" smtClean="0">
                          <a:ln>
                            <a:noFill/>
                          </a:ln>
                          <a:solidFill>
                            <a:srgbClr val="0066FF"/>
                          </a:solidFill>
                          <a:effectLst/>
                          <a:latin typeface="Times New Roman" pitchFamily="18" charset="0"/>
                          <a:ea typeface="Batang" pitchFamily="18" charset="-127"/>
                          <a:cs typeface="Times New Roman" pitchFamily="18" charset="0"/>
                        </a:rPr>
                        <a:t>44</a:t>
                      </a:r>
                      <a:r>
                        <a:rPr kumimoji="0" lang="en-US" sz="2400" b="1" i="0" u="none" strike="noStrike" cap="none" normalizeH="0" baseline="0" dirty="0" smtClean="0">
                          <a:ln>
                            <a:noFill/>
                          </a:ln>
                          <a:solidFill>
                            <a:srgbClr val="0066FF"/>
                          </a:solidFill>
                          <a:effectLst/>
                          <a:latin typeface="Times New Roman" pitchFamily="18" charset="0"/>
                          <a:ea typeface="Batang" pitchFamily="18" charset="-127"/>
                          <a:cs typeface="Times New Roman" pitchFamily="18" charset="0"/>
                        </a:rPr>
                        <a:t>Sc</a:t>
                      </a:r>
                      <a:endParaRPr kumimoji="0" lang="en-US" sz="2400" b="1" i="0" u="none" strike="noStrike" cap="none" normalizeH="0" baseline="0" dirty="0" smtClean="0">
                        <a:ln>
                          <a:noFill/>
                        </a:ln>
                        <a:solidFill>
                          <a:srgbClr val="0066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rgbClr val="0066FF"/>
                          </a:solidFill>
                          <a:effectLst/>
                          <a:latin typeface="Times New Roman" pitchFamily="18" charset="0"/>
                          <a:ea typeface="Batang" pitchFamily="18" charset="-127"/>
                          <a:cs typeface="Times New Roman" pitchFamily="18" charset="0"/>
                        </a:rPr>
                        <a:t> 9</a:t>
                      </a:r>
                      <a:r>
                        <a:rPr kumimoji="0" lang="en-US" sz="2400" b="1" i="0" u="none" strike="noStrike" cap="none" normalizeH="0" baseline="0" smtClean="0">
                          <a:ln>
                            <a:noFill/>
                          </a:ln>
                          <a:solidFill>
                            <a:srgbClr val="0066FF"/>
                          </a:solidFill>
                          <a:effectLst/>
                          <a:latin typeface="Times New Roman" pitchFamily="18" charset="0"/>
                          <a:ea typeface="Batang" pitchFamily="18" charset="-127"/>
                          <a:cs typeface="Times New Roman" pitchFamily="18" charset="0"/>
                        </a:rPr>
                        <a:t>.</a:t>
                      </a:r>
                      <a:r>
                        <a:rPr kumimoji="0" lang="ru-RU" sz="2400" b="1" i="0" u="none" strike="noStrike" cap="none" normalizeH="0" baseline="0" smtClean="0">
                          <a:ln>
                            <a:noFill/>
                          </a:ln>
                          <a:solidFill>
                            <a:srgbClr val="0066FF"/>
                          </a:solidFill>
                          <a:effectLst/>
                          <a:latin typeface="Times New Roman" pitchFamily="18" charset="0"/>
                          <a:ea typeface="Batang" pitchFamily="18" charset="-127"/>
                          <a:cs typeface="Times New Roman" pitchFamily="18" charset="0"/>
                        </a:rPr>
                        <a:t>254 </a:t>
                      </a:r>
                      <a:r>
                        <a:rPr kumimoji="0" lang="en-US" sz="2400" b="1" i="0" u="none" strike="noStrike" cap="none" normalizeH="0" baseline="0" smtClean="0">
                          <a:ln>
                            <a:noFill/>
                          </a:ln>
                          <a:solidFill>
                            <a:srgbClr val="0066FF"/>
                          </a:solidFill>
                          <a:effectLst/>
                          <a:latin typeface="Times New Roman" pitchFamily="18" charset="0"/>
                          <a:ea typeface="Batang" pitchFamily="18" charset="-127"/>
                          <a:cs typeface="Times New Roman" pitchFamily="18" charset="0"/>
                        </a:rPr>
                        <a:t> </a:t>
                      </a:r>
                      <a:endParaRPr kumimoji="0" lang="en-US" sz="2400" b="1" i="0" u="none" strike="noStrike" cap="none" normalizeH="0" baseline="0" smtClean="0">
                        <a:ln>
                          <a:noFill/>
                        </a:ln>
                        <a:solidFill>
                          <a:srgbClr val="0066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6FF"/>
                          </a:solidFill>
                          <a:effectLst/>
                          <a:latin typeface="Times New Roman" pitchFamily="18" charset="0"/>
                          <a:ea typeface="Batang" pitchFamily="18" charset="-127"/>
                          <a:cs typeface="Times New Roman" pitchFamily="18" charset="0"/>
                        </a:rPr>
                        <a:t>0</a:t>
                      </a:r>
                      <a:r>
                        <a:rPr kumimoji="0" lang="en-US" sz="2400" b="1" i="0" u="none" strike="noStrike" cap="none" normalizeH="0" baseline="0" dirty="0" smtClean="0">
                          <a:ln>
                            <a:noFill/>
                          </a:ln>
                          <a:solidFill>
                            <a:srgbClr val="0066FF"/>
                          </a:solidFill>
                          <a:effectLst/>
                          <a:latin typeface="Times New Roman" pitchFamily="18" charset="0"/>
                          <a:ea typeface="Batang" pitchFamily="18" charset="-127"/>
                          <a:cs typeface="Times New Roman" pitchFamily="18" charset="0"/>
                        </a:rPr>
                        <a:t> </a:t>
                      </a:r>
                      <a:endParaRPr kumimoji="0" lang="en-US" sz="2400" b="1" i="0" u="none" strike="noStrike" cap="none" normalizeH="0" baseline="0" dirty="0" smtClean="0">
                        <a:ln>
                          <a:noFill/>
                        </a:ln>
                        <a:solidFill>
                          <a:srgbClr val="0066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46</a:t>
                      </a:r>
                      <a:r>
                        <a:rPr kumimoji="0" lang="en-US" sz="24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Sc</a:t>
                      </a:r>
                      <a:endParaRPr kumimoji="0" lang="en-US" sz="24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45</a:t>
                      </a:r>
                      <a:r>
                        <a:rPr kumimoji="0" lang="en-US"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Sc(</a:t>
                      </a:r>
                      <a:r>
                        <a:rPr kumimoji="0" lang="en-US" sz="24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3</a:t>
                      </a:r>
                      <a:r>
                        <a:rPr kumimoji="0" lang="en-US"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He,2p)</a:t>
                      </a:r>
                      <a:r>
                        <a:rPr kumimoji="0" lang="en-US" sz="2400" b="1"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46</a:t>
                      </a:r>
                      <a:r>
                        <a:rPr kumimoji="0" lang="en-US"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Sc</a:t>
                      </a:r>
                      <a:endParaRPr kumimoji="0" lang="en-US" sz="24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1</a:t>
                      </a:r>
                      <a:r>
                        <a:rPr kumimoji="0" lang="en-US"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a:t>
                      </a:r>
                      <a:r>
                        <a:rPr kumimoji="0" lang="ru-RU"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043</a:t>
                      </a:r>
                      <a:endParaRPr kumimoji="0" lang="ru-RU" sz="24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0</a:t>
                      </a:r>
                      <a:endParaRPr kumimoji="0" lang="ru-RU" sz="24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0000"/>
                          </a:solidFill>
                          <a:effectLst/>
                          <a:latin typeface="Times New Roman" pitchFamily="18" charset="0"/>
                          <a:ea typeface="Batang" pitchFamily="18" charset="-127"/>
                          <a:cs typeface="Times New Roman" pitchFamily="18" charset="0"/>
                        </a:rPr>
                        <a:t>196</a:t>
                      </a: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Au</a:t>
                      </a:r>
                      <a:endParaRPr kumimoji="0" lang="en-US" sz="2000" b="1" i="0" u="none" strike="noStrike" cap="none" normalizeH="0" baseline="0" smtClean="0">
                        <a:ln>
                          <a:noFill/>
                        </a:ln>
                        <a:solidFill>
                          <a:srgbClr val="FF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000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Au (</a:t>
                      </a:r>
                      <a:r>
                        <a:rPr kumimoji="0" lang="en-US" sz="2000" b="1" i="0" u="none" strike="noStrike" cap="none" normalizeH="0" baseline="30000" smtClean="0">
                          <a:ln>
                            <a:noFill/>
                          </a:ln>
                          <a:solidFill>
                            <a:srgbClr val="FF0000"/>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He,α)</a:t>
                      </a:r>
                      <a:r>
                        <a:rPr kumimoji="0" lang="en-US" sz="2000" b="1" i="0" u="none" strike="noStrike" cap="none" normalizeH="0" baseline="30000" smtClean="0">
                          <a:ln>
                            <a:noFill/>
                          </a:ln>
                          <a:solidFill>
                            <a:srgbClr val="FF0000"/>
                          </a:solidFill>
                          <a:effectLst/>
                          <a:latin typeface="Times New Roman" pitchFamily="18" charset="0"/>
                          <a:ea typeface="Batang" pitchFamily="18" charset="-127"/>
                          <a:cs typeface="Times New Roman" pitchFamily="18" charset="0"/>
                        </a:rPr>
                        <a:t>196</a:t>
                      </a: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Au</a:t>
                      </a:r>
                      <a:endParaRPr kumimoji="0" lang="en-US" sz="2000" b="1" i="0" u="none" strike="noStrike" cap="none" normalizeH="0" baseline="0" smtClean="0">
                        <a:ln>
                          <a:noFill/>
                        </a:ln>
                        <a:solidFill>
                          <a:srgbClr val="FF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 1</a:t>
                      </a:r>
                      <a:r>
                        <a:rPr kumimoji="0" lang="ru-RU"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a:t>
                      </a:r>
                      <a:r>
                        <a:rPr kumimoji="0" lang="en-US" sz="20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25</a:t>
                      </a:r>
                      <a:endParaRPr kumimoji="0" lang="en-US" sz="2000" b="1" i="0" u="none" strike="noStrike" cap="none" normalizeH="0" baseline="0" smtClean="0">
                        <a:ln>
                          <a:noFill/>
                        </a:ln>
                        <a:solidFill>
                          <a:srgbClr val="FF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0000"/>
                          </a:solidFill>
                          <a:effectLst/>
                          <a:latin typeface="Times New Roman" pitchFamily="18" charset="0"/>
                          <a:ea typeface="Batang" pitchFamily="18" charset="-127"/>
                          <a:cs typeface="Times New Roman" pitchFamily="18" charset="0"/>
                        </a:rPr>
                        <a:t>0</a:t>
                      </a:r>
                      <a:endParaRPr kumimoji="0" lang="ru-RU" sz="2000" b="1" i="0" u="none" strike="noStrike" cap="none" normalizeH="0" baseline="0" dirty="0" smtClean="0">
                        <a:ln>
                          <a:noFill/>
                        </a:ln>
                        <a:solidFill>
                          <a:srgbClr val="FF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6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C72940"/>
                          </a:solidFill>
                          <a:effectLst/>
                          <a:latin typeface="Times New Roman" pitchFamily="18" charset="0"/>
                          <a:ea typeface="Batang" pitchFamily="18" charset="-127"/>
                          <a:cs typeface="Times New Roman" pitchFamily="18" charset="0"/>
                        </a:rPr>
                        <a:t>19</a:t>
                      </a:r>
                      <a:r>
                        <a:rPr kumimoji="0" lang="ru-RU" sz="2000" b="1" i="0" u="none" strike="noStrike" cap="none" normalizeH="0" baseline="30000" smtClean="0">
                          <a:ln>
                            <a:noFill/>
                          </a:ln>
                          <a:solidFill>
                            <a:srgbClr val="C72940"/>
                          </a:solidFill>
                          <a:effectLst/>
                          <a:latin typeface="Times New Roman" pitchFamily="18" charset="0"/>
                          <a:ea typeface="Batang" pitchFamily="18" charset="-127"/>
                          <a:cs typeface="Times New Roman" pitchFamily="18" charset="0"/>
                        </a:rPr>
                        <a:t>8</a:t>
                      </a: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Au</a:t>
                      </a:r>
                      <a:endParaRPr kumimoji="0" lang="en-US" sz="2000" b="1" i="0" u="none" strike="noStrike" cap="none" normalizeH="0" baseline="0" smtClean="0">
                        <a:ln>
                          <a:noFill/>
                        </a:ln>
                        <a:solidFill>
                          <a:srgbClr val="C72940"/>
                        </a:solidFill>
                        <a:effectLst/>
                        <a:latin typeface="Arial" pitchFamily="34" charset="0"/>
                        <a:ea typeface="Batang" pitchFamily="18"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C7294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Au (</a:t>
                      </a:r>
                      <a:r>
                        <a:rPr kumimoji="0" lang="en-US" sz="2000" b="1" i="0" u="none" strike="noStrike" cap="none" normalizeH="0" baseline="30000" smtClean="0">
                          <a:ln>
                            <a:noFill/>
                          </a:ln>
                          <a:solidFill>
                            <a:srgbClr val="C72940"/>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He,2p)</a:t>
                      </a:r>
                      <a:r>
                        <a:rPr kumimoji="0" lang="en-US" sz="2000" b="1" i="0" u="none" strike="noStrike" cap="none" normalizeH="0" baseline="30000" smtClean="0">
                          <a:ln>
                            <a:noFill/>
                          </a:ln>
                          <a:solidFill>
                            <a:srgbClr val="C72940"/>
                          </a:solidFill>
                          <a:effectLst/>
                          <a:latin typeface="Times New Roman" pitchFamily="18" charset="0"/>
                          <a:ea typeface="Batang" pitchFamily="18" charset="-127"/>
                          <a:cs typeface="Times New Roman" pitchFamily="18" charset="0"/>
                        </a:rPr>
                        <a:t>198</a:t>
                      </a: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Au</a:t>
                      </a:r>
                      <a:endParaRPr kumimoji="0" lang="en-US" sz="2000" b="1" i="0" u="none" strike="noStrike" cap="none" normalizeH="0" baseline="0" smtClean="0">
                        <a:ln>
                          <a:noFill/>
                        </a:ln>
                        <a:solidFill>
                          <a:srgbClr val="C72940"/>
                        </a:solidFill>
                        <a:effectLst/>
                        <a:latin typeface="Arial" pitchFamily="34" charset="0"/>
                        <a:ea typeface="Batang" pitchFamily="18"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-1</a:t>
                      </a:r>
                      <a:r>
                        <a:rPr kumimoji="0" lang="ru-RU"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a:t>
                      </a:r>
                      <a:r>
                        <a:rPr kumimoji="0" lang="en-US" sz="2000" b="1" i="0" u="none" strike="noStrike" cap="none" normalizeH="0" baseline="0" smtClean="0">
                          <a:ln>
                            <a:noFill/>
                          </a:ln>
                          <a:solidFill>
                            <a:srgbClr val="C72940"/>
                          </a:solidFill>
                          <a:effectLst/>
                          <a:latin typeface="Times New Roman" pitchFamily="18" charset="0"/>
                          <a:ea typeface="Batang" pitchFamily="18" charset="-127"/>
                          <a:cs typeface="Times New Roman" pitchFamily="18" charset="0"/>
                        </a:rPr>
                        <a:t>2</a:t>
                      </a:r>
                      <a:endParaRPr kumimoji="0" lang="en-US" sz="2000" b="1" i="0" u="none" strike="noStrike" cap="none" normalizeH="0" baseline="0" smtClean="0">
                        <a:ln>
                          <a:noFill/>
                        </a:ln>
                        <a:solidFill>
                          <a:srgbClr val="C72940"/>
                        </a:solidFill>
                        <a:effectLst/>
                        <a:latin typeface="Arial" pitchFamily="34" charset="0"/>
                        <a:ea typeface="Batang" pitchFamily="18"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C72940"/>
                          </a:solidFill>
                          <a:effectLst/>
                          <a:latin typeface="Times New Roman" pitchFamily="18" charset="0"/>
                          <a:ea typeface="Batang" pitchFamily="18" charset="-127"/>
                          <a:cs typeface="Times New Roman" pitchFamily="18" charset="0"/>
                        </a:rPr>
                        <a:t>1.22</a:t>
                      </a:r>
                      <a:endParaRPr kumimoji="0" lang="ru-RU" sz="2000" b="1" i="0" u="none" strike="noStrike" cap="none" normalizeH="0" baseline="0" dirty="0" smtClean="0">
                        <a:ln>
                          <a:noFill/>
                        </a:ln>
                        <a:solidFill>
                          <a:srgbClr val="C7294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198</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 (</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He,2n)</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198</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-4</a:t>
                      </a:r>
                      <a:r>
                        <a:rPr kumimoji="0" lang="ru-RU"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a:t>
                      </a:r>
                      <a:r>
                        <a:rPr kumimoji="0" lang="ru-RU"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6</a:t>
                      </a:r>
                      <a:endParaRPr kumimoji="0" lang="ru-RU"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4.932</a:t>
                      </a:r>
                      <a:endParaRPr kumimoji="0" lang="ru-RU"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65996" name="Rectangle 186"/>
          <p:cNvSpPr>
            <a:spLocks noChangeArrowheads="1"/>
          </p:cNvSpPr>
          <p:nvPr/>
        </p:nvSpPr>
        <p:spPr bwMode="auto">
          <a:xfrm>
            <a:off x="0" y="4846638"/>
            <a:ext cx="9144000" cy="0"/>
          </a:xfrm>
          <a:prstGeom prst="rect">
            <a:avLst/>
          </a:prstGeom>
          <a:noFill/>
          <a:ln w="9525">
            <a:noFill/>
            <a:miter lim="800000"/>
            <a:headEnd/>
            <a:tailEnd/>
          </a:ln>
        </p:spPr>
        <p:txBody>
          <a:bodyPr wrap="none" anchor="ctr">
            <a:spAutoFit/>
          </a:bodyPr>
          <a:lstStyle/>
          <a:p>
            <a:endParaRPr lang="ru-RU">
              <a:solidFill>
                <a:srgbClr val="00000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29" name="Рисунок 3"/>
          <p:cNvPicPr>
            <a:picLocks noChangeAspect="1" noChangeArrowheads="1"/>
          </p:cNvPicPr>
          <p:nvPr/>
        </p:nvPicPr>
        <p:blipFill>
          <a:blip r:embed="rId2" cstate="print"/>
          <a:srcRect/>
          <a:stretch>
            <a:fillRect/>
          </a:stretch>
        </p:blipFill>
        <p:spPr bwMode="auto">
          <a:xfrm>
            <a:off x="1187450" y="684213"/>
            <a:ext cx="7200900" cy="5146675"/>
          </a:xfrm>
          <a:prstGeom prst="rect">
            <a:avLst/>
          </a:prstGeom>
          <a:noFill/>
          <a:ln w="9525">
            <a:noFill/>
            <a:miter lim="800000"/>
            <a:headEnd/>
            <a:tailEnd/>
          </a:ln>
        </p:spPr>
      </p:pic>
      <p:sp>
        <p:nvSpPr>
          <p:cNvPr id="9" name="Прямоугольник 8"/>
          <p:cNvSpPr/>
          <p:nvPr/>
        </p:nvSpPr>
        <p:spPr>
          <a:xfrm>
            <a:off x="627781" y="5830887"/>
            <a:ext cx="7507889" cy="92333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ru-RU"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n-lt"/>
                <a:cs typeface="+mn-cs"/>
              </a:rPr>
              <a:t>Благодарю за внимание</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3" name="Picture 2" descr="a4f3f07e96ef82fc8df3e180d03dfe60"/>
          <p:cNvPicPr>
            <a:picLocks noChangeAspect="1" noChangeArrowheads="1"/>
          </p:cNvPicPr>
          <p:nvPr/>
        </p:nvPicPr>
        <p:blipFill>
          <a:blip r:embed="rId2" cstate="print"/>
          <a:srcRect/>
          <a:stretch>
            <a:fillRect/>
          </a:stretch>
        </p:blipFill>
        <p:spPr bwMode="auto">
          <a:xfrm>
            <a:off x="539750" y="404813"/>
            <a:ext cx="8313738" cy="6178550"/>
          </a:xfrm>
          <a:prstGeom prst="rect">
            <a:avLst/>
          </a:prstGeom>
          <a:solidFill>
            <a:srgbClr val="FFFF99"/>
          </a:solid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7" name="Picture 2" descr="a4f3f07e96ef82fc8df3e180d03dfe60"/>
          <p:cNvPicPr>
            <a:picLocks noChangeAspect="1" noChangeArrowheads="1"/>
          </p:cNvPicPr>
          <p:nvPr/>
        </p:nvPicPr>
        <p:blipFill>
          <a:blip r:embed="rId2" cstate="print"/>
          <a:srcRect/>
          <a:stretch>
            <a:fillRect/>
          </a:stretch>
        </p:blipFill>
        <p:spPr bwMode="auto">
          <a:xfrm>
            <a:off x="539750" y="404813"/>
            <a:ext cx="8313738" cy="6178550"/>
          </a:xfrm>
          <a:prstGeom prst="rect">
            <a:avLst/>
          </a:prstGeom>
          <a:solidFill>
            <a:srgbClr val="FFFF99"/>
          </a:solid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2" descr="flnr_photo"/>
          <p:cNvPicPr>
            <a:picLocks noChangeAspect="1" noChangeArrowheads="1"/>
          </p:cNvPicPr>
          <p:nvPr/>
        </p:nvPicPr>
        <p:blipFill>
          <a:blip r:embed="rId3" cstate="print"/>
          <a:srcRect/>
          <a:stretch>
            <a:fillRect/>
          </a:stretch>
        </p:blipFill>
        <p:spPr bwMode="auto">
          <a:xfrm>
            <a:off x="774700" y="381000"/>
            <a:ext cx="7594600" cy="5689600"/>
          </a:xfrm>
          <a:prstGeom prst="rect">
            <a:avLst/>
          </a:prstGeom>
          <a:noFill/>
          <a:ln w="9525">
            <a:noFill/>
            <a:miter lim="800000"/>
            <a:headEnd/>
            <a:tailEnd/>
          </a:ln>
        </p:spPr>
      </p:pic>
      <p:sp>
        <p:nvSpPr>
          <p:cNvPr id="921602" name="Text Box 5"/>
          <p:cNvSpPr txBox="1">
            <a:spLocks noChangeArrowheads="1"/>
          </p:cNvSpPr>
          <p:nvPr/>
        </p:nvSpPr>
        <p:spPr bwMode="auto">
          <a:xfrm>
            <a:off x="6948488" y="6376988"/>
            <a:ext cx="184150" cy="457200"/>
          </a:xfrm>
          <a:prstGeom prst="rect">
            <a:avLst/>
          </a:prstGeom>
          <a:noFill/>
          <a:ln w="9525">
            <a:noFill/>
            <a:miter lim="800000"/>
            <a:headEnd/>
            <a:tailEnd/>
          </a:ln>
        </p:spPr>
        <p:txBody>
          <a:bodyPr wrap="none">
            <a:spAutoFit/>
          </a:bodyPr>
          <a:lstStyle/>
          <a:p>
            <a:endParaRPr lang="ru-RU" sz="2400">
              <a:solidFill>
                <a:srgbClr val="000000"/>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49" name="Picture 2" descr="flnr_photo"/>
          <p:cNvPicPr>
            <a:picLocks noChangeAspect="1" noChangeArrowheads="1"/>
          </p:cNvPicPr>
          <p:nvPr/>
        </p:nvPicPr>
        <p:blipFill>
          <a:blip r:embed="rId3" cstate="print"/>
          <a:srcRect/>
          <a:stretch>
            <a:fillRect/>
          </a:stretch>
        </p:blipFill>
        <p:spPr bwMode="auto">
          <a:xfrm>
            <a:off x="774700" y="381000"/>
            <a:ext cx="7594600" cy="5689600"/>
          </a:xfrm>
          <a:prstGeom prst="rect">
            <a:avLst/>
          </a:prstGeom>
          <a:noFill/>
          <a:ln w="9525">
            <a:noFill/>
            <a:miter lim="800000"/>
            <a:headEnd/>
            <a:tailEnd/>
          </a:ln>
        </p:spPr>
      </p:pic>
      <p:sp>
        <p:nvSpPr>
          <p:cNvPr id="923650" name="Text Box 5"/>
          <p:cNvSpPr txBox="1">
            <a:spLocks noChangeArrowheads="1"/>
          </p:cNvSpPr>
          <p:nvPr/>
        </p:nvSpPr>
        <p:spPr bwMode="auto">
          <a:xfrm>
            <a:off x="6948488" y="6376988"/>
            <a:ext cx="184150" cy="457200"/>
          </a:xfrm>
          <a:prstGeom prst="rect">
            <a:avLst/>
          </a:prstGeom>
          <a:noFill/>
          <a:ln w="9525">
            <a:noFill/>
            <a:miter lim="800000"/>
            <a:headEnd/>
            <a:tailEnd/>
          </a:ln>
        </p:spPr>
        <p:txBody>
          <a:bodyPr wrap="none">
            <a:spAutoFit/>
          </a:bodyPr>
          <a:lstStyle/>
          <a:p>
            <a:endParaRPr lang="ru-RU" sz="2400">
              <a:solidFill>
                <a:srgbClr val="000000"/>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697" name="Picture 2" descr="flnr_photo"/>
          <p:cNvPicPr>
            <a:picLocks noChangeAspect="1" noChangeArrowheads="1"/>
          </p:cNvPicPr>
          <p:nvPr/>
        </p:nvPicPr>
        <p:blipFill>
          <a:blip r:embed="rId3" cstate="print"/>
          <a:srcRect/>
          <a:stretch>
            <a:fillRect/>
          </a:stretch>
        </p:blipFill>
        <p:spPr bwMode="auto">
          <a:xfrm>
            <a:off x="755650" y="404813"/>
            <a:ext cx="7594600" cy="5689600"/>
          </a:xfrm>
          <a:prstGeom prst="rect">
            <a:avLst/>
          </a:prstGeom>
          <a:noFill/>
          <a:ln w="9525">
            <a:noFill/>
            <a:miter lim="800000"/>
            <a:headEnd/>
            <a:tailEnd/>
          </a:ln>
        </p:spPr>
      </p:pic>
      <p:sp>
        <p:nvSpPr>
          <p:cNvPr id="925698" name="Text Box 5"/>
          <p:cNvSpPr txBox="1">
            <a:spLocks noChangeArrowheads="1"/>
          </p:cNvSpPr>
          <p:nvPr/>
        </p:nvSpPr>
        <p:spPr bwMode="auto">
          <a:xfrm>
            <a:off x="6948488" y="6376988"/>
            <a:ext cx="184150" cy="457200"/>
          </a:xfrm>
          <a:prstGeom prst="rect">
            <a:avLst/>
          </a:prstGeom>
          <a:noFill/>
          <a:ln w="9525">
            <a:noFill/>
            <a:miter lim="800000"/>
            <a:headEnd/>
            <a:tailEnd/>
          </a:ln>
        </p:spPr>
        <p:txBody>
          <a:bodyPr wrap="none">
            <a:spAutoFit/>
          </a:bodyPr>
          <a:lstStyle/>
          <a:p>
            <a:endParaRPr lang="ru-RU" sz="2400">
              <a:solidFill>
                <a:srgbClr val="000000"/>
              </a:solidFill>
            </a:endParaRPr>
          </a:p>
        </p:txBody>
      </p:sp>
      <p:pic>
        <p:nvPicPr>
          <p:cNvPr id="925699" name="Picture 4" descr="a4f3f07e96ef82fc8df3e180d03dfe60"/>
          <p:cNvPicPr>
            <a:picLocks noChangeAspect="1" noChangeArrowheads="1"/>
          </p:cNvPicPr>
          <p:nvPr/>
        </p:nvPicPr>
        <p:blipFill>
          <a:blip r:embed="rId4" cstate="print"/>
          <a:srcRect/>
          <a:stretch>
            <a:fillRect/>
          </a:stretch>
        </p:blipFill>
        <p:spPr bwMode="auto">
          <a:xfrm>
            <a:off x="4500563" y="3865563"/>
            <a:ext cx="3671887" cy="2252662"/>
          </a:xfrm>
          <a:prstGeom prst="rect">
            <a:avLst/>
          </a:prstGeom>
          <a:solidFill>
            <a:srgbClr val="FFFF99"/>
          </a:solid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p:cNvPicPr>
            <a:picLocks noChangeAspect="1" noChangeArrowheads="1"/>
          </p:cNvPicPr>
          <p:nvPr/>
        </p:nvPicPr>
        <p:blipFill>
          <a:blip r:embed="rId3" cstate="print"/>
          <a:srcRect/>
          <a:stretch>
            <a:fillRect/>
          </a:stretch>
        </p:blipFill>
        <p:spPr bwMode="auto">
          <a:xfrm>
            <a:off x="395537" y="1772816"/>
            <a:ext cx="4754756" cy="3600400"/>
          </a:xfrm>
          <a:prstGeom prst="rect">
            <a:avLst/>
          </a:prstGeom>
          <a:noFill/>
          <a:ln w="9525">
            <a:noFill/>
            <a:miter lim="800000"/>
            <a:headEnd/>
            <a:tailEnd/>
          </a:ln>
        </p:spPr>
      </p:pic>
      <p:sp>
        <p:nvSpPr>
          <p:cNvPr id="758786" name="Прямоугольник 1"/>
          <p:cNvSpPr>
            <a:spLocks noChangeArrowheads="1"/>
          </p:cNvSpPr>
          <p:nvPr/>
        </p:nvSpPr>
        <p:spPr bwMode="auto">
          <a:xfrm>
            <a:off x="1116013" y="447675"/>
            <a:ext cx="6696075" cy="922338"/>
          </a:xfrm>
          <a:prstGeom prst="rect">
            <a:avLst/>
          </a:prstGeom>
          <a:noFill/>
          <a:ln w="9525">
            <a:noFill/>
            <a:miter lim="800000"/>
            <a:headEnd/>
            <a:tailEnd/>
          </a:ln>
        </p:spPr>
        <p:txBody>
          <a:bodyPr>
            <a:spAutoFit/>
          </a:bodyPr>
          <a:lstStyle/>
          <a:p>
            <a:pPr algn="ctr">
              <a:lnSpc>
                <a:spcPct val="150000"/>
              </a:lnSpc>
            </a:pPr>
            <a:r>
              <a:rPr lang="ru-RU" b="1" i="1">
                <a:latin typeface="Times New Roman" pitchFamily="18" charset="0"/>
                <a:cs typeface="Times New Roman" pitchFamily="18" charset="0"/>
              </a:rPr>
              <a:t> Изомерные отношения для </a:t>
            </a:r>
            <a:r>
              <a:rPr lang="ru-RU" b="1" i="1" baseline="30000">
                <a:latin typeface="Times New Roman" pitchFamily="18" charset="0"/>
                <a:cs typeface="Times New Roman" pitchFamily="18" charset="0"/>
              </a:rPr>
              <a:t>44</a:t>
            </a:r>
            <a:r>
              <a:rPr lang="ru-RU" b="1" i="1">
                <a:latin typeface="Times New Roman" pitchFamily="18" charset="0"/>
                <a:cs typeface="Times New Roman" pitchFamily="18" charset="0"/>
              </a:rPr>
              <a:t> </a:t>
            </a:r>
            <a:r>
              <a:rPr lang="en-US" b="1" i="1">
                <a:latin typeface="Times New Roman" pitchFamily="18" charset="0"/>
                <a:cs typeface="Times New Roman" pitchFamily="18" charset="0"/>
              </a:rPr>
              <a:t>Sc</a:t>
            </a:r>
            <a:r>
              <a:rPr lang="ru-RU" b="1" i="1">
                <a:latin typeface="Times New Roman" pitchFamily="18" charset="0"/>
                <a:cs typeface="Times New Roman" pitchFamily="18" charset="0"/>
              </a:rPr>
              <a:t>, образовавшегося в различных реакциях</a:t>
            </a:r>
            <a:endParaRPr lang="ru-RU">
              <a:latin typeface="Times New Roman" pitchFamily="18" charset="0"/>
              <a:ea typeface="Batang" pitchFamily="18" charset="-127"/>
            </a:endParaRPr>
          </a:p>
        </p:txBody>
      </p:sp>
      <p:pic>
        <p:nvPicPr>
          <p:cNvPr id="758787" name="Picture 2"/>
          <p:cNvPicPr>
            <a:picLocks noChangeAspect="1" noChangeArrowheads="1"/>
          </p:cNvPicPr>
          <p:nvPr/>
        </p:nvPicPr>
        <p:blipFill>
          <a:blip r:embed="rId4" cstate="print"/>
          <a:srcRect/>
          <a:stretch>
            <a:fillRect/>
          </a:stretch>
        </p:blipFill>
        <p:spPr bwMode="auto">
          <a:xfrm>
            <a:off x="5292080" y="1628800"/>
            <a:ext cx="3600400" cy="3878738"/>
          </a:xfrm>
          <a:prstGeom prst="rect">
            <a:avLst/>
          </a:prstGeom>
          <a:noFill/>
          <a:ln w="9525">
            <a:noFill/>
            <a:miter lim="800000"/>
            <a:headEnd/>
            <a:tailEnd/>
          </a:ln>
        </p:spPr>
      </p:pic>
      <p:sp>
        <p:nvSpPr>
          <p:cNvPr id="758788" name="Прямоугольник 3"/>
          <p:cNvSpPr>
            <a:spLocks noChangeArrowheads="1"/>
          </p:cNvSpPr>
          <p:nvPr/>
        </p:nvSpPr>
        <p:spPr bwMode="auto">
          <a:xfrm>
            <a:off x="0" y="5589240"/>
            <a:ext cx="4572000" cy="787400"/>
          </a:xfrm>
          <a:prstGeom prst="rect">
            <a:avLst/>
          </a:prstGeom>
          <a:noFill/>
          <a:ln w="9525">
            <a:noFill/>
            <a:miter lim="800000"/>
            <a:headEnd/>
            <a:tailEnd/>
          </a:ln>
        </p:spPr>
        <p:txBody>
          <a:bodyPr>
            <a:spAutoFit/>
          </a:bodyPr>
          <a:lstStyle/>
          <a:p>
            <a:pPr>
              <a:lnSpc>
                <a:spcPct val="115000"/>
              </a:lnSpc>
              <a:spcAft>
                <a:spcPts val="1000"/>
              </a:spcAft>
            </a:pPr>
            <a:r>
              <a:rPr lang="en-US" sz="1600" dirty="0">
                <a:latin typeface="Calibri" pitchFamily="34" charset="0"/>
                <a:ea typeface="Calibri" pitchFamily="34" charset="0"/>
                <a:cs typeface="Times New Roman" pitchFamily="18" charset="0"/>
              </a:rPr>
              <a:t>T. Matsuo,  </a:t>
            </a:r>
            <a:r>
              <a:rPr lang="en-US" sz="1600" dirty="0" err="1">
                <a:latin typeface="Calibri" pitchFamily="34" charset="0"/>
                <a:ea typeface="Calibri" pitchFamily="34" charset="0"/>
                <a:cs typeface="Times New Roman" pitchFamily="18" charset="0"/>
              </a:rPr>
              <a:t>J.M.Matuszek</a:t>
            </a:r>
            <a:r>
              <a:rPr lang="en-US" sz="1600" dirty="0">
                <a:latin typeface="Calibri" pitchFamily="34" charset="0"/>
                <a:ea typeface="Calibri" pitchFamily="34" charset="0"/>
                <a:cs typeface="Times New Roman" pitchFamily="18" charset="0"/>
              </a:rPr>
              <a:t>,  </a:t>
            </a:r>
            <a:r>
              <a:rPr lang="en-US" sz="1600" dirty="0" err="1">
                <a:latin typeface="Calibri" pitchFamily="34" charset="0"/>
                <a:ea typeface="Calibri" pitchFamily="34" charset="0"/>
                <a:cs typeface="Times New Roman" pitchFamily="18" charset="0"/>
              </a:rPr>
              <a:t>J.R.Dudley</a:t>
            </a:r>
            <a:r>
              <a:rPr lang="en-US" sz="1600" dirty="0">
                <a:latin typeface="Calibri" pitchFamily="34" charset="0"/>
                <a:ea typeface="Calibri" pitchFamily="34" charset="0"/>
                <a:cs typeface="Times New Roman" pitchFamily="18" charset="0"/>
              </a:rPr>
              <a:t>.  </a:t>
            </a:r>
          </a:p>
          <a:p>
            <a:pPr>
              <a:lnSpc>
                <a:spcPct val="115000"/>
              </a:lnSpc>
              <a:spcAft>
                <a:spcPts val="1000"/>
              </a:spcAft>
            </a:pPr>
            <a:r>
              <a:rPr lang="en-US" sz="1600" dirty="0">
                <a:latin typeface="Calibri" pitchFamily="34" charset="0"/>
                <a:ea typeface="Calibri" pitchFamily="34" charset="0"/>
                <a:cs typeface="Times New Roman" pitchFamily="18" charset="0"/>
              </a:rPr>
              <a:t>Phys. Rev.,1965,V. 139,,P. 886</a:t>
            </a:r>
            <a:endParaRPr lang="ru-RU" sz="1600" dirty="0">
              <a:latin typeface="Calibri" pitchFamily="34" charset="0"/>
              <a:ea typeface="Calibri" pitchFamily="34" charset="0"/>
              <a:cs typeface="Times New Roman" pitchFamily="18" charset="0"/>
            </a:endParaRPr>
          </a:p>
        </p:txBody>
      </p:sp>
      <p:sp>
        <p:nvSpPr>
          <p:cNvPr id="758789" name="Прямоугольник 4"/>
          <p:cNvSpPr>
            <a:spLocks noChangeArrowheads="1"/>
          </p:cNvSpPr>
          <p:nvPr/>
        </p:nvSpPr>
        <p:spPr bwMode="auto">
          <a:xfrm>
            <a:off x="4140200" y="5557838"/>
            <a:ext cx="4913313" cy="584200"/>
          </a:xfrm>
          <a:prstGeom prst="rect">
            <a:avLst/>
          </a:prstGeom>
          <a:noFill/>
          <a:ln w="9525">
            <a:noFill/>
            <a:miter lim="800000"/>
            <a:headEnd/>
            <a:tailEnd/>
          </a:ln>
        </p:spPr>
        <p:txBody>
          <a:bodyPr>
            <a:spAutoFit/>
          </a:bodyPr>
          <a:lstStyle/>
          <a:p>
            <a:r>
              <a:rPr lang="ru-RU" sz="1600">
                <a:latin typeface="Times New Roman" pitchFamily="18" charset="0"/>
                <a:cs typeface="Times New Roman" pitchFamily="18" charset="0"/>
              </a:rPr>
              <a:t>Е.А. Богила, В.И. Гаврилюк, В.А.Желтоножский.</a:t>
            </a:r>
            <a:r>
              <a:rPr lang="en-US" sz="1600">
                <a:latin typeface="Times New Roman" pitchFamily="18" charset="0"/>
                <a:cs typeface="Times New Roman" pitchFamily="18" charset="0"/>
              </a:rPr>
              <a:t> </a:t>
            </a:r>
            <a:r>
              <a:rPr lang="ru-RU" sz="1600">
                <a:latin typeface="Times New Roman" pitchFamily="18" charset="0"/>
                <a:cs typeface="Times New Roman" pitchFamily="18" charset="0"/>
              </a:rPr>
              <a:t>Изв. АН СССР, сер. физич..1991,Т.55, С. 921 </a:t>
            </a:r>
            <a:endParaRPr lang="ru-RU" sz="16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3155" name="Object 83"/>
          <p:cNvGraphicFramePr>
            <a:graphicFrameLocks noChangeAspect="1"/>
          </p:cNvGraphicFramePr>
          <p:nvPr/>
        </p:nvGraphicFramePr>
        <p:xfrm>
          <a:off x="684213" y="404813"/>
          <a:ext cx="7426325" cy="5040312"/>
        </p:xfrm>
        <a:graphic>
          <a:graphicData uri="http://schemas.openxmlformats.org/presentationml/2006/ole">
            <p:oleObj spid="_x0000_s3155" name="Graph" r:id="rId4" imgW="4276954" imgH="3022397" progId="">
              <p:embed/>
            </p:oleObj>
          </a:graphicData>
        </a:graphic>
      </p:graphicFrame>
      <p:sp>
        <p:nvSpPr>
          <p:cNvPr id="3157" name="Прямоугольник 3"/>
          <p:cNvSpPr>
            <a:spLocks noChangeArrowheads="1"/>
          </p:cNvSpPr>
          <p:nvPr/>
        </p:nvSpPr>
        <p:spPr bwMode="auto">
          <a:xfrm>
            <a:off x="4572000" y="790575"/>
            <a:ext cx="2663825" cy="461963"/>
          </a:xfrm>
          <a:prstGeom prst="rect">
            <a:avLst/>
          </a:prstGeom>
          <a:noFill/>
          <a:ln w="9525">
            <a:noFill/>
            <a:miter lim="800000"/>
            <a:headEnd/>
            <a:tailEnd/>
          </a:ln>
        </p:spPr>
        <p:txBody>
          <a:bodyPr>
            <a:spAutoFit/>
          </a:bodyPr>
          <a:lstStyle/>
          <a:p>
            <a:r>
              <a:rPr lang="en-US" sz="2400" b="1" baseline="30000">
                <a:solidFill>
                  <a:srgbClr val="0000FF"/>
                </a:solidFill>
                <a:latin typeface="Times New Roman" pitchFamily="18" charset="0"/>
                <a:cs typeface="Times New Roman" pitchFamily="18" charset="0"/>
              </a:rPr>
              <a:t>45</a:t>
            </a:r>
            <a:r>
              <a:rPr lang="en-US" sz="2400" b="1">
                <a:solidFill>
                  <a:srgbClr val="0000FF"/>
                </a:solidFill>
                <a:latin typeface="Times New Roman" pitchFamily="18" charset="0"/>
                <a:cs typeface="Times New Roman" pitchFamily="18" charset="0"/>
              </a:rPr>
              <a:t>Sc(</a:t>
            </a:r>
            <a:r>
              <a:rPr lang="en-US" sz="2400" b="1" baseline="30000">
                <a:solidFill>
                  <a:srgbClr val="0000FF"/>
                </a:solidFill>
                <a:latin typeface="Times New Roman" pitchFamily="18" charset="0"/>
                <a:cs typeface="Times New Roman" pitchFamily="18" charset="0"/>
              </a:rPr>
              <a:t>3</a:t>
            </a:r>
            <a:r>
              <a:rPr lang="en-US" sz="2400" b="1">
                <a:solidFill>
                  <a:srgbClr val="0000FF"/>
                </a:solidFill>
                <a:latin typeface="Times New Roman" pitchFamily="18" charset="0"/>
                <a:cs typeface="Times New Roman" pitchFamily="18" charset="0"/>
              </a:rPr>
              <a:t>He,α)</a:t>
            </a:r>
            <a:r>
              <a:rPr lang="en-US" sz="2400" b="1" baseline="30000">
                <a:solidFill>
                  <a:srgbClr val="0000FF"/>
                </a:solidFill>
                <a:latin typeface="Times New Roman" pitchFamily="18" charset="0"/>
                <a:cs typeface="Times New Roman" pitchFamily="18" charset="0"/>
              </a:rPr>
              <a:t>44mg</a:t>
            </a:r>
            <a:r>
              <a:rPr lang="en-US" sz="2400" b="1">
                <a:solidFill>
                  <a:srgbClr val="0000FF"/>
                </a:solidFill>
                <a:latin typeface="Times New Roman" pitchFamily="18" charset="0"/>
                <a:cs typeface="Times New Roman" pitchFamily="18" charset="0"/>
              </a:rPr>
              <a:t>Sc</a:t>
            </a:r>
            <a:endParaRPr lang="ru-RU" sz="2400">
              <a:latin typeface="Times New Roman" pitchFamily="18" charset="0"/>
              <a:cs typeface="Times New Roman" pitchFamily="18" charset="0"/>
            </a:endParaRPr>
          </a:p>
        </p:txBody>
      </p:sp>
      <p:sp>
        <p:nvSpPr>
          <p:cNvPr id="3158" name="Прямоугольник 4"/>
          <p:cNvSpPr>
            <a:spLocks noChangeArrowheads="1"/>
          </p:cNvSpPr>
          <p:nvPr/>
        </p:nvSpPr>
        <p:spPr bwMode="auto">
          <a:xfrm>
            <a:off x="900113" y="5445125"/>
            <a:ext cx="7848600" cy="857250"/>
          </a:xfrm>
          <a:prstGeom prst="rect">
            <a:avLst/>
          </a:prstGeom>
          <a:noFill/>
          <a:ln w="9525">
            <a:noFill/>
            <a:miter lim="800000"/>
            <a:headEnd/>
            <a:tailEnd/>
          </a:ln>
        </p:spPr>
        <p:txBody>
          <a:bodyPr>
            <a:spAutoFit/>
          </a:bodyPr>
          <a:lstStyle/>
          <a:p>
            <a:pPr>
              <a:lnSpc>
                <a:spcPct val="115000"/>
              </a:lnSpc>
              <a:spcAft>
                <a:spcPts val="1000"/>
              </a:spcAft>
            </a:pPr>
            <a:r>
              <a:rPr lang="ru-RU">
                <a:latin typeface="Calibri" pitchFamily="34" charset="0"/>
                <a:ea typeface="Calibri" pitchFamily="34" charset="0"/>
                <a:cs typeface="Times New Roman" pitchFamily="18" charset="0"/>
              </a:rPr>
              <a:t>Н.К. Скобелев,</a:t>
            </a:r>
            <a:r>
              <a:rPr lang="en-US">
                <a:latin typeface="Calibri" pitchFamily="34" charset="0"/>
                <a:ea typeface="Calibri" pitchFamily="34" charset="0"/>
                <a:cs typeface="Times New Roman" pitchFamily="18" charset="0"/>
              </a:rPr>
              <a:t> </a:t>
            </a:r>
            <a:r>
              <a:rPr lang="ru-RU">
                <a:latin typeface="Calibri" pitchFamily="34" charset="0"/>
                <a:ea typeface="Calibri" pitchFamily="34" charset="0"/>
                <a:cs typeface="Times New Roman" pitchFamily="18" charset="0"/>
              </a:rPr>
              <a:t>А.А. Кулько,  Ю.Э. Пенионжкевич и др.</a:t>
            </a:r>
          </a:p>
          <a:p>
            <a:pPr>
              <a:lnSpc>
                <a:spcPct val="115000"/>
              </a:lnSpc>
              <a:spcAft>
                <a:spcPts val="1000"/>
              </a:spcAft>
            </a:pPr>
            <a:r>
              <a:rPr lang="ru-RU">
                <a:latin typeface="Calibri" pitchFamily="34" charset="0"/>
                <a:ea typeface="Calibri" pitchFamily="34" charset="0"/>
                <a:cs typeface="Times New Roman" pitchFamily="18" charset="0"/>
              </a:rPr>
              <a:t> Письма ЭЧАЯ, 2013, Т.10,№5, С . 671-678;  Известия РАН,2013, Т. 77,№7,С.878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8" name="Rectangle 4"/>
          <p:cNvSpPr>
            <a:spLocks noGrp="1" noChangeArrowheads="1"/>
          </p:cNvSpPr>
          <p:nvPr>
            <p:ph type="title"/>
          </p:nvPr>
        </p:nvSpPr>
        <p:spPr>
          <a:xfrm>
            <a:off x="1871663" y="114300"/>
            <a:ext cx="5184775" cy="742950"/>
          </a:xfrm>
        </p:spPr>
        <p:txBody>
          <a:bodyPr/>
          <a:lstStyle/>
          <a:p>
            <a:pPr algn="l" eaLnBrk="1" hangingPunct="1"/>
            <a:r>
              <a:rPr lang="en-US" baseline="30000" smtClean="0"/>
              <a:t>       44m</a:t>
            </a:r>
            <a:r>
              <a:rPr lang="en-US" smtClean="0"/>
              <a:t>Sc</a:t>
            </a:r>
            <a:endParaRPr lang="ru-RU" smtClean="0"/>
          </a:p>
        </p:txBody>
      </p:sp>
      <p:graphicFrame>
        <p:nvGraphicFramePr>
          <p:cNvPr id="12406" name="Object 118"/>
          <p:cNvGraphicFramePr>
            <a:graphicFrameLocks noGrp="1" noChangeAspect="1"/>
          </p:cNvGraphicFramePr>
          <p:nvPr>
            <p:ph type="body" sz="half" idx="1"/>
          </p:nvPr>
        </p:nvGraphicFramePr>
        <p:xfrm>
          <a:off x="-180975" y="1196975"/>
          <a:ext cx="5111750" cy="4576763"/>
        </p:xfrm>
        <a:graphic>
          <a:graphicData uri="http://schemas.openxmlformats.org/presentationml/2006/ole">
            <p:oleObj spid="_x0000_s12406" name="Graph" r:id="rId4" imgW="4153814" imgH="2901696" progId="">
              <p:embed/>
            </p:oleObj>
          </a:graphicData>
        </a:graphic>
      </p:graphicFrame>
      <p:graphicFrame>
        <p:nvGraphicFramePr>
          <p:cNvPr id="12407" name="Object 119"/>
          <p:cNvGraphicFramePr>
            <a:graphicFrameLocks noGrp="1" noChangeAspect="1"/>
          </p:cNvGraphicFramePr>
          <p:nvPr>
            <p:ph type="body" sz="half" idx="2"/>
          </p:nvPr>
        </p:nvGraphicFramePr>
        <p:xfrm>
          <a:off x="4087813" y="1557338"/>
          <a:ext cx="5056187" cy="4392612"/>
        </p:xfrm>
        <a:graphic>
          <a:graphicData uri="http://schemas.openxmlformats.org/presentationml/2006/ole">
            <p:oleObj spid="_x0000_s12407" name="Graph" r:id="rId5" imgW="4276954" imgH="3022397" progId="">
              <p:embed/>
            </p:oleObj>
          </a:graphicData>
        </a:graphic>
      </p:graphicFrame>
      <p:sp>
        <p:nvSpPr>
          <p:cNvPr id="12409" name="Прямоугольник 1"/>
          <p:cNvSpPr>
            <a:spLocks noChangeArrowheads="1"/>
          </p:cNvSpPr>
          <p:nvPr/>
        </p:nvSpPr>
        <p:spPr bwMode="auto">
          <a:xfrm>
            <a:off x="179388" y="860425"/>
            <a:ext cx="4787900" cy="369888"/>
          </a:xfrm>
          <a:prstGeom prst="rect">
            <a:avLst/>
          </a:prstGeom>
          <a:noFill/>
          <a:ln w="9525">
            <a:noFill/>
            <a:miter lim="800000"/>
            <a:headEnd/>
            <a:tailEnd/>
          </a:ln>
        </p:spPr>
        <p:txBody>
          <a:bodyPr>
            <a:spAutoFit/>
          </a:bodyPr>
          <a:lstStyle/>
          <a:p>
            <a:r>
              <a:rPr lang="ru-RU">
                <a:latin typeface="Times New Roman" pitchFamily="18" charset="0"/>
                <a:ea typeface="Batang" pitchFamily="18" charset="-127"/>
              </a:rPr>
              <a:t>K.L. Chen et. al. Phys. Rev.,V134,P.B1269- 1280</a:t>
            </a:r>
            <a:endParaRPr lang="ru-RU"/>
          </a:p>
        </p:txBody>
      </p:sp>
      <p:sp>
        <p:nvSpPr>
          <p:cNvPr id="12410" name="Прямоугольник 2"/>
          <p:cNvSpPr>
            <a:spLocks noChangeArrowheads="1"/>
          </p:cNvSpPr>
          <p:nvPr/>
        </p:nvSpPr>
        <p:spPr bwMode="auto">
          <a:xfrm>
            <a:off x="4967288" y="122238"/>
            <a:ext cx="4176712" cy="1130300"/>
          </a:xfrm>
          <a:prstGeom prst="rect">
            <a:avLst/>
          </a:prstGeom>
          <a:noFill/>
          <a:ln w="9525">
            <a:noFill/>
            <a:miter lim="800000"/>
            <a:headEnd/>
            <a:tailEnd/>
          </a:ln>
        </p:spPr>
        <p:txBody>
          <a:bodyPr>
            <a:spAutoFit/>
          </a:bodyPr>
          <a:lstStyle/>
          <a:p>
            <a:r>
              <a:rPr lang="ru-RU" sz="1600">
                <a:latin typeface="Calibri" pitchFamily="34" charset="0"/>
              </a:rPr>
              <a:t>Н.К. Скобелев,А.А. Кулько, </a:t>
            </a:r>
            <a:endParaRPr lang="en-US" sz="1600">
              <a:latin typeface="Calibri" pitchFamily="34" charset="0"/>
            </a:endParaRPr>
          </a:p>
          <a:p>
            <a:r>
              <a:rPr lang="ru-RU" sz="1600">
                <a:latin typeface="Calibri" pitchFamily="34" charset="0"/>
              </a:rPr>
              <a:t> Ю.Э. Пенионжкевич и др.</a:t>
            </a:r>
            <a:endParaRPr lang="ru-RU" sz="1600">
              <a:latin typeface="Calibri" pitchFamily="34" charset="0"/>
              <a:ea typeface="Batang" pitchFamily="18" charset="-127"/>
            </a:endParaRPr>
          </a:p>
          <a:p>
            <a:r>
              <a:rPr lang="ru-RU">
                <a:latin typeface="Calibri" pitchFamily="34" charset="0"/>
                <a:ea typeface="Calibri" pitchFamily="34" charset="0"/>
                <a:cs typeface="Times New Roman" pitchFamily="18" charset="0"/>
              </a:rPr>
              <a:t> Письма ЭЧАЯ, 2013, Т.10,№5, С . 671-678; Известия РАН,2013, Т. 77,№7,С.878</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Прямоугольник 4"/>
          <p:cNvSpPr>
            <a:spLocks noChangeArrowheads="1"/>
          </p:cNvSpPr>
          <p:nvPr/>
        </p:nvSpPr>
        <p:spPr bwMode="auto">
          <a:xfrm>
            <a:off x="827088" y="1096963"/>
            <a:ext cx="7416800" cy="4111625"/>
          </a:xfrm>
          <a:prstGeom prst="rect">
            <a:avLst/>
          </a:prstGeom>
          <a:noFill/>
          <a:ln w="9525">
            <a:noFill/>
            <a:miter lim="800000"/>
            <a:headEnd/>
            <a:tailEnd/>
          </a:ln>
        </p:spPr>
        <p:txBody>
          <a:bodyPr>
            <a:spAutoFit/>
          </a:bodyPr>
          <a:lstStyle/>
          <a:p>
            <a:pPr algn="just">
              <a:lnSpc>
                <a:spcPct val="150000"/>
              </a:lnSpc>
            </a:pPr>
            <a:r>
              <a:rPr lang="ru-RU" sz="2400" b="1">
                <a:latin typeface="Times New Roman" pitchFamily="18" charset="0"/>
                <a:cs typeface="Times New Roman" pitchFamily="18" charset="0"/>
              </a:rPr>
              <a:t>Образование  изомеров в области оболочек </a:t>
            </a:r>
            <a:r>
              <a:rPr lang="en-US" sz="2400" b="1">
                <a:latin typeface="Times New Roman" pitchFamily="18" charset="0"/>
                <a:cs typeface="Times New Roman" pitchFamily="18" charset="0"/>
              </a:rPr>
              <a:t>Z</a:t>
            </a:r>
            <a:r>
              <a:rPr lang="ru-RU" sz="2400" b="1">
                <a:latin typeface="Times New Roman" pitchFamily="18" charset="0"/>
                <a:cs typeface="Times New Roman" pitchFamily="18" charset="0"/>
              </a:rPr>
              <a:t>=82 и </a:t>
            </a:r>
            <a:r>
              <a:rPr lang="en-US" sz="2400" b="1">
                <a:latin typeface="Times New Roman" pitchFamily="18" charset="0"/>
                <a:cs typeface="Times New Roman" pitchFamily="18" charset="0"/>
              </a:rPr>
              <a:t>N</a:t>
            </a:r>
            <a:r>
              <a:rPr lang="ru-RU" sz="2400" b="1">
                <a:latin typeface="Times New Roman" pitchFamily="18" charset="0"/>
                <a:cs typeface="Times New Roman" pitchFamily="18" charset="0"/>
              </a:rPr>
              <a:t>=126 на пучках слабосвязанных и радиоактивных ядер</a:t>
            </a:r>
            <a:endParaRPr lang="en-US" sz="2400" b="1">
              <a:latin typeface="Times New Roman" pitchFamily="18" charset="0"/>
              <a:cs typeface="Times New Roman" pitchFamily="18" charset="0"/>
            </a:endParaRPr>
          </a:p>
          <a:p>
            <a:pPr algn="just">
              <a:lnSpc>
                <a:spcPct val="150000"/>
              </a:lnSpc>
            </a:pPr>
            <a:endParaRPr lang="ru-RU" sz="2400">
              <a:latin typeface="Times New Roman" pitchFamily="18" charset="0"/>
              <a:ea typeface="Batang" pitchFamily="18" charset="-127"/>
            </a:endParaRPr>
          </a:p>
          <a:p>
            <a:pPr algn="just">
              <a:lnSpc>
                <a:spcPct val="150000"/>
              </a:lnSpc>
            </a:pPr>
            <a:r>
              <a:rPr lang="ru-RU" sz="2400" b="1" i="1">
                <a:latin typeface="Times New Roman" pitchFamily="18" charset="0"/>
                <a:cs typeface="Times New Roman" pitchFamily="18" charset="0"/>
              </a:rPr>
              <a:t>Реакции полного слияния с последующим испарением нейтронов и заряженных частиц</a:t>
            </a:r>
            <a:endParaRPr lang="en-US" sz="2400" b="1" i="1">
              <a:latin typeface="Times New Roman" pitchFamily="18" charset="0"/>
              <a:cs typeface="Times New Roman" pitchFamily="18" charset="0"/>
            </a:endParaRPr>
          </a:p>
          <a:p>
            <a:pPr algn="just">
              <a:lnSpc>
                <a:spcPct val="150000"/>
              </a:lnSpc>
            </a:pPr>
            <a:endParaRPr lang="en-US" sz="1600" b="1" i="1">
              <a:latin typeface="Times New Roman" pitchFamily="18" charset="0"/>
              <a:ea typeface="Batang" pitchFamily="18" charset="-127"/>
            </a:endParaRPr>
          </a:p>
          <a:p>
            <a:pPr algn="just">
              <a:lnSpc>
                <a:spcPct val="150000"/>
              </a:lnSpc>
            </a:pPr>
            <a:endParaRPr lang="ru-RU" sz="1600">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755650" y="188913"/>
          <a:ext cx="7272338" cy="548640"/>
        </p:xfrm>
        <a:graphic>
          <a:graphicData uri="http://schemas.openxmlformats.org/drawingml/2006/table">
            <a:tbl>
              <a:tblPr/>
              <a:tblGrid>
                <a:gridCol w="7272338"/>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Характеристики распада и спины исследуемых изотопов </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 в основном и изомерном  состояниях .</a:t>
                      </a:r>
                      <a:endParaRPr kumimoji="0" lang="ru-RU" sz="18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 name="Таблица 3"/>
          <p:cNvGraphicFramePr>
            <a:graphicFrameLocks noGrp="1"/>
          </p:cNvGraphicFramePr>
          <p:nvPr/>
        </p:nvGraphicFramePr>
        <p:xfrm>
          <a:off x="1908175" y="908050"/>
          <a:ext cx="5111750" cy="5738178"/>
        </p:xfrm>
        <a:graphic>
          <a:graphicData uri="http://schemas.openxmlformats.org/drawingml/2006/table">
            <a:tbl>
              <a:tblPr/>
              <a:tblGrid>
                <a:gridCol w="1398588"/>
                <a:gridCol w="1016000"/>
                <a:gridCol w="544512"/>
                <a:gridCol w="995363"/>
                <a:gridCol w="1157287"/>
              </a:tblGrid>
              <a:tr h="504825">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Ядро-остаток</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T</a:t>
                      </a:r>
                      <a:r>
                        <a:rPr kumimoji="0" lang="ru-RU" sz="1200" b="1" i="0" u="none" strike="noStrike" cap="none" normalizeH="0" baseline="-2500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J</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π</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Eγ (кэВ)</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I</a:t>
                      </a: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γ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44g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Sc</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44m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Sc</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3.927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58.6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1157.03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271.13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99.9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86.7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6g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1.84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344.9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6</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1.41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88"/>
                        </a:spcBef>
                        <a:spcAft>
                          <a:spcPts val="88"/>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505.2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695.6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5.3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675.9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1.87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587.2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52</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2033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195</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195</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9.9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41.6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13/2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779.80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261.75</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560.27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30.9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7.0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197g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197m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64.14 h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23.8h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13/2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191.44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133.99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0.63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33.0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196g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6.183 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332.983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22.9</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355.684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426.0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196m2</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9.6 h</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147.81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43</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168.37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188.27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37.4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2.69 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411.8</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96</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2.27 </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180.31</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204.10</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40.8</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51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2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214.84</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77</a:t>
                      </a:r>
                      <a:endParaRPr kumimoji="0" lang="ru-RU" sz="1200" b="0"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54023" marR="540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5290" name="Rectangle 1"/>
          <p:cNvSpPr>
            <a:spLocks noChangeArrowheads="1"/>
          </p:cNvSpPr>
          <p:nvPr/>
        </p:nvSpPr>
        <p:spPr bwMode="auto">
          <a:xfrm>
            <a:off x="3086100" y="1598613"/>
            <a:ext cx="9144000" cy="457200"/>
          </a:xfrm>
          <a:prstGeom prst="rect">
            <a:avLst/>
          </a:prstGeom>
          <a:noFill/>
          <a:ln w="9525">
            <a:noFill/>
            <a:miter lim="800000"/>
            <a:headEnd/>
            <a:tailEnd/>
          </a:ln>
        </p:spPr>
        <p:txBody>
          <a:bodyPr wrap="none" anchor="ctr">
            <a:spAutoFit/>
          </a:bodyPr>
          <a:lstStyle/>
          <a:p>
            <a:pPr>
              <a:tabLst>
                <a:tab pos="-2171700" algn="l"/>
              </a:tabLst>
            </a:pP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2"/>
          <p:cNvPicPr>
            <a:picLocks noChangeAspect="1" noChangeArrowheads="1"/>
          </p:cNvPicPr>
          <p:nvPr/>
        </p:nvPicPr>
        <p:blipFill>
          <a:blip r:embed="rId3" cstate="print"/>
          <a:srcRect/>
          <a:stretch>
            <a:fillRect/>
          </a:stretch>
        </p:blipFill>
        <p:spPr bwMode="auto">
          <a:xfrm>
            <a:off x="1116013" y="184150"/>
            <a:ext cx="5022850" cy="4319588"/>
          </a:xfrm>
          <a:prstGeom prst="rect">
            <a:avLst/>
          </a:prstGeom>
          <a:noFill/>
          <a:ln w="9525">
            <a:noFill/>
            <a:miter lim="800000"/>
            <a:headEnd/>
            <a:tailEnd/>
          </a:ln>
        </p:spPr>
      </p:pic>
      <p:sp>
        <p:nvSpPr>
          <p:cNvPr id="776194" name="Прямоугольник 1"/>
          <p:cNvSpPr>
            <a:spLocks noChangeArrowheads="1"/>
          </p:cNvSpPr>
          <p:nvPr/>
        </p:nvSpPr>
        <p:spPr bwMode="auto">
          <a:xfrm>
            <a:off x="468313" y="4868863"/>
            <a:ext cx="8351837" cy="1339850"/>
          </a:xfrm>
          <a:prstGeom prst="rect">
            <a:avLst/>
          </a:prstGeom>
          <a:noFill/>
          <a:ln w="9525">
            <a:noFill/>
            <a:miter lim="800000"/>
            <a:headEnd/>
            <a:tailEnd/>
          </a:ln>
        </p:spPr>
        <p:txBody>
          <a:bodyPr>
            <a:spAutoFit/>
          </a:bodyPr>
          <a:lstStyle/>
          <a:p>
            <a:pPr algn="just">
              <a:lnSpc>
                <a:spcPct val="150000"/>
              </a:lnSpc>
            </a:pPr>
            <a:r>
              <a:rPr lang="ru-RU" i="1">
                <a:latin typeface="Times New Roman" pitchFamily="18" charset="0"/>
                <a:cs typeface="Times New Roman" pitchFamily="18" charset="0"/>
              </a:rPr>
              <a:t>Функции возбуждения реакций с образованием: а)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Tl</a:t>
            </a:r>
            <a:r>
              <a:rPr lang="ru-RU" i="1">
                <a:latin typeface="Times New Roman" pitchFamily="18" charset="0"/>
                <a:cs typeface="Times New Roman" pitchFamily="18" charset="0"/>
              </a:rPr>
              <a:t> (●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Tl</a:t>
            </a:r>
            <a:r>
              <a:rPr lang="ru-RU" i="1">
                <a:latin typeface="Times New Roman" pitchFamily="18" charset="0"/>
                <a:cs typeface="Times New Roman" pitchFamily="18" charset="0"/>
              </a:rPr>
              <a:t>(7+), ■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Tl</a:t>
            </a:r>
            <a:r>
              <a:rPr lang="ru-RU" i="1">
                <a:latin typeface="Times New Roman" pitchFamily="18" charset="0"/>
                <a:cs typeface="Times New Roman" pitchFamily="18" charset="0"/>
              </a:rPr>
              <a:t>(2–), ▲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Tl</a:t>
            </a:r>
            <a:r>
              <a:rPr lang="ru-RU" i="1">
                <a:latin typeface="Times New Roman" pitchFamily="18" charset="0"/>
                <a:cs typeface="Times New Roman" pitchFamily="18" charset="0"/>
              </a:rPr>
              <a:t>) ,  изомерные отношения</a:t>
            </a:r>
            <a:r>
              <a:rPr lang="ru-RU">
                <a:latin typeface="Times New Roman" pitchFamily="18" charset="0"/>
                <a:cs typeface="Times New Roman" pitchFamily="18" charset="0"/>
              </a:rPr>
              <a:t> </a:t>
            </a:r>
            <a:r>
              <a:rPr lang="ru-RU" i="1">
                <a:latin typeface="Times New Roman" pitchFamily="18" charset="0"/>
                <a:cs typeface="Times New Roman" pitchFamily="18" charset="0"/>
              </a:rPr>
              <a:t>(◊ – σ</a:t>
            </a:r>
            <a:r>
              <a:rPr lang="en-US" i="1" baseline="-25000">
                <a:latin typeface="Times New Roman" pitchFamily="18" charset="0"/>
                <a:cs typeface="Times New Roman" pitchFamily="18" charset="0"/>
              </a:rPr>
              <a:t>m</a:t>
            </a:r>
            <a:r>
              <a:rPr lang="ru-RU" i="1">
                <a:latin typeface="Times New Roman" pitchFamily="18" charset="0"/>
                <a:cs typeface="Times New Roman" pitchFamily="18" charset="0"/>
              </a:rPr>
              <a:t>/σ</a:t>
            </a:r>
            <a:r>
              <a:rPr lang="en-US" i="1" baseline="-25000">
                <a:latin typeface="Times New Roman" pitchFamily="18" charset="0"/>
                <a:cs typeface="Times New Roman" pitchFamily="18" charset="0"/>
              </a:rPr>
              <a:t>g</a:t>
            </a:r>
            <a:r>
              <a:rPr lang="ru-RU" i="1">
                <a:latin typeface="Times New Roman" pitchFamily="18" charset="0"/>
                <a:cs typeface="Times New Roman" pitchFamily="18" charset="0"/>
              </a:rPr>
              <a:t> ) для </a:t>
            </a:r>
            <a:r>
              <a:rPr lang="ru-RU" i="1" baseline="30000">
                <a:latin typeface="Times New Roman" pitchFamily="18" charset="0"/>
                <a:cs typeface="Times New Roman" pitchFamily="18" charset="0"/>
              </a:rPr>
              <a:t>198</a:t>
            </a:r>
            <a:r>
              <a:rPr lang="en-US" i="1">
                <a:latin typeface="Times New Roman" pitchFamily="18" charset="0"/>
                <a:cs typeface="Times New Roman" pitchFamily="18" charset="0"/>
              </a:rPr>
              <a:t>Tl</a:t>
            </a:r>
            <a:r>
              <a:rPr lang="ru-RU" i="1">
                <a:latin typeface="Times New Roman" pitchFamily="18" charset="0"/>
                <a:cs typeface="Times New Roman" pitchFamily="18" charset="0"/>
              </a:rPr>
              <a:t> при взаимодействии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Au</a:t>
            </a:r>
            <a:r>
              <a:rPr lang="ru-RU" i="1">
                <a:latin typeface="Times New Roman" pitchFamily="18" charset="0"/>
                <a:cs typeface="Times New Roman" pitchFamily="18" charset="0"/>
              </a:rPr>
              <a:t> с </a:t>
            </a:r>
            <a:r>
              <a:rPr lang="ru-RU" i="1" baseline="30000">
                <a:latin typeface="Times New Roman" pitchFamily="18" charset="0"/>
                <a:cs typeface="Times New Roman" pitchFamily="18" charset="0"/>
              </a:rPr>
              <a:t>3</a:t>
            </a:r>
            <a:r>
              <a:rPr lang="ru-RU" i="1">
                <a:latin typeface="Times New Roman" pitchFamily="18" charset="0"/>
                <a:cs typeface="Times New Roman" pitchFamily="18" charset="0"/>
              </a:rPr>
              <a:t>Не.</a:t>
            </a:r>
            <a:endParaRPr lang="ru-RU" sz="1600">
              <a:latin typeface="Times New Roman" pitchFamily="18" charset="0"/>
              <a:ea typeface="Batang" pitchFamily="18" charset="-127"/>
            </a:endParaRPr>
          </a:p>
        </p:txBody>
      </p:sp>
      <p:sp>
        <p:nvSpPr>
          <p:cNvPr id="776195" name="Прямоугольник 2"/>
          <p:cNvSpPr>
            <a:spLocks noChangeArrowheads="1"/>
          </p:cNvSpPr>
          <p:nvPr/>
        </p:nvSpPr>
        <p:spPr bwMode="auto">
          <a:xfrm>
            <a:off x="5907088" y="3213100"/>
            <a:ext cx="2663825" cy="523875"/>
          </a:xfrm>
          <a:prstGeom prst="rect">
            <a:avLst/>
          </a:prstGeom>
          <a:noFill/>
          <a:ln w="9525">
            <a:noFill/>
            <a:miter lim="800000"/>
            <a:headEnd/>
            <a:tailEnd/>
          </a:ln>
        </p:spPr>
        <p:txBody>
          <a:bodyPr>
            <a:spAutoFit/>
          </a:bodyPr>
          <a:lstStyle/>
          <a:p>
            <a:r>
              <a:rPr lang="ru-RU" sz="2000" b="1" i="1" baseline="30000">
                <a:solidFill>
                  <a:srgbClr val="000000"/>
                </a:solidFill>
                <a:latin typeface="Times New Roman" pitchFamily="18" charset="0"/>
                <a:ea typeface="Batang" pitchFamily="18" charset="-127"/>
              </a:rPr>
              <a:t>197</a:t>
            </a:r>
            <a:r>
              <a:rPr lang="ru-RU" sz="2000" b="1" i="1">
                <a:solidFill>
                  <a:srgbClr val="000000"/>
                </a:solidFill>
                <a:latin typeface="Times New Roman" pitchFamily="18" charset="0"/>
                <a:ea typeface="Batang" pitchFamily="18" charset="-127"/>
              </a:rPr>
              <a:t>Au(</a:t>
            </a:r>
            <a:r>
              <a:rPr lang="en-US" sz="2000" b="1" i="1" baseline="30000">
                <a:solidFill>
                  <a:srgbClr val="000000"/>
                </a:solidFill>
                <a:latin typeface="Times New Roman" pitchFamily="18" charset="0"/>
                <a:ea typeface="Batang" pitchFamily="18" charset="-127"/>
              </a:rPr>
              <a:t>3</a:t>
            </a:r>
            <a:r>
              <a:rPr lang="ru-RU" sz="2000" b="1" i="1">
                <a:solidFill>
                  <a:srgbClr val="000000"/>
                </a:solidFill>
                <a:latin typeface="Times New Roman" pitchFamily="18" charset="0"/>
                <a:ea typeface="Batang" pitchFamily="18" charset="-127"/>
              </a:rPr>
              <a:t>He,</a:t>
            </a:r>
            <a:r>
              <a:rPr lang="en-US" sz="2000" b="1" i="1">
                <a:solidFill>
                  <a:srgbClr val="000000"/>
                </a:solidFill>
                <a:latin typeface="Times New Roman" pitchFamily="18" charset="0"/>
                <a:ea typeface="Batang" pitchFamily="18" charset="-127"/>
              </a:rPr>
              <a:t>2</a:t>
            </a:r>
            <a:r>
              <a:rPr lang="ru-RU" sz="2000" b="1" i="1">
                <a:solidFill>
                  <a:srgbClr val="000000"/>
                </a:solidFill>
                <a:latin typeface="Times New Roman" pitchFamily="18" charset="0"/>
                <a:ea typeface="Batang" pitchFamily="18" charset="-127"/>
              </a:rPr>
              <a:t>n)</a:t>
            </a:r>
            <a:r>
              <a:rPr lang="ru-RU" sz="2800" b="1" i="1" baseline="30000">
                <a:solidFill>
                  <a:srgbClr val="000000"/>
                </a:solidFill>
                <a:latin typeface="Times New Roman" pitchFamily="18" charset="0"/>
                <a:ea typeface="Batang" pitchFamily="18" charset="-127"/>
              </a:rPr>
              <a:t>198</a:t>
            </a:r>
            <a:r>
              <a:rPr lang="ru-RU" sz="2800" b="1" i="1">
                <a:solidFill>
                  <a:srgbClr val="000000"/>
                </a:solidFill>
                <a:latin typeface="Times New Roman" pitchFamily="18" charset="0"/>
                <a:ea typeface="Batang" pitchFamily="18" charset="-127"/>
              </a:rPr>
              <a:t>Tl</a:t>
            </a:r>
            <a:r>
              <a:rPr lang="ru-RU" sz="2000" i="1">
                <a:solidFill>
                  <a:srgbClr val="000000"/>
                </a:solidFill>
                <a:latin typeface="Times New Roman" pitchFamily="18" charset="0"/>
                <a:ea typeface="Batang" pitchFamily="18" charset="-127"/>
              </a:rPr>
              <a:t>, </a:t>
            </a:r>
            <a:endParaRPr lang="ru-RU" sz="2000"/>
          </a:p>
        </p:txBody>
      </p:sp>
      <p:sp>
        <p:nvSpPr>
          <p:cNvPr id="776196" name="Прямоугольник 3"/>
          <p:cNvSpPr>
            <a:spLocks noChangeArrowheads="1"/>
          </p:cNvSpPr>
          <p:nvPr/>
        </p:nvSpPr>
        <p:spPr bwMode="auto">
          <a:xfrm>
            <a:off x="5907088" y="404813"/>
            <a:ext cx="2913062" cy="2030412"/>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Н. К.Скобелев, </a:t>
            </a:r>
            <a:endParaRPr lang="en-US">
              <a:latin typeface="Times New Roman" pitchFamily="18" charset="0"/>
              <a:cs typeface="Times New Roman" pitchFamily="18" charset="0"/>
            </a:endParaRPr>
          </a:p>
          <a:p>
            <a:r>
              <a:rPr lang="ru-RU">
                <a:latin typeface="Times New Roman" pitchFamily="18" charset="0"/>
                <a:cs typeface="Times New Roman" pitchFamily="18" charset="0"/>
              </a:rPr>
              <a:t>Ю.Э. Пенионжкевич, </a:t>
            </a:r>
            <a:endParaRPr lang="en-US">
              <a:latin typeface="Times New Roman" pitchFamily="18" charset="0"/>
              <a:cs typeface="Times New Roman" pitchFamily="18" charset="0"/>
            </a:endParaRPr>
          </a:p>
          <a:p>
            <a:r>
              <a:rPr lang="ru-RU">
                <a:latin typeface="Times New Roman" pitchFamily="18" charset="0"/>
                <a:cs typeface="Times New Roman" pitchFamily="18" charset="0"/>
              </a:rPr>
              <a:t>Е.И. Воскобойник и др. Письма в ЭЧАЯ, 2014,11, С.198-208; Известия РАН, сер. физич.,2014,Т.78,С. 543-548</a:t>
            </a: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2"/>
          <p:cNvPicPr>
            <a:picLocks noChangeAspect="1" noChangeArrowheads="1"/>
          </p:cNvPicPr>
          <p:nvPr/>
        </p:nvPicPr>
        <p:blipFill>
          <a:blip r:embed="rId3" cstate="print"/>
          <a:srcRect/>
          <a:stretch>
            <a:fillRect/>
          </a:stretch>
        </p:blipFill>
        <p:spPr bwMode="auto">
          <a:xfrm>
            <a:off x="755650" y="280988"/>
            <a:ext cx="4679950" cy="4695825"/>
          </a:xfrm>
          <a:prstGeom prst="rect">
            <a:avLst/>
          </a:prstGeom>
          <a:noFill/>
          <a:ln w="9525">
            <a:noFill/>
            <a:miter lim="800000"/>
            <a:headEnd/>
            <a:tailEnd/>
          </a:ln>
        </p:spPr>
      </p:pic>
      <p:graphicFrame>
        <p:nvGraphicFramePr>
          <p:cNvPr id="3" name="Таблица 2"/>
          <p:cNvGraphicFramePr>
            <a:graphicFrameLocks noGrp="1"/>
          </p:cNvGraphicFramePr>
          <p:nvPr/>
        </p:nvGraphicFramePr>
        <p:xfrm>
          <a:off x="0" y="4941888"/>
          <a:ext cx="9144000" cy="1611630"/>
        </p:xfrm>
        <a:graphic>
          <a:graphicData uri="http://schemas.openxmlformats.org/drawingml/2006/table">
            <a:tbl>
              <a:tblPr firstRow="1" firstCol="1" lastRow="1" lastCol="1" bandRow="1" bandCol="1"/>
              <a:tblGrid>
                <a:gridCol w="9144000"/>
              </a:tblGrid>
              <a:tr h="1611630">
                <a:tc>
                  <a:txBody>
                    <a:bodyPr/>
                    <a:lstStyle/>
                    <a:p>
                      <a:pPr>
                        <a:spcAft>
                          <a:spcPts val="0"/>
                        </a:spcAft>
                      </a:pPr>
                      <a:r>
                        <a:rPr lang="ru-RU" sz="1600" b="1" i="1" dirty="0" smtClean="0">
                          <a:effectLst/>
                          <a:latin typeface="Times New Roman"/>
                          <a:ea typeface="Batang"/>
                        </a:rPr>
                        <a:t>Рис.</a:t>
                      </a:r>
                      <a:r>
                        <a:rPr lang="ru-RU" sz="1600" i="1" dirty="0" smtClean="0">
                          <a:effectLst/>
                          <a:latin typeface="Times New Roman"/>
                          <a:ea typeface="Batang"/>
                        </a:rPr>
                        <a:t> </a:t>
                      </a:r>
                      <a:r>
                        <a:rPr lang="ru-RU" sz="1600" i="1" dirty="0">
                          <a:effectLst/>
                          <a:latin typeface="Times New Roman"/>
                          <a:ea typeface="Batang"/>
                        </a:rPr>
                        <a:t>а) Функции возбуждения реакции полного слияния с испарением пяти нейтронов </a:t>
                      </a:r>
                      <a:r>
                        <a:rPr lang="ru-RU" sz="1600" i="1" baseline="30000" dirty="0">
                          <a:effectLst/>
                          <a:latin typeface="Times New Roman"/>
                          <a:ea typeface="Batang"/>
                        </a:rPr>
                        <a:t>197</a:t>
                      </a:r>
                      <a:r>
                        <a:rPr lang="ru-RU" sz="1600" i="1" dirty="0">
                          <a:effectLst/>
                          <a:latin typeface="Times New Roman"/>
                          <a:ea typeface="Batang"/>
                        </a:rPr>
                        <a:t>Au(</a:t>
                      </a:r>
                      <a:r>
                        <a:rPr lang="ru-RU" sz="1600" i="1" baseline="30000" dirty="0">
                          <a:effectLst/>
                          <a:latin typeface="Times New Roman"/>
                          <a:ea typeface="Batang"/>
                        </a:rPr>
                        <a:t>6</a:t>
                      </a:r>
                      <a:r>
                        <a:rPr lang="ru-RU" sz="1600" i="1" dirty="0">
                          <a:effectLst/>
                          <a:latin typeface="Times New Roman"/>
                          <a:ea typeface="Batang"/>
                        </a:rPr>
                        <a:t>He,5n)</a:t>
                      </a:r>
                      <a:r>
                        <a:rPr lang="ru-RU" sz="1600" i="1" baseline="30000" dirty="0">
                          <a:effectLst/>
                          <a:latin typeface="Times New Roman"/>
                          <a:ea typeface="Batang"/>
                        </a:rPr>
                        <a:t>198</a:t>
                      </a:r>
                      <a:r>
                        <a:rPr lang="ru-RU" sz="1600" i="1" dirty="0">
                          <a:effectLst/>
                          <a:latin typeface="Times New Roman"/>
                          <a:ea typeface="Batang"/>
                        </a:rPr>
                        <a:t>Tl, ведущей к заселению основного 2</a:t>
                      </a:r>
                      <a:r>
                        <a:rPr lang="ru-RU" sz="1600" i="1" baseline="30000" dirty="0">
                          <a:effectLst/>
                          <a:latin typeface="Times New Roman"/>
                          <a:ea typeface="Batang"/>
                          <a:sym typeface="Symbol"/>
                        </a:rPr>
                        <a:t></a:t>
                      </a:r>
                      <a:r>
                        <a:rPr lang="ru-RU" sz="1600" i="1" dirty="0">
                          <a:effectLst/>
                          <a:latin typeface="Times New Roman"/>
                          <a:ea typeface="Batang"/>
                        </a:rPr>
                        <a:t>- (●) и изомерного 7</a:t>
                      </a:r>
                      <a:r>
                        <a:rPr lang="ru-RU" sz="1600" i="1" baseline="30000" dirty="0">
                          <a:effectLst/>
                          <a:latin typeface="Times New Roman"/>
                          <a:ea typeface="Batang"/>
                        </a:rPr>
                        <a:t>+</a:t>
                      </a:r>
                      <a:r>
                        <a:rPr lang="ru-RU" sz="1600" i="1" dirty="0">
                          <a:effectLst/>
                          <a:latin typeface="Times New Roman"/>
                          <a:ea typeface="Batang"/>
                        </a:rPr>
                        <a:t> (◊) состояний ядра </a:t>
                      </a:r>
                      <a:r>
                        <a:rPr lang="ru-RU" sz="1600" i="1" baseline="30000" dirty="0">
                          <a:effectLst/>
                          <a:latin typeface="Times New Roman"/>
                          <a:ea typeface="Batang"/>
                        </a:rPr>
                        <a:t>198</a:t>
                      </a:r>
                      <a:r>
                        <a:rPr lang="ru-RU" sz="1600" i="1" dirty="0">
                          <a:effectLst/>
                          <a:latin typeface="Times New Roman"/>
                          <a:ea typeface="Batang"/>
                        </a:rPr>
                        <a:t>Tl. </a:t>
                      </a:r>
                      <a:endParaRPr lang="ru-RU" sz="1600" dirty="0">
                        <a:effectLst/>
                        <a:latin typeface="Times New Roman"/>
                        <a:ea typeface="Batang"/>
                      </a:endParaRPr>
                    </a:p>
                    <a:p>
                      <a:pPr>
                        <a:spcAft>
                          <a:spcPts val="0"/>
                        </a:spcAft>
                      </a:pPr>
                      <a:r>
                        <a:rPr lang="ru-RU" sz="1600" i="1" dirty="0">
                          <a:effectLst/>
                          <a:latin typeface="Times New Roman"/>
                          <a:ea typeface="Batang"/>
                        </a:rPr>
                        <a:t>б) Изомерное отношение для ядра </a:t>
                      </a:r>
                      <a:r>
                        <a:rPr lang="ru-RU" sz="1600" i="1" baseline="30000" dirty="0">
                          <a:effectLst/>
                          <a:latin typeface="Times New Roman"/>
                          <a:ea typeface="Batang"/>
                        </a:rPr>
                        <a:t>198</a:t>
                      </a:r>
                      <a:r>
                        <a:rPr lang="ru-RU" sz="1600" i="1" dirty="0">
                          <a:effectLst/>
                          <a:latin typeface="Times New Roman"/>
                          <a:ea typeface="Batang"/>
                        </a:rPr>
                        <a:t>Tl. Сплошной и пунктирной кривыми показаны расчетные значения изомерного отношения, полученные в рамках статистической модели для параметра плотности уровней </a:t>
                      </a:r>
                      <a:r>
                        <a:rPr lang="en-US" sz="1600" i="1" dirty="0">
                          <a:effectLst/>
                          <a:latin typeface="Times New Roman"/>
                          <a:ea typeface="Batang"/>
                        </a:rPr>
                        <a:t>a</a:t>
                      </a:r>
                      <a:r>
                        <a:rPr lang="ru-RU" sz="1600" i="1" dirty="0">
                          <a:effectLst/>
                          <a:latin typeface="Times New Roman"/>
                          <a:ea typeface="Batang"/>
                        </a:rPr>
                        <a:t> и различных значений параметра обрезания по спину σ (5.3 и 5 соответственно) в зависимости от энергии пучка.</a:t>
                      </a:r>
                      <a:endParaRPr lang="ru-RU" sz="1600" dirty="0">
                        <a:effectLst/>
                        <a:latin typeface="Times New Roman"/>
                        <a:ea typeface="Batang"/>
                      </a:endParaRPr>
                    </a:p>
                  </a:txBody>
                  <a:tcPr marL="68580" marR="68580" marT="0" marB="0">
                    <a:lnL>
                      <a:noFill/>
                    </a:lnL>
                    <a:lnR>
                      <a:noFill/>
                    </a:lnR>
                    <a:lnT>
                      <a:noFill/>
                    </a:lnT>
                    <a:lnB>
                      <a:noFill/>
                    </a:lnB>
                  </a:tcPr>
                </a:tc>
              </a:tr>
            </a:tbl>
          </a:graphicData>
        </a:graphic>
      </p:graphicFrame>
      <p:sp>
        <p:nvSpPr>
          <p:cNvPr id="779268" name="Прямоугольник 1"/>
          <p:cNvSpPr>
            <a:spLocks noChangeArrowheads="1"/>
          </p:cNvSpPr>
          <p:nvPr/>
        </p:nvSpPr>
        <p:spPr bwMode="auto">
          <a:xfrm>
            <a:off x="6227763" y="2366963"/>
            <a:ext cx="2463800" cy="523875"/>
          </a:xfrm>
          <a:prstGeom prst="rect">
            <a:avLst/>
          </a:prstGeom>
          <a:noFill/>
          <a:ln w="9525">
            <a:noFill/>
            <a:miter lim="800000"/>
            <a:headEnd/>
            <a:tailEnd/>
          </a:ln>
        </p:spPr>
        <p:txBody>
          <a:bodyPr wrap="none">
            <a:spAutoFit/>
          </a:bodyPr>
          <a:lstStyle/>
          <a:p>
            <a:r>
              <a:rPr lang="ru-RU" sz="2000" b="1" baseline="30000">
                <a:solidFill>
                  <a:srgbClr val="000000"/>
                </a:solidFill>
                <a:latin typeface="Times New Roman" pitchFamily="18" charset="0"/>
                <a:ea typeface="Batang" pitchFamily="18" charset="-127"/>
              </a:rPr>
              <a:t>197</a:t>
            </a:r>
            <a:r>
              <a:rPr lang="ru-RU" sz="2000" b="1" i="1">
                <a:solidFill>
                  <a:srgbClr val="000000"/>
                </a:solidFill>
                <a:latin typeface="Times New Roman" pitchFamily="18" charset="0"/>
                <a:ea typeface="Batang" pitchFamily="18" charset="-127"/>
              </a:rPr>
              <a:t>Au(</a:t>
            </a:r>
            <a:r>
              <a:rPr lang="ru-RU" sz="2000" b="1" i="1" baseline="30000">
                <a:solidFill>
                  <a:srgbClr val="000000"/>
                </a:solidFill>
                <a:latin typeface="Times New Roman" pitchFamily="18" charset="0"/>
                <a:ea typeface="Batang" pitchFamily="18" charset="-127"/>
              </a:rPr>
              <a:t>6</a:t>
            </a:r>
            <a:r>
              <a:rPr lang="ru-RU" sz="2000" b="1" i="1">
                <a:solidFill>
                  <a:srgbClr val="000000"/>
                </a:solidFill>
                <a:latin typeface="Times New Roman" pitchFamily="18" charset="0"/>
                <a:ea typeface="Batang" pitchFamily="18" charset="-127"/>
              </a:rPr>
              <a:t>He,5n)</a:t>
            </a:r>
            <a:r>
              <a:rPr lang="ru-RU" sz="2800" b="1" i="1" baseline="30000">
                <a:solidFill>
                  <a:srgbClr val="000000"/>
                </a:solidFill>
                <a:latin typeface="Times New Roman" pitchFamily="18" charset="0"/>
                <a:ea typeface="Batang" pitchFamily="18" charset="-127"/>
              </a:rPr>
              <a:t>198</a:t>
            </a:r>
            <a:r>
              <a:rPr lang="ru-RU" sz="2800" b="1" i="1">
                <a:solidFill>
                  <a:srgbClr val="000000"/>
                </a:solidFill>
                <a:latin typeface="Times New Roman" pitchFamily="18" charset="0"/>
                <a:ea typeface="Batang" pitchFamily="18" charset="-127"/>
              </a:rPr>
              <a:t>Tl</a:t>
            </a:r>
            <a:r>
              <a:rPr lang="ru-RU" sz="2000" i="1">
                <a:solidFill>
                  <a:srgbClr val="000000"/>
                </a:solidFill>
                <a:latin typeface="Times New Roman" pitchFamily="18" charset="0"/>
                <a:ea typeface="Batang" pitchFamily="18" charset="-127"/>
              </a:rPr>
              <a:t>, </a:t>
            </a:r>
            <a:endParaRPr lang="ru-RU" sz="2000"/>
          </a:p>
        </p:txBody>
      </p:sp>
      <p:sp>
        <p:nvSpPr>
          <p:cNvPr id="779269" name="Прямоугольник 3"/>
          <p:cNvSpPr>
            <a:spLocks noChangeArrowheads="1"/>
          </p:cNvSpPr>
          <p:nvPr/>
        </p:nvSpPr>
        <p:spPr bwMode="auto">
          <a:xfrm>
            <a:off x="5326063" y="212725"/>
            <a:ext cx="3744912" cy="92392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A</a:t>
            </a:r>
            <a:r>
              <a:rPr lang="ru-RU">
                <a:latin typeface="Times New Roman" pitchFamily="18" charset="0"/>
                <a:cs typeface="Times New Roman" pitchFamily="18" charset="0"/>
              </a:rPr>
              <a:t>.</a:t>
            </a:r>
            <a:r>
              <a:rPr lang="en-US">
                <a:latin typeface="Times New Roman" pitchFamily="18" charset="0"/>
                <a:cs typeface="Times New Roman" pitchFamily="18" charset="0"/>
              </a:rPr>
              <a:t>A</a:t>
            </a:r>
            <a:r>
              <a:rPr lang="ru-RU">
                <a:latin typeface="Times New Roman" pitchFamily="18" charset="0"/>
                <a:cs typeface="Times New Roman" pitchFamily="18" charset="0"/>
              </a:rPr>
              <a:t>. </a:t>
            </a:r>
            <a:r>
              <a:rPr lang="en-US">
                <a:latin typeface="Times New Roman" pitchFamily="18" charset="0"/>
                <a:cs typeface="Times New Roman" pitchFamily="18" charset="0"/>
              </a:rPr>
              <a:t>Kulko</a:t>
            </a:r>
            <a:r>
              <a:rPr lang="ru-RU">
                <a:latin typeface="Times New Roman" pitchFamily="18" charset="0"/>
                <a:cs typeface="Times New Roman" pitchFamily="18" charset="0"/>
              </a:rPr>
              <a:t>, </a:t>
            </a:r>
            <a:r>
              <a:rPr lang="en-US">
                <a:latin typeface="Times New Roman" pitchFamily="18" charset="0"/>
                <a:cs typeface="Times New Roman" pitchFamily="18" charset="0"/>
              </a:rPr>
              <a:t>N</a:t>
            </a:r>
            <a:r>
              <a:rPr lang="ru-RU">
                <a:latin typeface="Times New Roman" pitchFamily="18" charset="0"/>
                <a:cs typeface="Times New Roman" pitchFamily="18" charset="0"/>
              </a:rPr>
              <a:t>.</a:t>
            </a:r>
            <a:r>
              <a:rPr lang="en-US">
                <a:latin typeface="Times New Roman" pitchFamily="18" charset="0"/>
                <a:cs typeface="Times New Roman" pitchFamily="18" charset="0"/>
              </a:rPr>
              <a:t>A</a:t>
            </a:r>
            <a:r>
              <a:rPr lang="ru-RU">
                <a:latin typeface="Times New Roman" pitchFamily="18" charset="0"/>
                <a:cs typeface="Times New Roman" pitchFamily="18" charset="0"/>
              </a:rPr>
              <a:t>. </a:t>
            </a:r>
            <a:r>
              <a:rPr lang="en-US">
                <a:latin typeface="Times New Roman" pitchFamily="18" charset="0"/>
                <a:cs typeface="Times New Roman" pitchFamily="18" charset="0"/>
              </a:rPr>
              <a:t>Demekhina</a:t>
            </a:r>
            <a:r>
              <a:rPr lang="ru-RU">
                <a:latin typeface="Times New Roman" pitchFamily="18" charset="0"/>
                <a:cs typeface="Times New Roman" pitchFamily="18" charset="0"/>
              </a:rPr>
              <a:t>,</a:t>
            </a:r>
            <a:r>
              <a:rPr lang="en-US">
                <a:latin typeface="Times New Roman" pitchFamily="18" charset="0"/>
                <a:cs typeface="Times New Roman" pitchFamily="18" charset="0"/>
              </a:rPr>
              <a:t>R</a:t>
            </a:r>
            <a:r>
              <a:rPr lang="ru-RU">
                <a:latin typeface="Times New Roman" pitchFamily="18" charset="0"/>
                <a:cs typeface="Times New Roman" pitchFamily="18" charset="0"/>
              </a:rPr>
              <a:t>. </a:t>
            </a:r>
            <a:r>
              <a:rPr lang="en-US">
                <a:latin typeface="Times New Roman" pitchFamily="18" charset="0"/>
                <a:cs typeface="Times New Roman" pitchFamily="18" charset="0"/>
              </a:rPr>
              <a:t>Kalpakchieva et al</a:t>
            </a:r>
            <a:r>
              <a:rPr lang="ru-RU">
                <a:latin typeface="Times New Roman" pitchFamily="18" charset="0"/>
                <a:cs typeface="Times New Roman" pitchFamily="18" charset="0"/>
              </a:rPr>
              <a:t>. </a:t>
            </a:r>
            <a:r>
              <a:rPr lang="en-US">
                <a:latin typeface="Times New Roman" pitchFamily="18" charset="0"/>
                <a:cs typeface="Times New Roman" pitchFamily="18" charset="0"/>
              </a:rPr>
              <a:t>J</a:t>
            </a:r>
            <a:r>
              <a:rPr lang="ru-RU">
                <a:latin typeface="Times New Roman" pitchFamily="18" charset="0"/>
                <a:cs typeface="Times New Roman" pitchFamily="18" charset="0"/>
              </a:rPr>
              <a:t>.</a:t>
            </a:r>
            <a:r>
              <a:rPr lang="en-US">
                <a:latin typeface="Times New Roman" pitchFamily="18" charset="0"/>
                <a:cs typeface="Times New Roman" pitchFamily="18" charset="0"/>
              </a:rPr>
              <a:t>Phys.</a:t>
            </a:r>
            <a:r>
              <a:rPr lang="ru-RU">
                <a:latin typeface="Times New Roman" pitchFamily="18" charset="0"/>
                <a:cs typeface="Times New Roman" pitchFamily="18" charset="0"/>
              </a:rPr>
              <a:t> </a:t>
            </a:r>
            <a:r>
              <a:rPr lang="en-US">
                <a:latin typeface="Times New Roman" pitchFamily="18" charset="0"/>
                <a:cs typeface="Times New Roman" pitchFamily="18" charset="0"/>
              </a:rPr>
              <a:t>G</a:t>
            </a:r>
            <a:r>
              <a:rPr lang="ru-RU">
                <a:latin typeface="Times New Roman" pitchFamily="18" charset="0"/>
                <a:cs typeface="Times New Roman" pitchFamily="18" charset="0"/>
              </a:rPr>
              <a:t>: </a:t>
            </a:r>
            <a:r>
              <a:rPr lang="en-US">
                <a:latin typeface="Times New Roman" pitchFamily="18" charset="0"/>
                <a:cs typeface="Times New Roman" pitchFamily="18" charset="0"/>
              </a:rPr>
              <a:t>Nucl</a:t>
            </a:r>
            <a:r>
              <a:rPr lang="ru-RU">
                <a:latin typeface="Times New Roman" pitchFamily="18" charset="0"/>
                <a:cs typeface="Times New Roman" pitchFamily="18" charset="0"/>
              </a:rPr>
              <a:t>. </a:t>
            </a:r>
            <a:r>
              <a:rPr lang="en-US">
                <a:latin typeface="Times New Roman" pitchFamily="18" charset="0"/>
                <a:cs typeface="Times New Roman" pitchFamily="18" charset="0"/>
              </a:rPr>
              <a:t>Part</a:t>
            </a:r>
            <a:r>
              <a:rPr lang="ru-RU">
                <a:latin typeface="Times New Roman" pitchFamily="18" charset="0"/>
                <a:cs typeface="Times New Roman" pitchFamily="18" charset="0"/>
              </a:rPr>
              <a:t>. </a:t>
            </a:r>
            <a:r>
              <a:rPr lang="en-US">
                <a:latin typeface="Times New Roman" pitchFamily="18" charset="0"/>
                <a:cs typeface="Times New Roman" pitchFamily="18" charset="0"/>
              </a:rPr>
              <a:t>Phys</a:t>
            </a:r>
            <a:r>
              <a:rPr lang="ru-RU">
                <a:latin typeface="Times New Roman" pitchFamily="18" charset="0"/>
                <a:cs typeface="Times New Roman" pitchFamily="18" charset="0"/>
              </a:rPr>
              <a:t>., 2007, 34 2297-2306 </a:t>
            </a:r>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duotone>
              <a:prstClr val="black"/>
              <a:schemeClr val="accent3">
                <a:tint val="45000"/>
                <a:satMod val="400000"/>
              </a:schemeClr>
            </a:duotone>
            <a:extLst>
              <a:ext uri="{28A0092B-C50C-407E-A947-70E740481C1C}"/>
            </a:extLst>
          </a:blip>
          <a:srcRect/>
          <a:stretch>
            <a:fillRect/>
          </a:stretch>
        </p:blipFill>
        <p:spPr bwMode="auto">
          <a:xfrm>
            <a:off x="561367" y="260648"/>
            <a:ext cx="7991475" cy="5314950"/>
          </a:xfrm>
          <a:prstGeom prst="rect">
            <a:avLst/>
          </a:prstGeom>
          <a:noFill/>
          <a:ln>
            <a:noFill/>
          </a:ln>
          <a:effectLst/>
          <a:extLst>
            <a:ext uri="{909E8E84-426E-40DD-AFC4-6F175D3DCCD1}"/>
            <a:ext uri="{91240B29-F687-4F45-9708-019B960494DF}"/>
            <a:ext uri="{AF507438-7753-43E0-B8FC-AC1667EBCBE1}"/>
          </a:extLst>
        </p:spPr>
      </p:pic>
      <p:sp>
        <p:nvSpPr>
          <p:cNvPr id="744450" name="Прямоугольник 1"/>
          <p:cNvSpPr>
            <a:spLocks noChangeArrowheads="1"/>
          </p:cNvSpPr>
          <p:nvPr/>
        </p:nvSpPr>
        <p:spPr bwMode="auto">
          <a:xfrm>
            <a:off x="992188" y="5732463"/>
            <a:ext cx="7324725" cy="923925"/>
          </a:xfrm>
          <a:prstGeom prst="rect">
            <a:avLst/>
          </a:prstGeom>
          <a:noFill/>
          <a:ln w="9525">
            <a:noFill/>
            <a:miter lim="800000"/>
            <a:headEnd/>
            <a:tailEnd/>
          </a:ln>
        </p:spPr>
        <p:txBody>
          <a:bodyPr>
            <a:spAutoFit/>
          </a:bodyPr>
          <a:lstStyle/>
          <a:p>
            <a:r>
              <a:rPr lang="en-US" i="1">
                <a:latin typeface="Times New Roman" pitchFamily="18" charset="0"/>
              </a:rPr>
              <a:t>Chart of nuclides, illustrating a selection of highly excited isomers</a:t>
            </a:r>
          </a:p>
          <a:p>
            <a:r>
              <a:rPr lang="en-US" i="1">
                <a:latin typeface="Times New Roman" pitchFamily="18" charset="0"/>
              </a:rPr>
              <a:t>(dots) that are long enough lived for secondary-reaction measurements.</a:t>
            </a:r>
          </a:p>
          <a:p>
            <a:r>
              <a:rPr lang="en-US" i="1">
                <a:latin typeface="Times New Roman" pitchFamily="18" charset="0"/>
              </a:rPr>
              <a:t>Naturally occurring nuclides are shown as squares.</a:t>
            </a:r>
            <a:endParaRPr lang="ru-RU">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763713" y="2276475"/>
          <a:ext cx="5976937" cy="3290889"/>
        </p:xfrm>
        <a:graphic>
          <a:graphicData uri="http://schemas.openxmlformats.org/drawingml/2006/table">
            <a:tbl>
              <a:tblPr/>
              <a:tblGrid>
                <a:gridCol w="1735137"/>
                <a:gridCol w="1263650"/>
                <a:gridCol w="1243013"/>
                <a:gridCol w="1735137"/>
              </a:tblGrid>
              <a:tr h="109696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E</a:t>
                      </a:r>
                      <a:r>
                        <a:rPr kumimoji="0" lang="en-US" sz="2000" b="1" i="0" u="none" strike="noStrike" cap="none" normalizeH="0" baseline="-25000" smtClean="0">
                          <a:ln>
                            <a:noFill/>
                          </a:ln>
                          <a:solidFill>
                            <a:schemeClr val="tx1"/>
                          </a:solidFill>
                          <a:effectLst/>
                          <a:latin typeface="Times New Roman" pitchFamily="18" charset="0"/>
                          <a:cs typeface="Times New Roman" pitchFamily="18" charset="0"/>
                        </a:rPr>
                        <a:t>лаб</a:t>
                      </a:r>
                      <a:r>
                        <a:rPr kumimoji="0" lang="ru-RU" sz="2000" b="1" i="0" u="none" strike="noStrike" cap="none" normalizeH="0" baseline="-25000" smtClean="0">
                          <a:ln>
                            <a:noFill/>
                          </a:ln>
                          <a:solidFill>
                            <a:schemeClr val="tx1"/>
                          </a:solidFill>
                          <a:effectLst/>
                          <a:latin typeface="Times New Roman" pitchFamily="18" charset="0"/>
                          <a:cs typeface="Times New Roman" pitchFamily="18" charset="0"/>
                        </a:rPr>
                        <a:t>, </a:t>
                      </a: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МэВ</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σ</a:t>
                      </a:r>
                      <a:r>
                        <a:rPr kumimoji="0" lang="ru-RU" sz="2000" b="1" i="0" u="none" strike="noStrike" cap="none" normalizeH="0" baseline="-25000" smtClean="0">
                          <a:ln>
                            <a:noFill/>
                          </a:ln>
                          <a:solidFill>
                            <a:schemeClr val="tx1"/>
                          </a:solidFill>
                          <a:effectLst/>
                          <a:latin typeface="Times New Roman" pitchFamily="18" charset="0"/>
                          <a:cs typeface="Times New Roman" pitchFamily="18" charset="0"/>
                        </a:rPr>
                        <a:t>m</a:t>
                      </a: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 мб</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σ</a:t>
                      </a:r>
                      <a:r>
                        <a:rPr kumimoji="0" lang="en-US" sz="2000" b="1" i="0" u="none" strike="noStrike" cap="none" normalizeH="0" baseline="-25000" smtClean="0">
                          <a:ln>
                            <a:noFill/>
                          </a:ln>
                          <a:solidFill>
                            <a:schemeClr val="tx1"/>
                          </a:solidFill>
                          <a:effectLst/>
                          <a:latin typeface="Times New Roman" pitchFamily="18" charset="0"/>
                          <a:cs typeface="Times New Roman" pitchFamily="18" charset="0"/>
                        </a:rPr>
                        <a:t>g</a:t>
                      </a: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 мб</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σ</a:t>
                      </a:r>
                      <a:r>
                        <a:rPr kumimoji="0" lang="ru-RU" sz="2000" b="1" i="0" u="none" strike="noStrike" cap="none" normalizeH="0" baseline="-25000" smtClean="0">
                          <a:ln>
                            <a:noFill/>
                          </a:ln>
                          <a:solidFill>
                            <a:schemeClr val="tx1"/>
                          </a:solidFill>
                          <a:effectLst/>
                          <a:latin typeface="Times New Roman" pitchFamily="18" charset="0"/>
                          <a:cs typeface="Times New Roman" pitchFamily="18" charset="0"/>
                        </a:rPr>
                        <a:t>m</a:t>
                      </a: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 σ</a:t>
                      </a:r>
                      <a:r>
                        <a:rPr kumimoji="0" lang="en-US" sz="2000" b="1" i="0" u="none" strike="noStrike" cap="none" normalizeH="0" baseline="-25000" smtClean="0">
                          <a:ln>
                            <a:noFill/>
                          </a:ln>
                          <a:solidFill>
                            <a:schemeClr val="tx1"/>
                          </a:solidFill>
                          <a:effectLst/>
                          <a:latin typeface="Times New Roman" pitchFamily="18" charset="0"/>
                          <a:cs typeface="Times New Roman" pitchFamily="18" charset="0"/>
                        </a:rPr>
                        <a:t>g</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60 ± 1.2</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549 ± 66</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292 ± 65</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1.88 ± 0.18</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57.4 ± 3.7</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465 ± 9</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251 ± 55</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1.85 ± 0.13</a:t>
                      </a:r>
                      <a:endParaRPr kumimoji="0" lang="ru-RU" sz="2000" b="1" i="0" u="none" strike="noStrike" cap="none" normalizeH="0" baseline="0" smtClean="0">
                        <a:ln>
                          <a:noFill/>
                        </a:ln>
                        <a:solidFill>
                          <a:schemeClr val="tx1"/>
                        </a:solidFill>
                        <a:effectLst/>
                        <a:latin typeface="Times New Roman" pitchFamily="18" charset="0"/>
                        <a:ea typeface="Batang" pitchFamily="18" charset="-127"/>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8263" name="Прямоугольник 2"/>
          <p:cNvSpPr>
            <a:spLocks noChangeArrowheads="1"/>
          </p:cNvSpPr>
          <p:nvPr/>
        </p:nvSpPr>
        <p:spPr bwMode="auto">
          <a:xfrm>
            <a:off x="684213" y="476250"/>
            <a:ext cx="7488237" cy="1446213"/>
          </a:xfrm>
          <a:prstGeom prst="rect">
            <a:avLst/>
          </a:prstGeom>
          <a:noFill/>
          <a:ln w="9525">
            <a:noFill/>
            <a:miter lim="800000"/>
            <a:headEnd/>
            <a:tailEnd/>
          </a:ln>
        </p:spPr>
        <p:txBody>
          <a:bodyPr>
            <a:spAutoFit/>
          </a:bodyPr>
          <a:lstStyle/>
          <a:p>
            <a:r>
              <a:rPr lang="ru-RU" sz="2000" b="1" i="1">
                <a:latin typeface="Times New Roman" pitchFamily="18" charset="0"/>
                <a:ea typeface="Batang" pitchFamily="18" charset="-127"/>
              </a:rPr>
              <a:t>Таблица</a:t>
            </a:r>
            <a:r>
              <a:rPr lang="en-US" sz="2000" b="1" i="1">
                <a:latin typeface="Times New Roman" pitchFamily="18" charset="0"/>
                <a:ea typeface="Batang" pitchFamily="18" charset="-127"/>
              </a:rPr>
              <a:t>.</a:t>
            </a:r>
            <a:r>
              <a:rPr lang="ru-RU" sz="2000" b="1" i="1">
                <a:latin typeface="Times New Roman" pitchFamily="18" charset="0"/>
                <a:ea typeface="Batang" pitchFamily="18" charset="-127"/>
              </a:rPr>
              <a:t> </a:t>
            </a:r>
            <a:r>
              <a:rPr lang="ru-RU" sz="2000" i="1">
                <a:latin typeface="Times New Roman" pitchFamily="18" charset="0"/>
                <a:ea typeface="Batang" pitchFamily="18" charset="-127"/>
              </a:rPr>
              <a:t>Экспериментальные сечения заселения изомерного (</a:t>
            </a:r>
            <a:r>
              <a:rPr lang="ru-RU" sz="2000" i="1">
                <a:latin typeface="Times New Roman" pitchFamily="18" charset="0"/>
                <a:ea typeface="Batang" pitchFamily="18" charset="-127"/>
                <a:cs typeface="Times New Roman" pitchFamily="18" charset="0"/>
                <a:sym typeface="Symbol" pitchFamily="18" charset="2"/>
              </a:rPr>
              <a:t></a:t>
            </a:r>
            <a:r>
              <a:rPr lang="en-US" sz="2000" i="1" baseline="-25000">
                <a:latin typeface="Times New Roman" pitchFamily="18" charset="0"/>
                <a:ea typeface="Batang" pitchFamily="18" charset="-127"/>
              </a:rPr>
              <a:t>m</a:t>
            </a:r>
            <a:r>
              <a:rPr lang="ru-RU" sz="2000" i="1">
                <a:latin typeface="Times New Roman" pitchFamily="18" charset="0"/>
                <a:ea typeface="Batang" pitchFamily="18" charset="-127"/>
              </a:rPr>
              <a:t>) и основного состояний (</a:t>
            </a:r>
            <a:r>
              <a:rPr lang="ru-RU" sz="2000" i="1">
                <a:latin typeface="Times New Roman" pitchFamily="18" charset="0"/>
                <a:ea typeface="Batang" pitchFamily="18" charset="-127"/>
                <a:sym typeface="Symbol" pitchFamily="18" charset="2"/>
              </a:rPr>
              <a:t></a:t>
            </a:r>
            <a:r>
              <a:rPr lang="en-US" sz="2000" i="1" baseline="-25000">
                <a:latin typeface="Times New Roman" pitchFamily="18" charset="0"/>
                <a:ea typeface="Batang" pitchFamily="18" charset="-127"/>
              </a:rPr>
              <a:t>g</a:t>
            </a:r>
            <a:r>
              <a:rPr lang="ru-RU" sz="2000" i="1">
                <a:latin typeface="Times New Roman" pitchFamily="18" charset="0"/>
                <a:ea typeface="Batang" pitchFamily="18" charset="-127"/>
              </a:rPr>
              <a:t>), и изомерные отношения (</a:t>
            </a:r>
            <a:r>
              <a:rPr lang="ru-RU" sz="2000" i="1">
                <a:latin typeface="Times New Roman" pitchFamily="18" charset="0"/>
                <a:ea typeface="Batang" pitchFamily="18" charset="-127"/>
                <a:sym typeface="Symbol" pitchFamily="18" charset="2"/>
              </a:rPr>
              <a:t></a:t>
            </a:r>
            <a:r>
              <a:rPr lang="en-US" sz="2000" i="1" baseline="-25000">
                <a:latin typeface="Times New Roman" pitchFamily="18" charset="0"/>
                <a:ea typeface="Batang" pitchFamily="18" charset="-127"/>
              </a:rPr>
              <a:t>m</a:t>
            </a:r>
            <a:r>
              <a:rPr lang="ru-RU" sz="2000" i="1">
                <a:latin typeface="Times New Roman" pitchFamily="18" charset="0"/>
                <a:ea typeface="Batang" pitchFamily="18" charset="-127"/>
              </a:rPr>
              <a:t>/</a:t>
            </a:r>
            <a:r>
              <a:rPr lang="ru-RU" sz="2000" i="1">
                <a:latin typeface="Times New Roman" pitchFamily="18" charset="0"/>
                <a:ea typeface="Batang" pitchFamily="18" charset="-127"/>
                <a:sym typeface="Symbol" pitchFamily="18" charset="2"/>
              </a:rPr>
              <a:t></a:t>
            </a:r>
            <a:r>
              <a:rPr lang="en-US" sz="2000" i="1" baseline="-25000">
                <a:latin typeface="Times New Roman" pitchFamily="18" charset="0"/>
                <a:ea typeface="Batang" pitchFamily="18" charset="-127"/>
              </a:rPr>
              <a:t>g</a:t>
            </a:r>
            <a:r>
              <a:rPr lang="ru-RU" sz="2000" i="1">
                <a:latin typeface="Times New Roman" pitchFamily="18" charset="0"/>
                <a:ea typeface="Batang" pitchFamily="18" charset="-127"/>
              </a:rPr>
              <a:t>)для ядра </a:t>
            </a:r>
            <a:r>
              <a:rPr lang="ru-RU" sz="2800" b="1" i="1" baseline="30000">
                <a:latin typeface="Times New Roman" pitchFamily="18" charset="0"/>
                <a:ea typeface="Batang" pitchFamily="18" charset="-127"/>
              </a:rPr>
              <a:t>196</a:t>
            </a:r>
            <a:r>
              <a:rPr lang="ru-RU" sz="2800" b="1" i="1">
                <a:latin typeface="Times New Roman" pitchFamily="18" charset="0"/>
                <a:ea typeface="Batang" pitchFamily="18" charset="-127"/>
              </a:rPr>
              <a:t>Tl</a:t>
            </a:r>
            <a:r>
              <a:rPr lang="ru-RU" sz="2000" i="1">
                <a:latin typeface="Times New Roman" pitchFamily="18" charset="0"/>
                <a:ea typeface="Batang" pitchFamily="18" charset="-127"/>
              </a:rPr>
              <a:t>, образовавшегося в реакции </a:t>
            </a:r>
            <a:r>
              <a:rPr lang="ru-RU" sz="2000" i="1" baseline="30000">
                <a:latin typeface="Times New Roman" pitchFamily="18" charset="0"/>
                <a:ea typeface="Batang" pitchFamily="18" charset="-127"/>
              </a:rPr>
              <a:t>197</a:t>
            </a:r>
            <a:r>
              <a:rPr lang="ru-RU" sz="2000" i="1">
                <a:latin typeface="Times New Roman" pitchFamily="18" charset="0"/>
                <a:ea typeface="Batang" pitchFamily="18" charset="-127"/>
              </a:rPr>
              <a:t>Au(</a:t>
            </a:r>
            <a:r>
              <a:rPr lang="ru-RU" sz="2000" i="1" baseline="30000">
                <a:latin typeface="Times New Roman" pitchFamily="18" charset="0"/>
                <a:ea typeface="Batang" pitchFamily="18" charset="-127"/>
              </a:rPr>
              <a:t>6</a:t>
            </a:r>
            <a:r>
              <a:rPr lang="ru-RU" sz="2000" i="1">
                <a:latin typeface="Times New Roman" pitchFamily="18" charset="0"/>
                <a:ea typeface="Batang" pitchFamily="18" charset="-127"/>
              </a:rPr>
              <a:t>He,7n) при энергиях 60 МэВ и 57.4 МэВ</a:t>
            </a:r>
            <a:r>
              <a:rPr lang="ru-RU" sz="2000">
                <a:latin typeface="Times New Roman" pitchFamily="18" charset="0"/>
                <a:ea typeface="Batang" pitchFamily="18" charset="-127"/>
              </a:rPr>
              <a:t>.</a:t>
            </a:r>
            <a:endParaRPr lang="ru-RU"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
          <p:cNvSpPr>
            <a:spLocks noChangeArrowheads="1"/>
          </p:cNvSpPr>
          <p:nvPr/>
        </p:nvSpPr>
        <p:spPr bwMode="auto">
          <a:xfrm>
            <a:off x="2854325" y="1566863"/>
            <a:ext cx="9144000" cy="457200"/>
          </a:xfrm>
          <a:prstGeom prst="rect">
            <a:avLst/>
          </a:prstGeom>
          <a:noFill/>
          <a:ln w="9525">
            <a:noFill/>
            <a:miter lim="800000"/>
            <a:headEnd/>
            <a:tailEnd/>
          </a:ln>
        </p:spPr>
        <p:txBody>
          <a:bodyPr wrap="none" anchor="ctr">
            <a:spAutoFit/>
          </a:bodyPr>
          <a:lstStyle/>
          <a:p>
            <a:endParaRPr lang="ru-RU"/>
          </a:p>
        </p:txBody>
      </p:sp>
      <p:pic>
        <p:nvPicPr>
          <p:cNvPr id="781314" name="Picture 2"/>
          <p:cNvPicPr>
            <a:picLocks noChangeAspect="1" noChangeArrowheads="1"/>
          </p:cNvPicPr>
          <p:nvPr/>
        </p:nvPicPr>
        <p:blipFill>
          <a:blip r:embed="rId3" cstate="print"/>
          <a:srcRect/>
          <a:stretch>
            <a:fillRect/>
          </a:stretch>
        </p:blipFill>
        <p:spPr bwMode="auto">
          <a:xfrm>
            <a:off x="1835150" y="1165225"/>
            <a:ext cx="6584950" cy="3919538"/>
          </a:xfrm>
          <a:prstGeom prst="rect">
            <a:avLst/>
          </a:prstGeom>
          <a:noFill/>
          <a:ln w="9525">
            <a:noFill/>
            <a:miter lim="800000"/>
            <a:headEnd/>
            <a:tailEnd/>
          </a:ln>
        </p:spPr>
      </p:pic>
      <p:sp>
        <p:nvSpPr>
          <p:cNvPr id="781315" name="Прямоугольник 4"/>
          <p:cNvSpPr>
            <a:spLocks noChangeArrowheads="1"/>
          </p:cNvSpPr>
          <p:nvPr/>
        </p:nvSpPr>
        <p:spPr bwMode="auto">
          <a:xfrm>
            <a:off x="393700" y="5084763"/>
            <a:ext cx="8569325" cy="1477962"/>
          </a:xfrm>
          <a:prstGeom prst="rect">
            <a:avLst/>
          </a:prstGeom>
          <a:noFill/>
          <a:ln w="9525">
            <a:noFill/>
            <a:miter lim="800000"/>
            <a:headEnd/>
            <a:tailEnd/>
          </a:ln>
        </p:spPr>
        <p:txBody>
          <a:bodyPr>
            <a:spAutoFit/>
          </a:bodyPr>
          <a:lstStyle/>
          <a:p>
            <a:pPr algn="ctr">
              <a:lnSpc>
                <a:spcPct val="150000"/>
              </a:lnSpc>
            </a:pPr>
            <a:r>
              <a:rPr lang="ru-RU">
                <a:latin typeface="Times New Roman" pitchFamily="18" charset="0"/>
                <a:cs typeface="Times New Roman" pitchFamily="18" charset="0"/>
              </a:rPr>
              <a:t>Рис. 6.</a:t>
            </a:r>
            <a:r>
              <a:rPr lang="en-US" sz="1600">
                <a:latin typeface="Times New Roman" pitchFamily="18" charset="0"/>
                <a:cs typeface="Times New Roman" pitchFamily="18" charset="0"/>
              </a:rPr>
              <a:t> </a:t>
            </a:r>
            <a:r>
              <a:rPr lang="ru-RU" i="1">
                <a:latin typeface="Times New Roman" pitchFamily="18" charset="0"/>
                <a:cs typeface="Times New Roman" pitchFamily="18" charset="0"/>
              </a:rPr>
              <a:t>Образование </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en-US" i="1" baseline="30000">
                <a:latin typeface="Times New Roman" pitchFamily="18" charset="0"/>
                <a:cs typeface="Times New Roman" pitchFamily="18" charset="0"/>
              </a:rPr>
              <a:t> </a:t>
            </a:r>
            <a:r>
              <a:rPr lang="ru-RU" i="1">
                <a:latin typeface="Times New Roman" pitchFamily="18" charset="0"/>
                <a:cs typeface="Times New Roman" pitchFamily="18" charset="0"/>
              </a:rPr>
              <a:t>и изомерное отношение для </a:t>
            </a:r>
            <a:r>
              <a:rPr lang="ru-RU" sz="2400" b="1" baseline="30000">
                <a:latin typeface="Times New Roman" pitchFamily="18" charset="0"/>
                <a:cs typeface="Times New Roman" pitchFamily="18" charset="0"/>
              </a:rPr>
              <a:t>195</a:t>
            </a:r>
            <a:r>
              <a:rPr lang="en-US" sz="2400" b="1" i="1">
                <a:latin typeface="Times New Roman" pitchFamily="18" charset="0"/>
                <a:cs typeface="Times New Roman" pitchFamily="18" charset="0"/>
              </a:rPr>
              <a:t>Hg</a:t>
            </a:r>
            <a:r>
              <a:rPr lang="ru-RU" sz="2400" b="1" i="1">
                <a:latin typeface="Times New Roman" pitchFamily="18" charset="0"/>
                <a:cs typeface="Times New Roman" pitchFamily="18" charset="0"/>
              </a:rPr>
              <a:t> </a:t>
            </a:r>
            <a:r>
              <a:rPr lang="ru-RU" i="1">
                <a:latin typeface="Times New Roman" pitchFamily="18" charset="0"/>
                <a:cs typeface="Times New Roman" pitchFamily="18" charset="0"/>
              </a:rPr>
              <a:t>при взаимодействии </a:t>
            </a:r>
            <a:r>
              <a:rPr lang="ru-RU" i="1" baseline="30000">
                <a:latin typeface="Times New Roman" pitchFamily="18" charset="0"/>
                <a:cs typeface="Times New Roman" pitchFamily="18" charset="0"/>
              </a:rPr>
              <a:t>194</a:t>
            </a:r>
            <a:r>
              <a:rPr lang="ru-RU" i="1">
                <a:latin typeface="Times New Roman" pitchFamily="18" charset="0"/>
                <a:cs typeface="Times New Roman" pitchFamily="18" charset="0"/>
              </a:rPr>
              <a:t>Pt с </a:t>
            </a:r>
            <a:r>
              <a:rPr lang="ru-RU" i="1" baseline="30000">
                <a:latin typeface="Times New Roman" pitchFamily="18" charset="0"/>
                <a:cs typeface="Times New Roman" pitchFamily="18" charset="0"/>
              </a:rPr>
              <a:t>3</a:t>
            </a:r>
            <a:r>
              <a:rPr lang="ru-RU" i="1">
                <a:latin typeface="Times New Roman" pitchFamily="18" charset="0"/>
                <a:cs typeface="Times New Roman" pitchFamily="18" charset="0"/>
              </a:rPr>
              <a:t>Не. ● – </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Hg</a:t>
            </a:r>
            <a:r>
              <a:rPr lang="ru-RU" i="1">
                <a:latin typeface="Times New Roman" pitchFamily="18" charset="0"/>
                <a:cs typeface="Times New Roman" pitchFamily="18" charset="0"/>
              </a:rPr>
              <a:t>(13/2+), ■ – </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ru-RU" i="1">
                <a:latin typeface="Times New Roman" pitchFamily="18" charset="0"/>
                <a:cs typeface="Times New Roman" pitchFamily="18" charset="0"/>
              </a:rPr>
              <a:t>(1/2–), ▲ – </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Hg</a:t>
            </a:r>
            <a:r>
              <a:rPr lang="ru-RU" i="1">
                <a:latin typeface="Times New Roman" pitchFamily="18" charset="0"/>
                <a:cs typeface="Times New Roman" pitchFamily="18" charset="0"/>
              </a:rPr>
              <a:t>, ◊ – </a:t>
            </a:r>
            <a:r>
              <a:rPr lang="en-US" i="1">
                <a:latin typeface="Times New Roman" pitchFamily="18" charset="0"/>
                <a:ea typeface="Gulim" pitchFamily="34" charset="-127"/>
              </a:rPr>
              <a:t>σ</a:t>
            </a:r>
            <a:r>
              <a:rPr lang="ru-RU" i="1">
                <a:latin typeface="Times New Roman" pitchFamily="18" charset="0"/>
                <a:cs typeface="Times New Roman" pitchFamily="18" charset="0"/>
              </a:rPr>
              <a:t>(</a:t>
            </a:r>
            <a:r>
              <a:rPr lang="en-US" i="1">
                <a:latin typeface="Times New Roman" pitchFamily="18" charset="0"/>
                <a:cs typeface="Times New Roman" pitchFamily="18" charset="0"/>
              </a:rPr>
              <a:t>m</a:t>
            </a:r>
            <a:r>
              <a:rPr lang="ru-RU" i="1">
                <a:latin typeface="Times New Roman" pitchFamily="18" charset="0"/>
                <a:cs typeface="Times New Roman" pitchFamily="18" charset="0"/>
              </a:rPr>
              <a:t>)/</a:t>
            </a:r>
            <a:r>
              <a:rPr lang="en-US" i="1">
                <a:latin typeface="Times New Roman" pitchFamily="18" charset="0"/>
                <a:ea typeface="Gulim" pitchFamily="34" charset="-127"/>
              </a:rPr>
              <a:t>σ</a:t>
            </a:r>
            <a:r>
              <a:rPr lang="ru-RU" i="1">
                <a:latin typeface="Times New Roman" pitchFamily="18" charset="0"/>
                <a:cs typeface="Times New Roman" pitchFamily="18" charset="0"/>
              </a:rPr>
              <a:t>(</a:t>
            </a:r>
            <a:r>
              <a:rPr lang="en-US" i="1">
                <a:latin typeface="Times New Roman" pitchFamily="18" charset="0"/>
                <a:cs typeface="Times New Roman" pitchFamily="18" charset="0"/>
              </a:rPr>
              <a:t>g</a:t>
            </a:r>
            <a:r>
              <a:rPr lang="ru-RU" i="1">
                <a:latin typeface="Times New Roman" pitchFamily="18" charset="0"/>
                <a:cs typeface="Times New Roman" pitchFamily="18" charset="0"/>
              </a:rPr>
              <a:t>).</a:t>
            </a:r>
            <a:endParaRPr lang="ru-RU" sz="1600">
              <a:latin typeface="Times New Roman" pitchFamily="18" charset="0"/>
              <a:ea typeface="Batang" pitchFamily="18" charset="-127"/>
            </a:endParaRPr>
          </a:p>
          <a:p>
            <a:pPr algn="just">
              <a:lnSpc>
                <a:spcPct val="150000"/>
              </a:lnSpc>
            </a:pPr>
            <a:r>
              <a:rPr lang="ru-RU" i="1">
                <a:latin typeface="Times New Roman" pitchFamily="18" charset="0"/>
                <a:cs typeface="Times New Roman" pitchFamily="18" charset="0"/>
              </a:rPr>
              <a:t> </a:t>
            </a:r>
            <a:endParaRPr lang="ru-RU" sz="1600">
              <a:latin typeface="Times New Roman" pitchFamily="18" charset="0"/>
              <a:ea typeface="Batang" pitchFamily="18" charset="-127"/>
            </a:endParaRPr>
          </a:p>
        </p:txBody>
      </p:sp>
      <p:sp>
        <p:nvSpPr>
          <p:cNvPr id="781316" name="Прямоугольник 1"/>
          <p:cNvSpPr>
            <a:spLocks noChangeArrowheads="1"/>
          </p:cNvSpPr>
          <p:nvPr/>
        </p:nvSpPr>
        <p:spPr bwMode="auto">
          <a:xfrm>
            <a:off x="4067175" y="692150"/>
            <a:ext cx="2592388" cy="369888"/>
          </a:xfrm>
          <a:prstGeom prst="rect">
            <a:avLst/>
          </a:prstGeom>
          <a:noFill/>
          <a:ln w="9525">
            <a:noFill/>
            <a:miter lim="800000"/>
            <a:headEnd/>
            <a:tailEnd/>
          </a:ln>
        </p:spPr>
        <p:txBody>
          <a:bodyPr>
            <a:spAutoFit/>
          </a:bodyPr>
          <a:lstStyle/>
          <a:p>
            <a:r>
              <a:rPr lang="ru-RU" b="1" baseline="30000">
                <a:solidFill>
                  <a:srgbClr val="000000"/>
                </a:solidFill>
                <a:latin typeface="Times New Roman" pitchFamily="18" charset="0"/>
                <a:cs typeface="Times New Roman" pitchFamily="18" charset="0"/>
              </a:rPr>
              <a:t>194</a:t>
            </a:r>
            <a:r>
              <a:rPr lang="ru-RU" b="1">
                <a:solidFill>
                  <a:srgbClr val="000000"/>
                </a:solidFill>
                <a:latin typeface="Times New Roman" pitchFamily="18" charset="0"/>
                <a:cs typeface="Times New Roman" pitchFamily="18" charset="0"/>
              </a:rPr>
              <a:t>Pt(</a:t>
            </a:r>
            <a:r>
              <a:rPr lang="ru-RU" b="1" baseline="30000">
                <a:solidFill>
                  <a:srgbClr val="000000"/>
                </a:solidFill>
                <a:latin typeface="Times New Roman" pitchFamily="18" charset="0"/>
                <a:cs typeface="Times New Roman" pitchFamily="18" charset="0"/>
              </a:rPr>
              <a:t>3</a:t>
            </a:r>
            <a:r>
              <a:rPr lang="ru-RU" b="1">
                <a:solidFill>
                  <a:srgbClr val="000000"/>
                </a:solidFill>
                <a:latin typeface="Times New Roman" pitchFamily="18" charset="0"/>
                <a:cs typeface="Times New Roman" pitchFamily="18" charset="0"/>
              </a:rPr>
              <a:t>He, 2n)</a:t>
            </a:r>
            <a:r>
              <a:rPr lang="ru-RU" b="1" baseline="30000">
                <a:solidFill>
                  <a:srgbClr val="000000"/>
                </a:solidFill>
                <a:latin typeface="Times New Roman" pitchFamily="18" charset="0"/>
                <a:cs typeface="Times New Roman" pitchFamily="18" charset="0"/>
              </a:rPr>
              <a:t>195</a:t>
            </a:r>
            <a:r>
              <a:rPr lang="ru-RU" b="1">
                <a:solidFill>
                  <a:srgbClr val="000000"/>
                </a:solidFill>
                <a:latin typeface="Times New Roman" pitchFamily="18" charset="0"/>
                <a:cs typeface="Times New Roman" pitchFamily="18" charset="0"/>
              </a:rPr>
              <a:t>Hg </a:t>
            </a:r>
            <a:endParaRPr lang="ru-RU" b="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1" name="Picture 2"/>
          <p:cNvPicPr>
            <a:picLocks noChangeAspect="1" noChangeArrowheads="1"/>
          </p:cNvPicPr>
          <p:nvPr/>
        </p:nvPicPr>
        <p:blipFill>
          <a:blip r:embed="rId3" cstate="print"/>
          <a:srcRect/>
          <a:stretch>
            <a:fillRect/>
          </a:stretch>
        </p:blipFill>
        <p:spPr bwMode="auto">
          <a:xfrm>
            <a:off x="1403648" y="908720"/>
            <a:ext cx="5760640" cy="5625522"/>
          </a:xfrm>
          <a:prstGeom prst="rect">
            <a:avLst/>
          </a:prstGeom>
          <a:noFill/>
          <a:ln w="9525">
            <a:noFill/>
            <a:miter lim="800000"/>
            <a:headEnd/>
            <a:tailEnd/>
          </a:ln>
        </p:spPr>
      </p:pic>
      <p:sp>
        <p:nvSpPr>
          <p:cNvPr id="783362" name="Прямоугольник 1"/>
          <p:cNvSpPr>
            <a:spLocks noChangeArrowheads="1"/>
          </p:cNvSpPr>
          <p:nvPr/>
        </p:nvSpPr>
        <p:spPr bwMode="auto">
          <a:xfrm flipV="1">
            <a:off x="8460432" y="980727"/>
            <a:ext cx="434008" cy="507831"/>
          </a:xfrm>
          <a:prstGeom prst="rect">
            <a:avLst/>
          </a:prstGeom>
          <a:noFill/>
          <a:ln w="9525">
            <a:noFill/>
            <a:miter lim="800000"/>
            <a:headEnd/>
            <a:tailEnd/>
          </a:ln>
        </p:spPr>
        <p:txBody>
          <a:bodyPr wrap="square">
            <a:spAutoFit/>
          </a:bodyPr>
          <a:lstStyle/>
          <a:p>
            <a:pPr lvl="4">
              <a:lnSpc>
                <a:spcPct val="150000"/>
              </a:lnSpc>
              <a:tabLst>
                <a:tab pos="457200" algn="l"/>
              </a:tabLst>
            </a:pP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6" name="Прямоугольник 1"/>
          <p:cNvSpPr>
            <a:spLocks noChangeArrowheads="1"/>
          </p:cNvSpPr>
          <p:nvPr/>
        </p:nvSpPr>
        <p:spPr bwMode="auto">
          <a:xfrm>
            <a:off x="0" y="0"/>
            <a:ext cx="8570912" cy="458787"/>
          </a:xfrm>
          <a:prstGeom prst="rect">
            <a:avLst/>
          </a:prstGeom>
          <a:noFill/>
          <a:ln w="9525">
            <a:noFill/>
            <a:miter lim="800000"/>
            <a:headEnd/>
            <a:tailEnd/>
          </a:ln>
        </p:spPr>
        <p:txBody>
          <a:bodyPr>
            <a:spAutoFit/>
          </a:bodyPr>
          <a:lstStyle/>
          <a:p>
            <a:pPr lvl="4">
              <a:lnSpc>
                <a:spcPct val="150000"/>
              </a:lnSpc>
              <a:tabLst>
                <a:tab pos="457200" algn="l"/>
              </a:tabLst>
            </a:pPr>
            <a:r>
              <a:rPr lang="en-US" i="1">
                <a:latin typeface="Times New Roman" pitchFamily="18" charset="0"/>
                <a:cs typeface="Times New Roman" pitchFamily="18" charset="0"/>
              </a:rPr>
              <a:t>Nagame Y. et al.</a:t>
            </a:r>
            <a:r>
              <a:rPr lang="en-US">
                <a:latin typeface="Times New Roman" pitchFamily="18" charset="0"/>
                <a:cs typeface="Times New Roman" pitchFamily="18" charset="0"/>
              </a:rPr>
              <a:t> </a:t>
            </a:r>
            <a:r>
              <a:rPr lang="ru-RU">
                <a:latin typeface="Times New Roman" pitchFamily="18" charset="0"/>
                <a:cs typeface="Times New Roman" pitchFamily="18" charset="0"/>
              </a:rPr>
              <a:t> </a:t>
            </a:r>
            <a:r>
              <a:rPr lang="en-US">
                <a:latin typeface="Times New Roman" pitchFamily="18" charset="0"/>
                <a:cs typeface="Times New Roman" pitchFamily="18" charset="0"/>
              </a:rPr>
              <a:t>Phys. Rev. C. 1990. V. 41, P.889.</a:t>
            </a:r>
            <a:endParaRPr lang="ru-RU">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duotone>
              <a:prstClr val="black"/>
              <a:schemeClr val="accent6">
                <a:tint val="45000"/>
                <a:satMod val="400000"/>
              </a:schemeClr>
            </a:duotone>
            <a:extLst>
              <a:ext uri="{28A0092B-C50C-407E-A947-70E740481C1C}"/>
            </a:extLst>
          </a:blip>
          <a:srcRect/>
          <a:stretch>
            <a:fillRect/>
          </a:stretch>
        </p:blipFill>
        <p:spPr bwMode="auto">
          <a:xfrm>
            <a:off x="539552" y="1124744"/>
            <a:ext cx="8499637" cy="5623182"/>
          </a:xfrm>
          <a:prstGeom prst="rect">
            <a:avLst/>
          </a:prstGeom>
          <a:noFill/>
          <a:extLst>
            <a:ext uri="{909E8E84-426E-40DD-AFC4-6F175D3DCCD1}"/>
          </a:extLst>
        </p:spPr>
      </p:pic>
      <p:pic>
        <p:nvPicPr>
          <p:cNvPr id="15363" name="Picture 3"/>
          <p:cNvPicPr>
            <a:picLocks noChangeAspect="1" noChangeArrowheads="1"/>
          </p:cNvPicPr>
          <p:nvPr/>
        </p:nvPicPr>
        <p:blipFill>
          <a:blip r:embed="rId4" cstate="print">
            <a:duotone>
              <a:prstClr val="black"/>
              <a:schemeClr val="accent1">
                <a:tint val="45000"/>
                <a:satMod val="400000"/>
              </a:schemeClr>
            </a:duotone>
            <a:extLst>
              <a:ext uri="{28A0092B-C50C-407E-A947-70E740481C1C}"/>
            </a:extLst>
          </a:blip>
          <a:srcRect/>
          <a:stretch>
            <a:fillRect/>
          </a:stretch>
        </p:blipFill>
        <p:spPr bwMode="auto">
          <a:xfrm>
            <a:off x="971600" y="17984"/>
            <a:ext cx="7632848" cy="1009650"/>
          </a:xfrm>
          <a:prstGeom prst="rect">
            <a:avLst/>
          </a:prstGeom>
          <a:noFill/>
          <a:extLst>
            <a:ext uri="{909E8E84-426E-40DD-AFC4-6F175D3DCCD1}"/>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p:cNvPicPr>
            <a:picLocks noChangeAspect="1" noChangeArrowheads="1"/>
          </p:cNvPicPr>
          <p:nvPr/>
        </p:nvPicPr>
        <p:blipFill>
          <a:blip r:embed="rId3" cstate="print"/>
          <a:srcRect/>
          <a:stretch>
            <a:fillRect/>
          </a:stretch>
        </p:blipFill>
        <p:spPr bwMode="auto">
          <a:xfrm>
            <a:off x="1835696" y="1312595"/>
            <a:ext cx="5904656" cy="3916605"/>
          </a:xfrm>
          <a:prstGeom prst="rect">
            <a:avLst/>
          </a:prstGeom>
          <a:noFill/>
          <a:ln w="9525">
            <a:noFill/>
            <a:miter lim="800000"/>
            <a:headEnd/>
            <a:tailEnd/>
          </a:ln>
        </p:spPr>
      </p:pic>
      <p:pic>
        <p:nvPicPr>
          <p:cNvPr id="787458" name="Picture 3"/>
          <p:cNvPicPr>
            <a:picLocks noChangeAspect="1" noChangeArrowheads="1"/>
          </p:cNvPicPr>
          <p:nvPr/>
        </p:nvPicPr>
        <p:blipFill>
          <a:blip r:embed="rId4" cstate="print"/>
          <a:srcRect/>
          <a:stretch>
            <a:fillRect/>
          </a:stretch>
        </p:blipFill>
        <p:spPr bwMode="auto">
          <a:xfrm>
            <a:off x="971600" y="5301208"/>
            <a:ext cx="5990707" cy="1224136"/>
          </a:xfrm>
          <a:prstGeom prst="rect">
            <a:avLst/>
          </a:prstGeom>
          <a:noFill/>
          <a:ln w="9525">
            <a:noFill/>
            <a:miter lim="800000"/>
            <a:headEnd/>
            <a:tailEnd/>
          </a:ln>
        </p:spPr>
      </p:pic>
      <p:sp>
        <p:nvSpPr>
          <p:cNvPr id="787459" name="Прямоугольник 1"/>
          <p:cNvSpPr>
            <a:spLocks noChangeArrowheads="1"/>
          </p:cNvSpPr>
          <p:nvPr/>
        </p:nvSpPr>
        <p:spPr bwMode="auto">
          <a:xfrm>
            <a:off x="1763713" y="333375"/>
            <a:ext cx="5040312" cy="822325"/>
          </a:xfrm>
          <a:prstGeom prst="rect">
            <a:avLst/>
          </a:prstGeom>
          <a:noFill/>
          <a:ln w="9525">
            <a:noFill/>
            <a:miter lim="800000"/>
            <a:headEnd/>
            <a:tailEnd/>
          </a:ln>
        </p:spPr>
        <p:txBody>
          <a:bodyPr>
            <a:spAutoFit/>
          </a:bodyPr>
          <a:lstStyle/>
          <a:p>
            <a:pPr algn="ctr">
              <a:lnSpc>
                <a:spcPct val="115000"/>
              </a:lnSpc>
              <a:spcAft>
                <a:spcPts val="1000"/>
              </a:spcAft>
            </a:pPr>
            <a:r>
              <a:rPr lang="en-US" sz="1600">
                <a:latin typeface="Calibri" pitchFamily="34" charset="0"/>
                <a:ea typeface="Calibri" pitchFamily="34" charset="0"/>
                <a:cs typeface="Times New Roman" pitchFamily="18" charset="0"/>
              </a:rPr>
              <a:t>D.E.Digregorio et al. Phys. Rev. C, 1990,V.42, P.2119</a:t>
            </a:r>
            <a:endParaRPr lang="ru-RU" sz="1100">
              <a:latin typeface="Calibri" pitchFamily="34" charset="0"/>
              <a:ea typeface="Calibri" pitchFamily="34" charset="0"/>
              <a:cs typeface="Times New Roman" pitchFamily="18" charset="0"/>
            </a:endParaRPr>
          </a:p>
          <a:p>
            <a:pPr algn="ctr">
              <a:lnSpc>
                <a:spcPct val="115000"/>
              </a:lnSpc>
              <a:spcAft>
                <a:spcPts val="1000"/>
              </a:spcAft>
            </a:pPr>
            <a:r>
              <a:rPr lang="en-US" baseline="30000">
                <a:latin typeface="Calibri" pitchFamily="34" charset="0"/>
                <a:ea typeface="Calibri" pitchFamily="34" charset="0"/>
                <a:cs typeface="Times New Roman" pitchFamily="18" charset="0"/>
              </a:rPr>
              <a:t>                                      12</a:t>
            </a:r>
            <a:r>
              <a:rPr lang="en-US">
                <a:latin typeface="Calibri" pitchFamily="34" charset="0"/>
                <a:ea typeface="Calibri" pitchFamily="34" charset="0"/>
                <a:cs typeface="Times New Roman" pitchFamily="18" charset="0"/>
              </a:rPr>
              <a:t>C (</a:t>
            </a:r>
            <a:r>
              <a:rPr lang="en-US" baseline="30000">
                <a:latin typeface="Calibri" pitchFamily="34" charset="0"/>
                <a:ea typeface="Calibri" pitchFamily="34" charset="0"/>
                <a:cs typeface="Times New Roman" pitchFamily="18" charset="0"/>
              </a:rPr>
              <a:t>186</a:t>
            </a:r>
            <a:r>
              <a:rPr lang="en-US">
                <a:latin typeface="Calibri" pitchFamily="34" charset="0"/>
                <a:ea typeface="Calibri" pitchFamily="34" charset="0"/>
                <a:cs typeface="Times New Roman" pitchFamily="18" charset="0"/>
              </a:rPr>
              <a:t>W,3n)</a:t>
            </a:r>
            <a:r>
              <a:rPr lang="en-US" baseline="30000">
                <a:latin typeface="Calibri" pitchFamily="34" charset="0"/>
                <a:ea typeface="Calibri" pitchFamily="34" charset="0"/>
                <a:cs typeface="Times New Roman" pitchFamily="18" charset="0"/>
              </a:rPr>
              <a:t>195</a:t>
            </a:r>
            <a:r>
              <a:rPr lang="en-US">
                <a:latin typeface="Calibri" pitchFamily="34" charset="0"/>
                <a:ea typeface="Calibri" pitchFamily="34" charset="0"/>
                <a:cs typeface="Times New Roman" pitchFamily="18" charset="0"/>
              </a:rPr>
              <a:t>Hg</a:t>
            </a:r>
            <a:endParaRPr lang="ru-RU" sz="1100">
              <a:latin typeface="Calibri" pitchFamily="34" charset="0"/>
              <a:ea typeface="Calibri" pitchFamily="34" charset="0"/>
              <a:cs typeface="Times New Roman" pitchFamily="18" charset="0"/>
            </a:endParaRPr>
          </a:p>
        </p:txBody>
      </p:sp>
      <p:sp>
        <p:nvSpPr>
          <p:cNvPr id="787460" name="Прямоугольник 2"/>
          <p:cNvSpPr>
            <a:spLocks noChangeArrowheads="1"/>
          </p:cNvSpPr>
          <p:nvPr/>
        </p:nvSpPr>
        <p:spPr bwMode="auto">
          <a:xfrm>
            <a:off x="5508104" y="6021288"/>
            <a:ext cx="2304256" cy="410882"/>
          </a:xfrm>
          <a:prstGeom prst="rect">
            <a:avLst/>
          </a:prstGeom>
          <a:noFill/>
          <a:ln w="9525">
            <a:noFill/>
            <a:miter lim="800000"/>
            <a:headEnd/>
            <a:tailEnd/>
          </a:ln>
        </p:spPr>
        <p:txBody>
          <a:bodyPr wrap="square">
            <a:spAutoFit/>
          </a:bodyPr>
          <a:lstStyle/>
          <a:p>
            <a:pPr>
              <a:lnSpc>
                <a:spcPct val="115000"/>
              </a:lnSpc>
              <a:spcAft>
                <a:spcPts val="1000"/>
              </a:spcAft>
            </a:pPr>
            <a:r>
              <a:rPr lang="en-US" dirty="0" err="1">
                <a:latin typeface="Calibri" pitchFamily="34" charset="0"/>
                <a:ea typeface="Calibri" pitchFamily="34" charset="0"/>
                <a:cs typeface="Times New Roman" pitchFamily="18" charset="0"/>
              </a:rPr>
              <a:t>B</a:t>
            </a:r>
            <a:r>
              <a:rPr lang="en-US" baseline="-25000" dirty="0" err="1">
                <a:latin typeface="Calibri" pitchFamily="34" charset="0"/>
                <a:ea typeface="Calibri" pitchFamily="34" charset="0"/>
                <a:cs typeface="Times New Roman" pitchFamily="18" charset="0"/>
              </a:rPr>
              <a:t>c.m</a:t>
            </a:r>
            <a:r>
              <a:rPr lang="en-US" dirty="0">
                <a:latin typeface="Calibri" pitchFamily="34" charset="0"/>
                <a:ea typeface="Calibri" pitchFamily="34" charset="0"/>
                <a:cs typeface="Times New Roman" pitchFamily="18" charset="0"/>
              </a:rPr>
              <a:t> ≈55.5 </a:t>
            </a:r>
            <a:r>
              <a:rPr lang="en-US" dirty="0" err="1">
                <a:latin typeface="Calibri" pitchFamily="34" charset="0"/>
                <a:ea typeface="Calibri" pitchFamily="34" charset="0"/>
                <a:cs typeface="Times New Roman" pitchFamily="18" charset="0"/>
              </a:rPr>
              <a:t>MeV</a:t>
            </a:r>
            <a:endParaRPr lang="ru-RU" sz="1100" dirty="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p:cNvPicPr>
            <a:picLocks noChangeAspect="1" noChangeArrowheads="1"/>
          </p:cNvPicPr>
          <p:nvPr/>
        </p:nvPicPr>
        <p:blipFill>
          <a:blip r:embed="rId3" cstate="print"/>
          <a:srcRect/>
          <a:stretch>
            <a:fillRect/>
          </a:stretch>
        </p:blipFill>
        <p:spPr bwMode="auto">
          <a:xfrm>
            <a:off x="1176338" y="1265238"/>
            <a:ext cx="6275387" cy="4259262"/>
          </a:xfrm>
          <a:prstGeom prst="rect">
            <a:avLst/>
          </a:prstGeom>
          <a:noFill/>
          <a:ln w="9525">
            <a:noFill/>
            <a:miter lim="800000"/>
            <a:headEnd/>
            <a:tailEnd/>
          </a:ln>
        </p:spPr>
      </p:pic>
      <p:sp>
        <p:nvSpPr>
          <p:cNvPr id="790530" name="Прямоугольник 1"/>
          <p:cNvSpPr>
            <a:spLocks noChangeArrowheads="1"/>
          </p:cNvSpPr>
          <p:nvPr/>
        </p:nvSpPr>
        <p:spPr bwMode="auto">
          <a:xfrm>
            <a:off x="5435600" y="1265238"/>
            <a:ext cx="3203575" cy="461962"/>
          </a:xfrm>
          <a:prstGeom prst="rect">
            <a:avLst/>
          </a:prstGeom>
          <a:noFill/>
          <a:ln w="9525">
            <a:noFill/>
            <a:miter lim="800000"/>
            <a:headEnd/>
            <a:tailEnd/>
          </a:ln>
        </p:spPr>
        <p:txBody>
          <a:bodyPr>
            <a:spAutoFit/>
          </a:bodyPr>
          <a:lstStyle/>
          <a:p>
            <a:r>
              <a:rPr lang="ru-RU" sz="2400" b="1" baseline="30000">
                <a:latin typeface="Times New Roman" pitchFamily="18" charset="0"/>
                <a:cs typeface="Times New Roman" pitchFamily="18" charset="0"/>
              </a:rPr>
              <a:t>197</a:t>
            </a:r>
            <a:r>
              <a:rPr lang="en-US" sz="2400" b="1">
                <a:latin typeface="Times New Roman" pitchFamily="18" charset="0"/>
                <a:cs typeface="Times New Roman" pitchFamily="18" charset="0"/>
              </a:rPr>
              <a:t>Au</a:t>
            </a:r>
            <a:r>
              <a:rPr lang="ru-RU" sz="2400" b="1">
                <a:latin typeface="Times New Roman" pitchFamily="18" charset="0"/>
                <a:cs typeface="Times New Roman" pitchFamily="18" charset="0"/>
              </a:rPr>
              <a:t>(</a:t>
            </a:r>
            <a:r>
              <a:rPr lang="ru-RU" sz="2400" b="1" baseline="30000">
                <a:latin typeface="Times New Roman" pitchFamily="18" charset="0"/>
                <a:cs typeface="Times New Roman" pitchFamily="18" charset="0"/>
              </a:rPr>
              <a:t>6</a:t>
            </a:r>
            <a:r>
              <a:rPr lang="en-US" sz="2400" b="1">
                <a:latin typeface="Times New Roman" pitchFamily="18" charset="0"/>
                <a:cs typeface="Times New Roman" pitchFamily="18" charset="0"/>
              </a:rPr>
              <a:t>He</a:t>
            </a:r>
            <a:r>
              <a:rPr lang="ru-RU" sz="2400" b="1">
                <a:latin typeface="Times New Roman" pitchFamily="18" charset="0"/>
                <a:cs typeface="Times New Roman" pitchFamily="18" charset="0"/>
              </a:rPr>
              <a:t>,</a:t>
            </a:r>
            <a:r>
              <a:rPr lang="en-US" sz="2400" b="1">
                <a:latin typeface="Times New Roman" pitchFamily="18" charset="0"/>
                <a:cs typeface="Times New Roman" pitchFamily="18" charset="0"/>
              </a:rPr>
              <a:t>p</a:t>
            </a:r>
            <a:r>
              <a:rPr lang="ru-RU" sz="2400" b="1">
                <a:latin typeface="Times New Roman" pitchFamily="18" charset="0"/>
                <a:cs typeface="Times New Roman" pitchFamily="18" charset="0"/>
              </a:rPr>
              <a:t>7</a:t>
            </a:r>
            <a:r>
              <a:rPr lang="en-US" sz="2400" b="1">
                <a:latin typeface="Times New Roman" pitchFamily="18" charset="0"/>
                <a:cs typeface="Times New Roman" pitchFamily="18" charset="0"/>
              </a:rPr>
              <a:t>n</a:t>
            </a:r>
            <a:r>
              <a:rPr lang="ru-RU" sz="2400" b="1">
                <a:latin typeface="Times New Roman" pitchFamily="18" charset="0"/>
                <a:cs typeface="Times New Roman" pitchFamily="18" charset="0"/>
              </a:rPr>
              <a:t>)</a:t>
            </a:r>
            <a:r>
              <a:rPr lang="ru-RU" sz="2400" b="1" baseline="30000">
                <a:latin typeface="Times New Roman" pitchFamily="18" charset="0"/>
                <a:cs typeface="Times New Roman" pitchFamily="18" charset="0"/>
              </a:rPr>
              <a:t>195</a:t>
            </a:r>
            <a:r>
              <a:rPr lang="en-US" sz="2400" b="1">
                <a:latin typeface="Times New Roman" pitchFamily="18" charset="0"/>
                <a:cs typeface="Times New Roman" pitchFamily="18" charset="0"/>
              </a:rPr>
              <a:t>Hg</a:t>
            </a:r>
            <a:endParaRPr lang="ru-RU" sz="2400" b="1"/>
          </a:p>
        </p:txBody>
      </p:sp>
      <p:sp>
        <p:nvSpPr>
          <p:cNvPr id="790531" name="Прямоугольник 3"/>
          <p:cNvSpPr>
            <a:spLocks noChangeArrowheads="1"/>
          </p:cNvSpPr>
          <p:nvPr/>
        </p:nvSpPr>
        <p:spPr bwMode="auto">
          <a:xfrm>
            <a:off x="4067175" y="5524500"/>
            <a:ext cx="4572000" cy="942975"/>
          </a:xfrm>
          <a:prstGeom prst="rect">
            <a:avLst/>
          </a:prstGeom>
          <a:noFill/>
          <a:ln w="9525">
            <a:noFill/>
            <a:miter lim="800000"/>
            <a:headEnd/>
            <a:tailEnd/>
          </a:ln>
        </p:spPr>
        <p:txBody>
          <a:bodyPr>
            <a:spAutoFit/>
          </a:bodyPr>
          <a:lstStyle/>
          <a:p>
            <a:pPr>
              <a:lnSpc>
                <a:spcPct val="115000"/>
              </a:lnSpc>
              <a:spcAft>
                <a:spcPts val="1000"/>
              </a:spcAft>
            </a:pPr>
            <a:r>
              <a:rPr lang="ru-RU" sz="1600">
                <a:solidFill>
                  <a:srgbClr val="000000"/>
                </a:solidFill>
                <a:latin typeface="Calibri" pitchFamily="34" charset="0"/>
                <a:ea typeface="Calibri" pitchFamily="34" charset="0"/>
                <a:cs typeface="Times New Roman" pitchFamily="18" charset="0"/>
              </a:rPr>
              <a:t>Н.К. Скобелев, Ю.Э. Пенионжкевич, А.А. Кулько,  и др.</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Письма ЭЧАЯ, 2013, Т.10,№3, С . 397-409;</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Известия РАН,2013, Т. 77,</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№4,</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С.393-402</a:t>
            </a:r>
          </a:p>
        </p:txBody>
      </p:sp>
      <p:sp>
        <p:nvSpPr>
          <p:cNvPr id="790532" name="Прямоугольник 5"/>
          <p:cNvSpPr>
            <a:spLocks noChangeArrowheads="1"/>
          </p:cNvSpPr>
          <p:nvPr/>
        </p:nvSpPr>
        <p:spPr bwMode="auto">
          <a:xfrm>
            <a:off x="755650" y="319088"/>
            <a:ext cx="7704138" cy="646112"/>
          </a:xfrm>
          <a:prstGeom prst="rect">
            <a:avLst/>
          </a:prstGeom>
          <a:noFill/>
          <a:ln w="9525">
            <a:noFill/>
            <a:miter lim="800000"/>
            <a:headEnd/>
            <a:tailEnd/>
          </a:ln>
        </p:spPr>
        <p:txBody>
          <a:bodyPr>
            <a:spAutoFit/>
          </a:bodyPr>
          <a:lstStyle/>
          <a:p>
            <a:pPr algn="ctr">
              <a:lnSpc>
                <a:spcPct val="150000"/>
              </a:lnSpc>
            </a:pPr>
            <a:r>
              <a:rPr lang="ru-RU" sz="2400" b="1" i="1">
                <a:solidFill>
                  <a:srgbClr val="000000"/>
                </a:solidFill>
                <a:latin typeface="Times New Roman" pitchFamily="18" charset="0"/>
                <a:cs typeface="Times New Roman" pitchFamily="18" charset="0"/>
              </a:rPr>
              <a:t>Реакции с испарением заряженных частиц</a:t>
            </a:r>
            <a:endParaRPr lang="ru-RU" sz="2400">
              <a:solidFill>
                <a:srgbClr val="000000"/>
              </a:solidFill>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7" name="Object 23"/>
          <p:cNvGraphicFramePr>
            <a:graphicFrameLocks noChangeAspect="1"/>
          </p:cNvGraphicFramePr>
          <p:nvPr/>
        </p:nvGraphicFramePr>
        <p:xfrm>
          <a:off x="1254125" y="1460500"/>
          <a:ext cx="5314950" cy="3832225"/>
        </p:xfrm>
        <a:graphic>
          <a:graphicData uri="http://schemas.openxmlformats.org/presentationml/2006/ole">
            <p:oleObj spid="_x0000_s21527" name="Graph" r:id="rId4" imgW="4152900" imgH="2895600" progId="">
              <p:embed/>
            </p:oleObj>
          </a:graphicData>
        </a:graphic>
      </p:graphicFrame>
      <p:sp>
        <p:nvSpPr>
          <p:cNvPr id="21528" name="Прямоугольник 2"/>
          <p:cNvSpPr>
            <a:spLocks noChangeArrowheads="1"/>
          </p:cNvSpPr>
          <p:nvPr/>
        </p:nvSpPr>
        <p:spPr bwMode="auto">
          <a:xfrm>
            <a:off x="250825" y="5157788"/>
            <a:ext cx="8497888" cy="1338262"/>
          </a:xfrm>
          <a:prstGeom prst="rect">
            <a:avLst/>
          </a:prstGeom>
          <a:noFill/>
          <a:ln w="9525">
            <a:noFill/>
            <a:miter lim="800000"/>
            <a:headEnd/>
            <a:tailEnd/>
          </a:ln>
        </p:spPr>
        <p:txBody>
          <a:bodyPr>
            <a:spAutoFit/>
          </a:bodyPr>
          <a:lstStyle/>
          <a:p>
            <a:pPr algn="just">
              <a:lnSpc>
                <a:spcPct val="150000"/>
              </a:lnSpc>
            </a:pPr>
            <a:r>
              <a:rPr lang="ru-RU" i="1">
                <a:latin typeface="Times New Roman" pitchFamily="18" charset="0"/>
                <a:cs typeface="Times New Roman" pitchFamily="18" charset="0"/>
              </a:rPr>
              <a:t> Функции возбуждения реакций с образованием </a:t>
            </a:r>
            <a:r>
              <a:rPr lang="ru-RU" i="1" baseline="30000">
                <a:latin typeface="Times New Roman" pitchFamily="18" charset="0"/>
                <a:cs typeface="Times New Roman" pitchFamily="18" charset="0"/>
              </a:rPr>
              <a:t> 197</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en-US">
                <a:latin typeface="Times New Roman" pitchFamily="18" charset="0"/>
                <a:cs typeface="Times New Roman" pitchFamily="18" charset="0"/>
              </a:rPr>
              <a:t> </a:t>
            </a:r>
            <a:r>
              <a:rPr lang="ru-RU" i="1">
                <a:latin typeface="Times New Roman" pitchFamily="18" charset="0"/>
                <a:cs typeface="Times New Roman" pitchFamily="18" charset="0"/>
              </a:rPr>
              <a:t>(■-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ru-RU" i="1">
                <a:latin typeface="Times New Roman" pitchFamily="18" charset="0"/>
                <a:cs typeface="Times New Roman" pitchFamily="18" charset="0"/>
              </a:rPr>
              <a:t>(1/2–,) ●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Hg</a:t>
            </a:r>
            <a:r>
              <a:rPr lang="ru-RU" i="1">
                <a:latin typeface="Times New Roman" pitchFamily="18" charset="0"/>
                <a:cs typeface="Times New Roman" pitchFamily="18" charset="0"/>
              </a:rPr>
              <a:t>(13/2+) и  ▲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изомерные отношения</a:t>
            </a:r>
            <a:r>
              <a:rPr lang="ru-RU">
                <a:latin typeface="Times New Roman" pitchFamily="18" charset="0"/>
                <a:cs typeface="Times New Roman" pitchFamily="18" charset="0"/>
              </a:rPr>
              <a:t> </a:t>
            </a:r>
            <a:r>
              <a:rPr lang="ru-RU" i="1">
                <a:latin typeface="Times New Roman" pitchFamily="18" charset="0"/>
                <a:cs typeface="Times New Roman" pitchFamily="18" charset="0"/>
              </a:rPr>
              <a:t>(◊ – σ</a:t>
            </a:r>
            <a:r>
              <a:rPr lang="en-US" i="1" baseline="-25000">
                <a:latin typeface="Times New Roman" pitchFamily="18" charset="0"/>
                <a:cs typeface="Times New Roman" pitchFamily="18" charset="0"/>
              </a:rPr>
              <a:t>m</a:t>
            </a:r>
            <a:r>
              <a:rPr lang="ru-RU" i="1">
                <a:latin typeface="Times New Roman" pitchFamily="18" charset="0"/>
                <a:cs typeface="Times New Roman" pitchFamily="18" charset="0"/>
              </a:rPr>
              <a:t>/σ</a:t>
            </a:r>
            <a:r>
              <a:rPr lang="en-US" i="1" baseline="-25000">
                <a:latin typeface="Times New Roman" pitchFamily="18" charset="0"/>
                <a:cs typeface="Times New Roman" pitchFamily="18" charset="0"/>
              </a:rPr>
              <a:t>g</a:t>
            </a:r>
            <a:r>
              <a:rPr lang="ru-RU" i="1">
                <a:latin typeface="Times New Roman" pitchFamily="18" charset="0"/>
                <a:cs typeface="Times New Roman" pitchFamily="18" charset="0"/>
              </a:rPr>
              <a:t>) для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при взаимодействии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Au</a:t>
            </a:r>
            <a:r>
              <a:rPr lang="ru-RU" i="1">
                <a:latin typeface="Times New Roman" pitchFamily="18" charset="0"/>
                <a:cs typeface="Times New Roman" pitchFamily="18" charset="0"/>
              </a:rPr>
              <a:t> с </a:t>
            </a:r>
            <a:r>
              <a:rPr lang="ru-RU" i="1" baseline="30000">
                <a:latin typeface="Times New Roman" pitchFamily="18" charset="0"/>
                <a:cs typeface="Times New Roman" pitchFamily="18" charset="0"/>
              </a:rPr>
              <a:t>3</a:t>
            </a:r>
            <a:r>
              <a:rPr lang="ru-RU" i="1">
                <a:latin typeface="Times New Roman" pitchFamily="18" charset="0"/>
                <a:cs typeface="Times New Roman" pitchFamily="18" charset="0"/>
              </a:rPr>
              <a:t>Не.</a:t>
            </a:r>
            <a:endParaRPr lang="ru-RU" sz="1600">
              <a:latin typeface="Times New Roman" pitchFamily="18" charset="0"/>
              <a:ea typeface="Batang" pitchFamily="18" charset="-127"/>
            </a:endParaRPr>
          </a:p>
        </p:txBody>
      </p:sp>
      <p:sp>
        <p:nvSpPr>
          <p:cNvPr id="21529" name="Прямоугольник 3"/>
          <p:cNvSpPr>
            <a:spLocks noChangeArrowheads="1"/>
          </p:cNvSpPr>
          <p:nvPr/>
        </p:nvSpPr>
        <p:spPr bwMode="auto">
          <a:xfrm>
            <a:off x="4171950" y="260350"/>
            <a:ext cx="4792663" cy="1200150"/>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Н. К.Скобелев, Ю.Э. Пенионжкевич, Е.И. Воскобойник и др. Письма в ЭЧАЯ, 2014, 11, С.198-208; Известия РАН, сер. физич.,</a:t>
            </a:r>
            <a:r>
              <a:rPr lang="en-US">
                <a:latin typeface="Times New Roman" pitchFamily="18" charset="0"/>
                <a:cs typeface="Times New Roman" pitchFamily="18" charset="0"/>
              </a:rPr>
              <a:t> </a:t>
            </a:r>
            <a:r>
              <a:rPr lang="ru-RU">
                <a:latin typeface="Times New Roman" pitchFamily="18" charset="0"/>
                <a:cs typeface="Times New Roman" pitchFamily="18" charset="0"/>
              </a:rPr>
              <a:t>2014,</a:t>
            </a:r>
            <a:r>
              <a:rPr lang="en-US">
                <a:latin typeface="Times New Roman" pitchFamily="18" charset="0"/>
                <a:cs typeface="Times New Roman" pitchFamily="18" charset="0"/>
              </a:rPr>
              <a:t> </a:t>
            </a:r>
            <a:r>
              <a:rPr lang="ru-RU">
                <a:latin typeface="Times New Roman" pitchFamily="18" charset="0"/>
                <a:cs typeface="Times New Roman" pitchFamily="18" charset="0"/>
              </a:rPr>
              <a:t>Т.78,</a:t>
            </a:r>
            <a:r>
              <a:rPr lang="en-US">
                <a:latin typeface="Times New Roman" pitchFamily="18" charset="0"/>
                <a:cs typeface="Times New Roman" pitchFamily="18" charset="0"/>
              </a:rPr>
              <a:t> </a:t>
            </a:r>
            <a:r>
              <a:rPr lang="ru-RU">
                <a:latin typeface="Times New Roman" pitchFamily="18" charset="0"/>
                <a:cs typeface="Times New Roman" pitchFamily="18" charset="0"/>
              </a:rPr>
              <a:t>С. 543-548</a:t>
            </a:r>
            <a:endParaRPr lang="ru-RU"/>
          </a:p>
        </p:txBody>
      </p:sp>
      <p:sp>
        <p:nvSpPr>
          <p:cNvPr id="21530" name="Прямоугольник 4"/>
          <p:cNvSpPr>
            <a:spLocks noChangeArrowheads="1"/>
          </p:cNvSpPr>
          <p:nvPr/>
        </p:nvSpPr>
        <p:spPr bwMode="auto">
          <a:xfrm>
            <a:off x="6011863" y="2708275"/>
            <a:ext cx="2232025" cy="369888"/>
          </a:xfrm>
          <a:prstGeom prst="rect">
            <a:avLst/>
          </a:prstGeom>
          <a:noFill/>
          <a:ln w="9525">
            <a:noFill/>
            <a:miter lim="800000"/>
            <a:headEnd/>
            <a:tailEnd/>
          </a:ln>
        </p:spPr>
        <p:txBody>
          <a:bodyPr>
            <a:spAutoFit/>
          </a:bodyPr>
          <a:lstStyle/>
          <a:p>
            <a:r>
              <a:rPr lang="ru-RU">
                <a:solidFill>
                  <a:srgbClr val="000000"/>
                </a:solidFill>
                <a:latin typeface="Times New Roman" pitchFamily="18" charset="0"/>
                <a:cs typeface="Times New Roman" pitchFamily="18" charset="0"/>
              </a:rPr>
              <a:t> </a:t>
            </a:r>
            <a:r>
              <a:rPr lang="ru-RU" b="1" baseline="30000">
                <a:solidFill>
                  <a:srgbClr val="000000"/>
                </a:solidFill>
                <a:latin typeface="Times New Roman" pitchFamily="18" charset="0"/>
                <a:cs typeface="Times New Roman" pitchFamily="18" charset="0"/>
              </a:rPr>
              <a:t>197</a:t>
            </a:r>
            <a:r>
              <a:rPr lang="en-US" b="1">
                <a:solidFill>
                  <a:srgbClr val="000000"/>
                </a:solidFill>
                <a:latin typeface="Times New Roman" pitchFamily="18" charset="0"/>
                <a:cs typeface="Times New Roman" pitchFamily="18" charset="0"/>
              </a:rPr>
              <a:t>Au</a:t>
            </a:r>
            <a:r>
              <a:rPr lang="ru-RU" b="1">
                <a:solidFill>
                  <a:srgbClr val="000000"/>
                </a:solidFill>
                <a:latin typeface="Times New Roman" pitchFamily="18" charset="0"/>
                <a:cs typeface="Times New Roman" pitchFamily="18" charset="0"/>
              </a:rPr>
              <a:t>(</a:t>
            </a:r>
            <a:r>
              <a:rPr lang="ru-RU" b="1" baseline="30000">
                <a:solidFill>
                  <a:srgbClr val="000000"/>
                </a:solidFill>
                <a:latin typeface="Times New Roman" pitchFamily="18" charset="0"/>
                <a:cs typeface="Times New Roman" pitchFamily="18" charset="0"/>
              </a:rPr>
              <a:t>3</a:t>
            </a:r>
            <a:r>
              <a:rPr lang="ru-RU" b="1">
                <a:solidFill>
                  <a:srgbClr val="000000"/>
                </a:solidFill>
                <a:latin typeface="Times New Roman" pitchFamily="18" charset="0"/>
                <a:cs typeface="Times New Roman" pitchFamily="18" charset="0"/>
              </a:rPr>
              <a:t>Не,</a:t>
            </a:r>
            <a:r>
              <a:rPr lang="en-US" b="1">
                <a:solidFill>
                  <a:srgbClr val="000000"/>
                </a:solidFill>
                <a:latin typeface="Times New Roman" pitchFamily="18" charset="0"/>
                <a:cs typeface="Times New Roman" pitchFamily="18" charset="0"/>
              </a:rPr>
              <a:t>t</a:t>
            </a:r>
            <a:r>
              <a:rPr lang="ru-RU" b="1">
                <a:solidFill>
                  <a:srgbClr val="000000"/>
                </a:solidFill>
                <a:latin typeface="Times New Roman" pitchFamily="18" charset="0"/>
                <a:cs typeface="Times New Roman" pitchFamily="18" charset="0"/>
              </a:rPr>
              <a:t>)</a:t>
            </a:r>
            <a:r>
              <a:rPr lang="ru-RU" b="1" baseline="30000">
                <a:solidFill>
                  <a:srgbClr val="000000"/>
                </a:solidFill>
                <a:latin typeface="Times New Roman" pitchFamily="18" charset="0"/>
                <a:cs typeface="Times New Roman" pitchFamily="18" charset="0"/>
              </a:rPr>
              <a:t>197</a:t>
            </a:r>
            <a:r>
              <a:rPr lang="en-US" b="1" baseline="30000">
                <a:solidFill>
                  <a:srgbClr val="000000"/>
                </a:solidFill>
                <a:latin typeface="Times New Roman" pitchFamily="18" charset="0"/>
                <a:cs typeface="Times New Roman" pitchFamily="18" charset="0"/>
              </a:rPr>
              <a:t>m</a:t>
            </a:r>
            <a:r>
              <a:rPr lang="ru-RU" b="1" baseline="30000">
                <a:solidFill>
                  <a:srgbClr val="000000"/>
                </a:solidFill>
                <a:latin typeface="Times New Roman" pitchFamily="18" charset="0"/>
                <a:cs typeface="Times New Roman" pitchFamily="18" charset="0"/>
              </a:rPr>
              <a:t>,</a:t>
            </a:r>
            <a:r>
              <a:rPr lang="en-US" b="1" baseline="30000">
                <a:solidFill>
                  <a:srgbClr val="000000"/>
                </a:solidFill>
                <a:latin typeface="Times New Roman" pitchFamily="18" charset="0"/>
                <a:cs typeface="Times New Roman" pitchFamily="18" charset="0"/>
              </a:rPr>
              <a:t>g</a:t>
            </a:r>
            <a:r>
              <a:rPr lang="en-US" b="1">
                <a:solidFill>
                  <a:srgbClr val="000000"/>
                </a:solidFill>
                <a:latin typeface="Times New Roman" pitchFamily="18" charset="0"/>
                <a:cs typeface="Times New Roman" pitchFamily="18" charset="0"/>
              </a:rPr>
              <a:t>Hg</a:t>
            </a:r>
            <a:r>
              <a:rPr lang="ru-RU" b="1">
                <a:solidFill>
                  <a:srgbClr val="000000"/>
                </a:solidFill>
                <a:latin typeface="Times New Roman" pitchFamily="18" charset="0"/>
                <a:cs typeface="Times New Roman" pitchFamily="18" charset="0"/>
              </a:rPr>
              <a:t>. </a:t>
            </a:r>
            <a:endParaRPr lang="ru-RU" b="1"/>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Grp="1" noChangeArrowheads="1"/>
          </p:cNvSpPr>
          <p:nvPr>
            <p:ph type="title"/>
          </p:nvPr>
        </p:nvSpPr>
        <p:spPr/>
        <p:txBody>
          <a:bodyPr/>
          <a:lstStyle/>
          <a:p>
            <a:pPr eaLnBrk="1" hangingPunct="1"/>
            <a:endParaRPr lang="ru-RU" smtClean="0"/>
          </a:p>
        </p:txBody>
      </p:sp>
      <p:sp>
        <p:nvSpPr>
          <p:cNvPr id="795650" name="Rectangle 3"/>
          <p:cNvSpPr>
            <a:spLocks noGrp="1" noChangeArrowheads="1"/>
          </p:cNvSpPr>
          <p:nvPr>
            <p:ph type="body" idx="1"/>
          </p:nvPr>
        </p:nvSpPr>
        <p:spPr/>
        <p:txBody>
          <a:bodyPr/>
          <a:lstStyle/>
          <a:p>
            <a:pPr eaLnBrk="1" hangingPunct="1"/>
            <a:endParaRPr lang="ru-RU" smtClean="0"/>
          </a:p>
        </p:txBody>
      </p:sp>
      <p:pic>
        <p:nvPicPr>
          <p:cNvPr id="795651" name="Picture 4"/>
          <p:cNvPicPr>
            <a:picLocks noChangeAspect="1" noChangeArrowheads="1"/>
          </p:cNvPicPr>
          <p:nvPr/>
        </p:nvPicPr>
        <p:blipFill>
          <a:blip r:embed="rId3" cstate="print"/>
          <a:srcRect/>
          <a:stretch>
            <a:fillRect/>
          </a:stretch>
        </p:blipFill>
        <p:spPr bwMode="auto">
          <a:xfrm>
            <a:off x="-185738" y="-146050"/>
            <a:ext cx="9515476" cy="7154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Прямоугольник 1"/>
          <p:cNvSpPr>
            <a:spLocks noChangeArrowheads="1"/>
          </p:cNvSpPr>
          <p:nvPr/>
        </p:nvSpPr>
        <p:spPr bwMode="auto">
          <a:xfrm>
            <a:off x="827088" y="404813"/>
            <a:ext cx="7777162" cy="508000"/>
          </a:xfrm>
          <a:prstGeom prst="rect">
            <a:avLst/>
          </a:prstGeom>
          <a:noFill/>
          <a:ln w="9525">
            <a:noFill/>
            <a:miter lim="800000"/>
            <a:headEnd/>
            <a:tailEnd/>
          </a:ln>
        </p:spPr>
        <p:txBody>
          <a:bodyPr>
            <a:spAutoFit/>
          </a:bodyPr>
          <a:lstStyle/>
          <a:p>
            <a:pPr indent="449263" algn="just">
              <a:lnSpc>
                <a:spcPct val="150000"/>
              </a:lnSpc>
            </a:pPr>
            <a:r>
              <a:rPr lang="ru-RU" b="1" i="1">
                <a:latin typeface="Times New Roman" pitchFamily="18" charset="0"/>
                <a:cs typeface="Times New Roman" pitchFamily="18" charset="0"/>
              </a:rPr>
              <a:t>Реакции передачи  нуклонов и кластеров слабосвязанными ядрами</a:t>
            </a:r>
            <a:endParaRPr lang="ru-RU" sz="1600">
              <a:latin typeface="Times New Roman" pitchFamily="18" charset="0"/>
              <a:ea typeface="Batang" pitchFamily="18" charset="-127"/>
            </a:endParaRPr>
          </a:p>
        </p:txBody>
      </p:sp>
      <p:sp>
        <p:nvSpPr>
          <p:cNvPr id="797698" name="Прямоугольник 2"/>
          <p:cNvSpPr>
            <a:spLocks noChangeArrowheads="1"/>
          </p:cNvSpPr>
          <p:nvPr/>
        </p:nvSpPr>
        <p:spPr bwMode="auto">
          <a:xfrm>
            <a:off x="611188" y="933450"/>
            <a:ext cx="7993062" cy="5078413"/>
          </a:xfrm>
          <a:prstGeom prst="rect">
            <a:avLst/>
          </a:prstGeom>
          <a:noFill/>
          <a:ln w="9525">
            <a:noFill/>
            <a:miter lim="800000"/>
            <a:headEnd/>
            <a:tailEnd/>
          </a:ln>
        </p:spPr>
        <p:txBody>
          <a:bodyPr>
            <a:spAutoFit/>
          </a:bodyPr>
          <a:lstStyle/>
          <a:p>
            <a:pPr indent="449263" algn="just">
              <a:lnSpc>
                <a:spcPct val="150000"/>
              </a:lnSpc>
            </a:pPr>
            <a:r>
              <a:rPr lang="ru-RU">
                <a:latin typeface="Times New Roman" pitchFamily="18" charset="0"/>
                <a:cs typeface="Times New Roman" pitchFamily="18" charset="0"/>
              </a:rPr>
              <a:t>Большой интерес представляет заселение изомерных состояний в изотопах золота -</a:t>
            </a:r>
            <a:r>
              <a:rPr lang="ru-RU" baseline="30000">
                <a:latin typeface="Times New Roman" pitchFamily="18" charset="0"/>
                <a:cs typeface="Times New Roman" pitchFamily="18" charset="0"/>
              </a:rPr>
              <a:t>196</a:t>
            </a:r>
            <a:r>
              <a:rPr lang="en-US">
                <a:latin typeface="Times New Roman" pitchFamily="18" charset="0"/>
                <a:cs typeface="Times New Roman" pitchFamily="18" charset="0"/>
              </a:rPr>
              <a:t>Au </a:t>
            </a:r>
            <a:r>
              <a:rPr lang="ru-RU" baseline="30000">
                <a:latin typeface="Times New Roman" pitchFamily="18" charset="0"/>
                <a:cs typeface="Times New Roman" pitchFamily="18" charset="0"/>
              </a:rPr>
              <a:t>198</a:t>
            </a:r>
            <a:r>
              <a:rPr lang="en-US">
                <a:latin typeface="Times New Roman" pitchFamily="18" charset="0"/>
                <a:cs typeface="Times New Roman" pitchFamily="18" charset="0"/>
              </a:rPr>
              <a:t>Au</a:t>
            </a:r>
            <a:r>
              <a:rPr lang="ru-RU">
                <a:latin typeface="Times New Roman" pitchFamily="18" charset="0"/>
                <a:cs typeface="Times New Roman" pitchFamily="18" charset="0"/>
              </a:rPr>
              <a:t> - в области энергий вблизи кулоновского барьера реакций, изомерные состояния которых имеют высокие спины (</a:t>
            </a:r>
            <a:r>
              <a:rPr lang="en-US">
                <a:latin typeface="Times New Roman" pitchFamily="18" charset="0"/>
                <a:cs typeface="Times New Roman" pitchFamily="18" charset="0"/>
              </a:rPr>
              <a:t>J</a:t>
            </a:r>
            <a:r>
              <a:rPr lang="en-US" baseline="30000">
                <a:latin typeface="Times New Roman" pitchFamily="18" charset="0"/>
                <a:cs typeface="Times New Roman" pitchFamily="18" charset="0"/>
              </a:rPr>
              <a:t>π</a:t>
            </a:r>
            <a:r>
              <a:rPr lang="ru-RU">
                <a:latin typeface="Times New Roman" pitchFamily="18" charset="0"/>
                <a:cs typeface="Times New Roman" pitchFamily="18" charset="0"/>
              </a:rPr>
              <a:t>=12</a:t>
            </a:r>
            <a:r>
              <a:rPr lang="ru-RU" baseline="30000">
                <a:latin typeface="Times New Roman" pitchFamily="18" charset="0"/>
                <a:cs typeface="Times New Roman" pitchFamily="18" charset="0"/>
              </a:rPr>
              <a:t>―)</a:t>
            </a:r>
            <a:r>
              <a:rPr lang="ru-RU">
                <a:latin typeface="Times New Roman" pitchFamily="18" charset="0"/>
                <a:cs typeface="Times New Roman" pitchFamily="18" charset="0"/>
              </a:rPr>
              <a:t>. Эти изотопы были получены в реакциях на пучках протонов, дейтронов и α- частиц. В реакциях на пучках дейтронов и тритонов с образованием</a:t>
            </a:r>
            <a:r>
              <a:rPr lang="ru-RU" baseline="30000">
                <a:latin typeface="Times New Roman" pitchFamily="18" charset="0"/>
                <a:cs typeface="Times New Roman" pitchFamily="18" charset="0"/>
              </a:rPr>
              <a:t> 196</a:t>
            </a:r>
            <a:r>
              <a:rPr lang="en-US">
                <a:latin typeface="Times New Roman" pitchFamily="18" charset="0"/>
                <a:cs typeface="Times New Roman" pitchFamily="18" charset="0"/>
              </a:rPr>
              <a:t>Au </a:t>
            </a:r>
            <a:r>
              <a:rPr lang="ru-RU">
                <a:latin typeface="Times New Roman" pitchFamily="18" charset="0"/>
                <a:cs typeface="Times New Roman" pitchFamily="18" charset="0"/>
              </a:rPr>
              <a:t>в реакциях </a:t>
            </a:r>
            <a:r>
              <a:rPr lang="ru-RU" baseline="30000">
                <a:latin typeface="Times New Roman" pitchFamily="18" charset="0"/>
                <a:cs typeface="Times New Roman" pitchFamily="18" charset="0"/>
              </a:rPr>
              <a:t>197</a:t>
            </a:r>
            <a:r>
              <a:rPr lang="en-US">
                <a:latin typeface="Times New Roman" pitchFamily="18" charset="0"/>
                <a:cs typeface="Times New Roman" pitchFamily="18" charset="0"/>
              </a:rPr>
              <a:t>Au</a:t>
            </a:r>
            <a:r>
              <a:rPr lang="ru-RU">
                <a:latin typeface="Times New Roman" pitchFamily="18" charset="0"/>
                <a:cs typeface="Times New Roman" pitchFamily="18" charset="0"/>
              </a:rPr>
              <a:t>(</a:t>
            </a:r>
            <a:r>
              <a:rPr lang="en-US">
                <a:latin typeface="Times New Roman" pitchFamily="18" charset="0"/>
                <a:cs typeface="Times New Roman" pitchFamily="18" charset="0"/>
              </a:rPr>
              <a:t>d</a:t>
            </a:r>
            <a:r>
              <a:rPr lang="ru-RU">
                <a:latin typeface="Times New Roman" pitchFamily="18" charset="0"/>
                <a:cs typeface="Times New Roman" pitchFamily="18" charset="0"/>
              </a:rPr>
              <a:t>,</a:t>
            </a:r>
            <a:r>
              <a:rPr lang="en-US">
                <a:latin typeface="Times New Roman" pitchFamily="18" charset="0"/>
                <a:cs typeface="Times New Roman" pitchFamily="18" charset="0"/>
              </a:rPr>
              <a:t>t</a:t>
            </a:r>
            <a:r>
              <a:rPr lang="ru-RU">
                <a:latin typeface="Times New Roman" pitchFamily="18" charset="0"/>
                <a:cs typeface="Times New Roman" pitchFamily="18" charset="0"/>
              </a:rPr>
              <a:t>) и </a:t>
            </a:r>
            <a:r>
              <a:rPr lang="ru-RU" baseline="30000">
                <a:latin typeface="Times New Roman" pitchFamily="18" charset="0"/>
                <a:cs typeface="Times New Roman" pitchFamily="18" charset="0"/>
              </a:rPr>
              <a:t>197</a:t>
            </a:r>
            <a:r>
              <a:rPr lang="en-US">
                <a:latin typeface="Times New Roman" pitchFamily="18" charset="0"/>
                <a:cs typeface="Times New Roman" pitchFamily="18" charset="0"/>
              </a:rPr>
              <a:t>Au</a:t>
            </a:r>
            <a:r>
              <a:rPr lang="ru-RU">
                <a:latin typeface="Times New Roman" pitchFamily="18" charset="0"/>
                <a:cs typeface="Times New Roman" pitchFamily="18" charset="0"/>
              </a:rPr>
              <a:t>(</a:t>
            </a:r>
            <a:r>
              <a:rPr lang="en-US">
                <a:latin typeface="Times New Roman" pitchFamily="18" charset="0"/>
                <a:cs typeface="Times New Roman" pitchFamily="18" charset="0"/>
              </a:rPr>
              <a:t>t</a:t>
            </a:r>
            <a:r>
              <a:rPr lang="ru-RU">
                <a:latin typeface="Times New Roman" pitchFamily="18" charset="0"/>
                <a:cs typeface="Times New Roman" pitchFamily="18" charset="0"/>
              </a:rPr>
              <a:t>,</a:t>
            </a:r>
            <a:r>
              <a:rPr lang="en-US">
                <a:latin typeface="Times New Roman" pitchFamily="18" charset="0"/>
                <a:cs typeface="Times New Roman" pitchFamily="18" charset="0"/>
              </a:rPr>
              <a:t>tn</a:t>
            </a:r>
            <a:r>
              <a:rPr lang="ru-RU">
                <a:latin typeface="Times New Roman" pitchFamily="18" charset="0"/>
                <a:cs typeface="Times New Roman" pitchFamily="18" charset="0"/>
              </a:rPr>
              <a:t>) были измерены ИО, и получены низкие значения (Каселла). Имеются также данные по измерению ИО для изотопа </a:t>
            </a:r>
            <a:r>
              <a:rPr lang="ru-RU" baseline="30000">
                <a:latin typeface="Times New Roman" pitchFamily="18" charset="0"/>
                <a:cs typeface="Times New Roman" pitchFamily="18" charset="0"/>
              </a:rPr>
              <a:t>196</a:t>
            </a:r>
            <a:r>
              <a:rPr lang="en-US">
                <a:latin typeface="Times New Roman" pitchFamily="18" charset="0"/>
                <a:cs typeface="Times New Roman" pitchFamily="18" charset="0"/>
              </a:rPr>
              <a:t>Au</a:t>
            </a:r>
            <a:r>
              <a:rPr lang="ru-RU">
                <a:latin typeface="Times New Roman" pitchFamily="18" charset="0"/>
                <a:cs typeface="Times New Roman" pitchFamily="18" charset="0"/>
              </a:rPr>
              <a:t>, полученного на пучках α- частиц. ИО было измерено в реакции </a:t>
            </a:r>
            <a:r>
              <a:rPr lang="ru-RU" baseline="30000">
                <a:latin typeface="Times New Roman" pitchFamily="18" charset="0"/>
                <a:cs typeface="Times New Roman" pitchFamily="18" charset="0"/>
              </a:rPr>
              <a:t>193</a:t>
            </a:r>
            <a:r>
              <a:rPr lang="en-US">
                <a:latin typeface="Times New Roman" pitchFamily="18" charset="0"/>
                <a:cs typeface="Times New Roman" pitchFamily="18" charset="0"/>
              </a:rPr>
              <a:t>Jr</a:t>
            </a:r>
            <a:r>
              <a:rPr lang="ru-RU">
                <a:latin typeface="Times New Roman" pitchFamily="18" charset="0"/>
                <a:cs typeface="Times New Roman" pitchFamily="18" charset="0"/>
              </a:rPr>
              <a:t>(α,</a:t>
            </a:r>
            <a:r>
              <a:rPr lang="en-US">
                <a:latin typeface="Times New Roman" pitchFamily="18" charset="0"/>
                <a:cs typeface="Times New Roman" pitchFamily="18" charset="0"/>
              </a:rPr>
              <a:t>n</a:t>
            </a:r>
            <a:r>
              <a:rPr lang="ru-RU">
                <a:latin typeface="Times New Roman" pitchFamily="18" charset="0"/>
                <a:cs typeface="Times New Roman" pitchFamily="18" charset="0"/>
              </a:rPr>
              <a:t>)</a:t>
            </a:r>
            <a:r>
              <a:rPr lang="ru-RU" baseline="30000">
                <a:latin typeface="Times New Roman" pitchFamily="18" charset="0"/>
                <a:cs typeface="Times New Roman" pitchFamily="18" charset="0"/>
              </a:rPr>
              <a:t>196</a:t>
            </a:r>
            <a:r>
              <a:rPr lang="en-US">
                <a:latin typeface="Times New Roman" pitchFamily="18" charset="0"/>
                <a:cs typeface="Times New Roman" pitchFamily="18" charset="0"/>
              </a:rPr>
              <a:t>Au </a:t>
            </a:r>
            <a:r>
              <a:rPr lang="ru-RU">
                <a:latin typeface="Times New Roman" pitchFamily="18" charset="0"/>
                <a:cs typeface="Times New Roman" pitchFamily="18" charset="0"/>
              </a:rPr>
              <a:t>в двух работах [Денисов, Чувильская], причем данные по ИО расходятся почти на порядок. Отметим, что данные Чувильской по ИО </a:t>
            </a:r>
            <a:r>
              <a:rPr lang="en-US">
                <a:latin typeface="Times New Roman" pitchFamily="18" charset="0"/>
                <a:cs typeface="Times New Roman" pitchFamily="18" charset="0"/>
              </a:rPr>
              <a:t>( </a:t>
            </a:r>
            <a:r>
              <a:rPr lang="ru-RU">
                <a:latin typeface="Times New Roman" pitchFamily="18" charset="0"/>
                <a:cs typeface="Times New Roman" pitchFamily="18" charset="0"/>
              </a:rPr>
              <a:t>рост до 1) для образования </a:t>
            </a:r>
            <a:r>
              <a:rPr lang="ru-RU" baseline="30000">
                <a:latin typeface="Times New Roman" pitchFamily="18" charset="0"/>
                <a:cs typeface="Times New Roman" pitchFamily="18" charset="0"/>
              </a:rPr>
              <a:t>196</a:t>
            </a:r>
            <a:r>
              <a:rPr lang="en-US">
                <a:latin typeface="Times New Roman" pitchFamily="18" charset="0"/>
                <a:cs typeface="Times New Roman" pitchFamily="18" charset="0"/>
              </a:rPr>
              <a:t>Au</a:t>
            </a:r>
            <a:r>
              <a:rPr lang="ru-RU">
                <a:latin typeface="Times New Roman" pitchFamily="18" charset="0"/>
                <a:cs typeface="Times New Roman" pitchFamily="18" charset="0"/>
              </a:rPr>
              <a:t> в реакциях, идущих через образование составного ядра, согласуются с расчетами по программе </a:t>
            </a:r>
            <a:r>
              <a:rPr lang="en-US">
                <a:latin typeface="Times New Roman" pitchFamily="18" charset="0"/>
                <a:cs typeface="Times New Roman" pitchFamily="18" charset="0"/>
              </a:rPr>
              <a:t>EMPIRE</a:t>
            </a:r>
            <a:r>
              <a:rPr lang="ru-RU">
                <a:latin typeface="Times New Roman" pitchFamily="18" charset="0"/>
                <a:cs typeface="Times New Roman" pitchFamily="18" charset="0"/>
              </a:rPr>
              <a:t>-2.6.</a:t>
            </a:r>
            <a:endParaRPr lang="ru-RU" sz="1600">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2"/>
          <p:cNvPicPr>
            <a:picLocks noChangeAspect="1" noChangeArrowheads="1"/>
          </p:cNvPicPr>
          <p:nvPr/>
        </p:nvPicPr>
        <p:blipFill>
          <a:blip r:embed="rId3" cstate="print"/>
          <a:srcRect/>
          <a:stretch>
            <a:fillRect/>
          </a:stretch>
        </p:blipFill>
        <p:spPr bwMode="auto">
          <a:xfrm>
            <a:off x="450850" y="1358900"/>
            <a:ext cx="6013450" cy="3744913"/>
          </a:xfrm>
          <a:prstGeom prst="rect">
            <a:avLst/>
          </a:prstGeom>
          <a:noFill/>
          <a:ln w="9525">
            <a:noFill/>
            <a:miter lim="800000"/>
            <a:headEnd/>
            <a:tailEnd/>
          </a:ln>
        </p:spPr>
      </p:pic>
      <p:sp>
        <p:nvSpPr>
          <p:cNvPr id="798722" name="Прямоугольник 1"/>
          <p:cNvSpPr>
            <a:spLocks noChangeArrowheads="1"/>
          </p:cNvSpPr>
          <p:nvPr/>
        </p:nvSpPr>
        <p:spPr bwMode="auto">
          <a:xfrm>
            <a:off x="107950" y="5103813"/>
            <a:ext cx="8928100" cy="1754187"/>
          </a:xfrm>
          <a:prstGeom prst="rect">
            <a:avLst/>
          </a:prstGeom>
          <a:noFill/>
          <a:ln w="9525">
            <a:noFill/>
            <a:miter lim="800000"/>
            <a:headEnd/>
            <a:tailEnd/>
          </a:ln>
        </p:spPr>
        <p:txBody>
          <a:bodyPr>
            <a:spAutoFit/>
          </a:bodyPr>
          <a:lstStyle/>
          <a:p>
            <a:pPr indent="449263" algn="just">
              <a:lnSpc>
                <a:spcPct val="150000"/>
              </a:lnSpc>
            </a:pPr>
            <a:r>
              <a:rPr lang="ru-RU" i="1">
                <a:latin typeface="Times New Roman" pitchFamily="18" charset="0"/>
                <a:cs typeface="Times New Roman" pitchFamily="18" charset="0"/>
              </a:rPr>
              <a:t>Функция возбуждения реакции срыва от ядра мишени одного нейтрона при взаимодействии </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 с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a:t>
            </a:r>
            <a:r>
              <a:rPr lang="ru-RU" i="1" baseline="30000">
                <a:latin typeface="Times New Roman" pitchFamily="18" charset="0"/>
                <a:cs typeface="Times New Roman" pitchFamily="18" charset="0"/>
              </a:rPr>
              <a:t> </a:t>
            </a:r>
            <a:r>
              <a:rPr lang="ru-RU" i="1">
                <a:latin typeface="Times New Roman" pitchFamily="18" charset="0"/>
                <a:cs typeface="Times New Roman" pitchFamily="18" charset="0"/>
              </a:rPr>
              <a:t>с образованием </a:t>
            </a:r>
            <a:r>
              <a:rPr lang="ru-RU" i="1" baseline="30000">
                <a:latin typeface="Times New Roman" pitchFamily="18" charset="0"/>
                <a:cs typeface="Times New Roman" pitchFamily="18" charset="0"/>
              </a:rPr>
              <a:t>196</a:t>
            </a:r>
            <a:r>
              <a:rPr lang="ru-RU" i="1">
                <a:latin typeface="Times New Roman" pitchFamily="18" charset="0"/>
                <a:cs typeface="Times New Roman" pitchFamily="18" charset="0"/>
              </a:rPr>
              <a:t>Au а) в основном 2</a:t>
            </a:r>
            <a:r>
              <a:rPr lang="ru-RU" i="1" baseline="30000">
                <a:latin typeface="Times New Roman" pitchFamily="18" charset="0"/>
                <a:cs typeface="Times New Roman" pitchFamily="18" charset="0"/>
                <a:sym typeface="Symbol" pitchFamily="18" charset="2"/>
              </a:rPr>
              <a:t></a:t>
            </a:r>
            <a:r>
              <a:rPr lang="ru-RU" i="1">
                <a:latin typeface="Times New Roman" pitchFamily="18" charset="0"/>
                <a:cs typeface="Times New Roman" pitchFamily="18" charset="0"/>
              </a:rPr>
              <a:t>- (●) и изомерном 12</a:t>
            </a:r>
            <a:r>
              <a:rPr lang="ru-RU" i="1" baseline="30000">
                <a:latin typeface="Times New Roman" pitchFamily="18" charset="0"/>
                <a:cs typeface="Times New Roman" pitchFamily="18" charset="0"/>
                <a:sym typeface="Symbol" pitchFamily="18" charset="2"/>
              </a:rPr>
              <a:t></a:t>
            </a:r>
            <a:r>
              <a:rPr lang="ru-RU" i="1">
                <a:latin typeface="Times New Roman" pitchFamily="18" charset="0"/>
                <a:cs typeface="Times New Roman" pitchFamily="18" charset="0"/>
              </a:rPr>
              <a:t>- (○) состояниях. б) Изменение  изомерного отношения (■)для ядра </a:t>
            </a:r>
            <a:r>
              <a:rPr lang="ru-RU" i="1" baseline="30000">
                <a:latin typeface="Times New Roman" pitchFamily="18" charset="0"/>
                <a:cs typeface="Times New Roman" pitchFamily="18" charset="0"/>
              </a:rPr>
              <a:t>196</a:t>
            </a:r>
            <a:r>
              <a:rPr lang="ru-RU" i="1">
                <a:latin typeface="Times New Roman" pitchFamily="18" charset="0"/>
                <a:cs typeface="Times New Roman" pitchFamily="18" charset="0"/>
              </a:rPr>
              <a:t>Au с ростом энергии.</a:t>
            </a:r>
            <a:endParaRPr lang="ru-RU" sz="1600">
              <a:latin typeface="Times New Roman" pitchFamily="18" charset="0"/>
              <a:ea typeface="Batang" pitchFamily="18" charset="-127"/>
            </a:endParaRPr>
          </a:p>
        </p:txBody>
      </p:sp>
      <p:sp>
        <p:nvSpPr>
          <p:cNvPr id="798723" name="Прямоугольник 2"/>
          <p:cNvSpPr>
            <a:spLocks noChangeArrowheads="1"/>
          </p:cNvSpPr>
          <p:nvPr/>
        </p:nvSpPr>
        <p:spPr bwMode="auto">
          <a:xfrm>
            <a:off x="1331913" y="476250"/>
            <a:ext cx="2554287" cy="369888"/>
          </a:xfrm>
          <a:prstGeom prst="rect">
            <a:avLst/>
          </a:prstGeom>
          <a:noFill/>
          <a:ln w="9525">
            <a:noFill/>
            <a:miter lim="800000"/>
            <a:headEnd/>
            <a:tailEnd/>
          </a:ln>
        </p:spPr>
        <p:txBody>
          <a:bodyPr>
            <a:spAutoFit/>
          </a:bodyPr>
          <a:lstStyle/>
          <a:p>
            <a:r>
              <a:rPr lang="ru-RU" b="1" baseline="30000">
                <a:latin typeface="Times New Roman" pitchFamily="18" charset="0"/>
                <a:cs typeface="Times New Roman" pitchFamily="18" charset="0"/>
              </a:rPr>
              <a:t>197</a:t>
            </a:r>
            <a:r>
              <a:rPr lang="en-US" b="1">
                <a:latin typeface="Times New Roman" pitchFamily="18" charset="0"/>
                <a:cs typeface="Times New Roman" pitchFamily="18" charset="0"/>
              </a:rPr>
              <a:t>Au</a:t>
            </a:r>
            <a:r>
              <a:rPr lang="ru-RU" b="1">
                <a:latin typeface="Times New Roman" pitchFamily="18" charset="0"/>
                <a:cs typeface="Times New Roman" pitchFamily="18" charset="0"/>
              </a:rPr>
              <a:t>(</a:t>
            </a:r>
            <a:r>
              <a:rPr lang="en-US" b="1" baseline="30000">
                <a:latin typeface="Times New Roman" pitchFamily="18" charset="0"/>
                <a:cs typeface="Times New Roman" pitchFamily="18" charset="0"/>
              </a:rPr>
              <a:t>6</a:t>
            </a:r>
            <a:r>
              <a:rPr lang="en-US" b="1">
                <a:latin typeface="Times New Roman" pitchFamily="18" charset="0"/>
                <a:cs typeface="Times New Roman" pitchFamily="18" charset="0"/>
              </a:rPr>
              <a:t>He</a:t>
            </a:r>
            <a:r>
              <a:rPr lang="ru-RU" b="1">
                <a:latin typeface="Times New Roman" pitchFamily="18" charset="0"/>
                <a:cs typeface="Times New Roman" pitchFamily="18" charset="0"/>
              </a:rPr>
              <a:t>,</a:t>
            </a:r>
            <a:r>
              <a:rPr lang="en-US" b="1">
                <a:latin typeface="Times New Roman" pitchFamily="18" charset="0"/>
                <a:cs typeface="Times New Roman" pitchFamily="18" charset="0"/>
              </a:rPr>
              <a:t>X</a:t>
            </a:r>
            <a:r>
              <a:rPr lang="ru-RU" b="1">
                <a:latin typeface="Times New Roman" pitchFamily="18" charset="0"/>
                <a:cs typeface="Times New Roman" pitchFamily="18" charset="0"/>
              </a:rPr>
              <a:t>)</a:t>
            </a:r>
            <a:r>
              <a:rPr lang="ru-RU" b="1" baseline="30000">
                <a:latin typeface="Times New Roman" pitchFamily="18" charset="0"/>
                <a:cs typeface="Times New Roman" pitchFamily="18" charset="0"/>
              </a:rPr>
              <a:t>196</a:t>
            </a:r>
            <a:r>
              <a:rPr lang="en-US" b="1">
                <a:latin typeface="Times New Roman" pitchFamily="18" charset="0"/>
                <a:cs typeface="Times New Roman" pitchFamily="18" charset="0"/>
              </a:rPr>
              <a:t>Au</a:t>
            </a:r>
            <a:endParaRPr lang="ru-RU" b="1"/>
          </a:p>
        </p:txBody>
      </p:sp>
      <p:sp>
        <p:nvSpPr>
          <p:cNvPr id="798724" name="Прямоугольник 3"/>
          <p:cNvSpPr>
            <a:spLocks noChangeArrowheads="1"/>
          </p:cNvSpPr>
          <p:nvPr/>
        </p:nvSpPr>
        <p:spPr bwMode="auto">
          <a:xfrm>
            <a:off x="4184650" y="401638"/>
            <a:ext cx="4572000" cy="941387"/>
          </a:xfrm>
          <a:prstGeom prst="rect">
            <a:avLst/>
          </a:prstGeom>
          <a:noFill/>
          <a:ln w="9525">
            <a:noFill/>
            <a:miter lim="800000"/>
            <a:headEnd/>
            <a:tailEnd/>
          </a:ln>
        </p:spPr>
        <p:txBody>
          <a:bodyPr>
            <a:spAutoFit/>
          </a:bodyPr>
          <a:lstStyle/>
          <a:p>
            <a:pPr>
              <a:lnSpc>
                <a:spcPct val="115000"/>
              </a:lnSpc>
              <a:spcAft>
                <a:spcPts val="1000"/>
              </a:spcAft>
            </a:pPr>
            <a:r>
              <a:rPr lang="ru-RU" sz="1600">
                <a:solidFill>
                  <a:srgbClr val="000000"/>
                </a:solidFill>
                <a:latin typeface="Calibri" pitchFamily="34" charset="0"/>
                <a:ea typeface="Calibri" pitchFamily="34" charset="0"/>
                <a:cs typeface="Times New Roman" pitchFamily="18" charset="0"/>
              </a:rPr>
              <a:t>Н.К. Скобелев, Ю.Э. Пенионжкевич, А.А. Кулько,  и др.</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Письма ЭЧАЯ, 2013, Т.10,№3, С . 397-409;</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Известия РАН,2013, Т. 77,</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№4,</a:t>
            </a:r>
            <a:r>
              <a:rPr lang="en-US" sz="1600">
                <a:solidFill>
                  <a:srgbClr val="000000"/>
                </a:solidFill>
                <a:latin typeface="Calibri" pitchFamily="34" charset="0"/>
                <a:ea typeface="Calibri" pitchFamily="34" charset="0"/>
                <a:cs typeface="Times New Roman" pitchFamily="18" charset="0"/>
              </a:rPr>
              <a:t> </a:t>
            </a:r>
            <a:r>
              <a:rPr lang="ru-RU" sz="1600">
                <a:solidFill>
                  <a:srgbClr val="000000"/>
                </a:solidFill>
                <a:latin typeface="Calibri" pitchFamily="34" charset="0"/>
                <a:ea typeface="Calibri" pitchFamily="34" charset="0"/>
                <a:cs typeface="Times New Roman" pitchFamily="18" charset="0"/>
              </a:rPr>
              <a:t>С.393-402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accent2">
                <a:tint val="45000"/>
                <a:satMod val="400000"/>
              </a:schemeClr>
            </a:duotone>
            <a:extLst>
              <a:ext uri="{28A0092B-C50C-407E-A947-70E740481C1C}"/>
            </a:extLst>
          </a:blip>
          <a:srcRect/>
          <a:stretch>
            <a:fillRect/>
          </a:stretch>
        </p:blipFill>
        <p:spPr bwMode="auto">
          <a:xfrm>
            <a:off x="1475656" y="197130"/>
            <a:ext cx="6408712" cy="5513184"/>
          </a:xfrm>
          <a:prstGeom prst="rect">
            <a:avLst/>
          </a:prstGeom>
          <a:noFill/>
          <a:ln>
            <a:noFill/>
          </a:ln>
          <a:effectLst/>
          <a:extLst>
            <a:ext uri="{909E8E84-426E-40DD-AFC4-6F175D3DCCD1}"/>
            <a:ext uri="{91240B29-F687-4F45-9708-019B960494DF}"/>
            <a:ext uri="{AF507438-7753-43E0-B8FC-AC1667EBCBE1}"/>
          </a:extLst>
        </p:spPr>
      </p:pic>
      <p:sp>
        <p:nvSpPr>
          <p:cNvPr id="897025" name="Rectangle 1"/>
          <p:cNvSpPr>
            <a:spLocks noChangeArrowheads="1"/>
          </p:cNvSpPr>
          <p:nvPr/>
        </p:nvSpPr>
        <p:spPr bwMode="auto">
          <a:xfrm>
            <a:off x="0" y="5811560"/>
            <a:ext cx="91440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ko-KR" sz="1400" b="0" i="0" u="none" strike="noStrike" cap="none" normalizeH="0" dirty="0" smtClean="0">
                <a:ln>
                  <a:noFill/>
                </a:ln>
                <a:solidFill>
                  <a:srgbClr val="7030A0"/>
                </a:solidFill>
                <a:effectLst/>
                <a:latin typeface="Times New Roman" pitchFamily="18" charset="0"/>
                <a:ea typeface="Calibri" pitchFamily="34" charset="0"/>
                <a:cs typeface="Times New Roman" pitchFamily="18" charset="0"/>
              </a:rPr>
              <a:t>В </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некоторых областях значений </a:t>
            </a:r>
            <a:r>
              <a:rPr kumimoji="0" lang="ru-RU" altLang="ko-KR" sz="1400" b="0" i="0" u="none" strike="noStrike" cap="none" normalizeH="0" dirty="0" smtClean="0">
                <a:ln>
                  <a:noFill/>
                </a:ln>
                <a:solidFill>
                  <a:srgbClr val="FF0000"/>
                </a:solidFill>
                <a:effectLst/>
                <a:latin typeface="Times New Roman" pitchFamily="18" charset="0"/>
                <a:ea typeface="Calibri" pitchFamily="34" charset="0"/>
                <a:cs typeface="Times New Roman" pitchFamily="18" charset="0"/>
                <a:hlinkClick r:id="rId4"/>
              </a:rPr>
              <a:t>массовых чисел</a:t>
            </a:r>
            <a:r>
              <a:rPr kumimoji="0" lang="ru-RU" altLang="ko-KR" sz="1400" b="0"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существуют т. н. острова изомерии. Это явление качественно было объяснено в рамках </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hlinkClick r:id="rId5"/>
              </a:rPr>
              <a:t>оболочечной модели ядра</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которая предсказывает существование в нечётных ядрах энергетически близких ядерных уровней с большим различием спинов, когда число протонов или нейтронов близко к </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hlinkClick r:id="rId6"/>
              </a:rPr>
              <a:t>магическим числам</a:t>
            </a:r>
            <a:r>
              <a:rPr kumimoji="0" lang="ru-RU" altLang="ko-KR"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a:t>
            </a:r>
            <a:endParaRPr kumimoji="0" lang="ru-RU" altLang="ko-KR" sz="1400" b="0" i="0" u="none" strike="noStrike" cap="none" normalizeH="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ko-KR" sz="1400" b="0" i="0" u="none" strike="noStrike" cap="none" normalizeH="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69" name="Picture 2"/>
          <p:cNvPicPr>
            <a:picLocks noChangeAspect="1" noChangeArrowheads="1"/>
          </p:cNvPicPr>
          <p:nvPr/>
        </p:nvPicPr>
        <p:blipFill>
          <a:blip r:embed="rId3" cstate="print"/>
          <a:srcRect/>
          <a:stretch>
            <a:fillRect/>
          </a:stretch>
        </p:blipFill>
        <p:spPr bwMode="auto">
          <a:xfrm>
            <a:off x="1778000" y="1238250"/>
            <a:ext cx="5386388" cy="4467225"/>
          </a:xfrm>
          <a:prstGeom prst="rect">
            <a:avLst/>
          </a:prstGeom>
          <a:noFill/>
          <a:ln w="9525">
            <a:noFill/>
            <a:miter lim="800000"/>
            <a:headEnd/>
            <a:tailEnd/>
          </a:ln>
        </p:spPr>
      </p:pic>
      <p:sp>
        <p:nvSpPr>
          <p:cNvPr id="800770" name="Прямоугольник 1"/>
          <p:cNvSpPr>
            <a:spLocks noChangeArrowheads="1"/>
          </p:cNvSpPr>
          <p:nvPr/>
        </p:nvSpPr>
        <p:spPr bwMode="auto">
          <a:xfrm>
            <a:off x="179388" y="5486400"/>
            <a:ext cx="8788400" cy="1338263"/>
          </a:xfrm>
          <a:prstGeom prst="rect">
            <a:avLst/>
          </a:prstGeom>
          <a:noFill/>
          <a:ln w="9525">
            <a:noFill/>
            <a:miter lim="800000"/>
            <a:headEnd/>
            <a:tailEnd/>
          </a:ln>
        </p:spPr>
        <p:txBody>
          <a:bodyPr>
            <a:spAutoFit/>
          </a:bodyPr>
          <a:lstStyle/>
          <a:p>
            <a:pPr indent="-14288">
              <a:lnSpc>
                <a:spcPct val="150000"/>
              </a:lnSpc>
            </a:pPr>
            <a:r>
              <a:rPr lang="ru-RU" i="1">
                <a:latin typeface="Times New Roman" pitchFamily="18" charset="0"/>
                <a:cs typeface="Times New Roman" pitchFamily="18" charset="0"/>
              </a:rPr>
              <a:t>Функция возбуждения реакции передачи одного нейтрона при взаимодействии </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 с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 с образованием </a:t>
            </a:r>
            <a:r>
              <a:rPr lang="ru-RU" i="1" baseline="30000">
                <a:latin typeface="Times New Roman" pitchFamily="18" charset="0"/>
                <a:cs typeface="Times New Roman" pitchFamily="18" charset="0"/>
              </a:rPr>
              <a:t>198</a:t>
            </a:r>
            <a:r>
              <a:rPr lang="ru-RU" i="1">
                <a:latin typeface="Times New Roman" pitchFamily="18" charset="0"/>
                <a:cs typeface="Times New Roman" pitchFamily="18" charset="0"/>
              </a:rPr>
              <a:t>Au в основном 2</a:t>
            </a:r>
            <a:r>
              <a:rPr lang="ru-RU" i="1" baseline="30000">
                <a:latin typeface="Times New Roman" pitchFamily="18" charset="0"/>
                <a:cs typeface="Times New Roman" pitchFamily="18" charset="0"/>
                <a:sym typeface="Symbol" pitchFamily="18" charset="2"/>
              </a:rPr>
              <a:t></a:t>
            </a:r>
            <a:r>
              <a:rPr lang="ru-RU" i="1">
                <a:latin typeface="Times New Roman" pitchFamily="18" charset="0"/>
                <a:cs typeface="Times New Roman" pitchFamily="18" charset="0"/>
              </a:rPr>
              <a:t>- (●) и изомерном 12</a:t>
            </a:r>
            <a:r>
              <a:rPr lang="ru-RU" i="1" baseline="30000">
                <a:latin typeface="Times New Roman" pitchFamily="18" charset="0"/>
                <a:cs typeface="Times New Roman" pitchFamily="18" charset="0"/>
                <a:sym typeface="Symbol" pitchFamily="18" charset="2"/>
              </a:rPr>
              <a:t></a:t>
            </a:r>
            <a:r>
              <a:rPr lang="ru-RU" i="1">
                <a:latin typeface="Times New Roman" pitchFamily="18" charset="0"/>
                <a:cs typeface="Times New Roman" pitchFamily="18" charset="0"/>
              </a:rPr>
              <a:t>- (◊) состояниях-а). Изменение ИО (○) для ядра </a:t>
            </a:r>
            <a:r>
              <a:rPr lang="ru-RU" i="1" baseline="30000">
                <a:latin typeface="Times New Roman" pitchFamily="18" charset="0"/>
                <a:cs typeface="Times New Roman" pitchFamily="18" charset="0"/>
              </a:rPr>
              <a:t>198</a:t>
            </a:r>
            <a:r>
              <a:rPr lang="ru-RU" i="1">
                <a:latin typeface="Times New Roman" pitchFamily="18" charset="0"/>
                <a:cs typeface="Times New Roman" pitchFamily="18" charset="0"/>
              </a:rPr>
              <a:t>Au с ростом бомбардирующей энергии- б).</a:t>
            </a:r>
            <a:endParaRPr lang="ru-RU" sz="1600">
              <a:latin typeface="Times New Roman" pitchFamily="18" charset="0"/>
              <a:ea typeface="Batang" pitchFamily="18" charset="-127"/>
            </a:endParaRPr>
          </a:p>
        </p:txBody>
      </p:sp>
      <p:sp>
        <p:nvSpPr>
          <p:cNvPr id="800771" name="Прямоугольник 2"/>
          <p:cNvSpPr>
            <a:spLocks noChangeArrowheads="1"/>
          </p:cNvSpPr>
          <p:nvPr/>
        </p:nvSpPr>
        <p:spPr bwMode="auto">
          <a:xfrm>
            <a:off x="900113" y="188913"/>
            <a:ext cx="8039100" cy="411162"/>
          </a:xfrm>
          <a:prstGeom prst="rect">
            <a:avLst/>
          </a:prstGeom>
          <a:noFill/>
          <a:ln w="9525">
            <a:noFill/>
            <a:miter lim="800000"/>
            <a:headEnd/>
            <a:tailEnd/>
          </a:ln>
        </p:spPr>
        <p:txBody>
          <a:bodyPr>
            <a:spAutoFit/>
          </a:bodyPr>
          <a:lstStyle/>
          <a:p>
            <a:pPr>
              <a:lnSpc>
                <a:spcPct val="115000"/>
              </a:lnSpc>
              <a:spcAft>
                <a:spcPts val="1000"/>
              </a:spcAft>
            </a:pPr>
            <a:r>
              <a:rPr lang="en-US">
                <a:latin typeface="Calibri" pitchFamily="34" charset="0"/>
                <a:ea typeface="Calibri" pitchFamily="34" charset="0"/>
                <a:cs typeface="Times New Roman" pitchFamily="18" charset="0"/>
              </a:rPr>
              <a:t>Yu.</a:t>
            </a:r>
            <a:r>
              <a:rPr lang="ru-RU">
                <a:latin typeface="Calibri"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E. Penionzhkevich et al. Eur.Phys. J., 2007, A 31,P. 185-194 and</a:t>
            </a:r>
            <a:endParaRPr lang="ru-RU">
              <a:latin typeface="Calibri" pitchFamily="34" charset="0"/>
              <a:ea typeface="Calibri" pitchFamily="34" charset="0"/>
              <a:cs typeface="Times New Roman" pitchFamily="18" charset="0"/>
            </a:endParaRPr>
          </a:p>
        </p:txBody>
      </p:sp>
      <p:sp>
        <p:nvSpPr>
          <p:cNvPr id="800772" name="Прямоугольник 3"/>
          <p:cNvSpPr>
            <a:spLocks noChangeArrowheads="1"/>
          </p:cNvSpPr>
          <p:nvPr/>
        </p:nvSpPr>
        <p:spPr bwMode="auto">
          <a:xfrm>
            <a:off x="900113" y="600075"/>
            <a:ext cx="8067675" cy="646113"/>
          </a:xfrm>
          <a:prstGeom prst="rect">
            <a:avLst/>
          </a:prstGeom>
          <a:noFill/>
          <a:ln w="9525">
            <a:noFill/>
            <a:miter lim="800000"/>
            <a:headEnd/>
            <a:tailEnd/>
          </a:ln>
        </p:spPr>
        <p:txBody>
          <a:bodyPr>
            <a:spAutoFit/>
          </a:bodyPr>
          <a:lstStyle/>
          <a:p>
            <a:r>
              <a:rPr lang="en-US">
                <a:solidFill>
                  <a:srgbClr val="000000"/>
                </a:solidFill>
                <a:latin typeface="Times New Roman" pitchFamily="18" charset="0"/>
                <a:cs typeface="Times New Roman" pitchFamily="18" charset="0"/>
              </a:rPr>
              <a:t>A</a:t>
            </a:r>
            <a:r>
              <a:rPr lang="ru-RU">
                <a:solidFill>
                  <a:srgbClr val="000000"/>
                </a:solidFill>
                <a:latin typeface="Times New Roman" pitchFamily="18" charset="0"/>
                <a:cs typeface="Times New Roman" pitchFamily="18" charset="0"/>
              </a:rPr>
              <a:t>.</a:t>
            </a:r>
            <a:r>
              <a:rPr lang="en-US">
                <a:solidFill>
                  <a:srgbClr val="000000"/>
                </a:solidFill>
                <a:latin typeface="Times New Roman" pitchFamily="18" charset="0"/>
                <a:cs typeface="Times New Roman" pitchFamily="18" charset="0"/>
              </a:rPr>
              <a:t>A</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Kulko</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N</a:t>
            </a:r>
            <a:r>
              <a:rPr lang="ru-RU">
                <a:solidFill>
                  <a:srgbClr val="000000"/>
                </a:solidFill>
                <a:latin typeface="Times New Roman" pitchFamily="18" charset="0"/>
                <a:cs typeface="Times New Roman" pitchFamily="18" charset="0"/>
              </a:rPr>
              <a:t>.</a:t>
            </a:r>
            <a:r>
              <a:rPr lang="en-US">
                <a:solidFill>
                  <a:srgbClr val="000000"/>
                </a:solidFill>
                <a:latin typeface="Times New Roman" pitchFamily="18" charset="0"/>
                <a:cs typeface="Times New Roman" pitchFamily="18" charset="0"/>
              </a:rPr>
              <a:t>A</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Demekhina</a:t>
            </a:r>
            <a:r>
              <a:rPr lang="ru-RU">
                <a:solidFill>
                  <a:srgbClr val="000000"/>
                </a:solidFill>
                <a:latin typeface="Times New Roman" pitchFamily="18" charset="0"/>
                <a:cs typeface="Times New Roman" pitchFamily="18" charset="0"/>
              </a:rPr>
              <a:t>,</a:t>
            </a:r>
            <a:r>
              <a:rPr lang="en-US">
                <a:solidFill>
                  <a:srgbClr val="000000"/>
                </a:solidFill>
                <a:latin typeface="Times New Roman" pitchFamily="18" charset="0"/>
                <a:cs typeface="Times New Roman" pitchFamily="18" charset="0"/>
              </a:rPr>
              <a:t>R</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Kalpakchieva et al</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J</a:t>
            </a:r>
            <a:r>
              <a:rPr lang="ru-RU">
                <a:solidFill>
                  <a:srgbClr val="000000"/>
                </a:solidFill>
                <a:latin typeface="Times New Roman" pitchFamily="18" charset="0"/>
                <a:cs typeface="Times New Roman" pitchFamily="18" charset="0"/>
              </a:rPr>
              <a:t>.</a:t>
            </a:r>
            <a:r>
              <a:rPr lang="en-US">
                <a:solidFill>
                  <a:srgbClr val="000000"/>
                </a:solidFill>
                <a:latin typeface="Times New Roman" pitchFamily="18" charset="0"/>
                <a:cs typeface="Times New Roman" pitchFamily="18" charset="0"/>
              </a:rPr>
              <a:t>Phys.</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G</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Nucl</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Part</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Phys</a:t>
            </a:r>
            <a:r>
              <a:rPr lang="ru-RU">
                <a:solidFill>
                  <a:srgbClr val="000000"/>
                </a:solidFill>
                <a:latin typeface="Times New Roman" pitchFamily="18" charset="0"/>
                <a:cs typeface="Times New Roman" pitchFamily="18" charset="0"/>
              </a:rPr>
              <a:t>., 2007, 34 2297-2306 </a:t>
            </a:r>
            <a:endParaRPr lang="ru-RU">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1" name="Picture 2"/>
          <p:cNvPicPr>
            <a:picLocks noChangeAspect="1" noChangeArrowheads="1"/>
          </p:cNvPicPr>
          <p:nvPr/>
        </p:nvPicPr>
        <p:blipFill>
          <a:blip r:embed="rId3" cstate="print"/>
          <a:srcRect/>
          <a:stretch>
            <a:fillRect/>
          </a:stretch>
        </p:blipFill>
        <p:spPr bwMode="auto">
          <a:xfrm>
            <a:off x="1692275" y="404813"/>
            <a:ext cx="5327650" cy="4533900"/>
          </a:xfrm>
          <a:prstGeom prst="rect">
            <a:avLst/>
          </a:prstGeom>
          <a:noFill/>
          <a:ln w="9525">
            <a:noFill/>
            <a:miter lim="800000"/>
            <a:headEnd/>
            <a:tailEnd/>
          </a:ln>
        </p:spPr>
      </p:pic>
      <p:sp>
        <p:nvSpPr>
          <p:cNvPr id="834562" name="Прямоугольник 1"/>
          <p:cNvSpPr>
            <a:spLocks noChangeArrowheads="1"/>
          </p:cNvSpPr>
          <p:nvPr/>
        </p:nvSpPr>
        <p:spPr bwMode="auto">
          <a:xfrm>
            <a:off x="250825" y="5229225"/>
            <a:ext cx="8569325" cy="1338263"/>
          </a:xfrm>
          <a:prstGeom prst="rect">
            <a:avLst/>
          </a:prstGeom>
          <a:noFill/>
          <a:ln w="9525">
            <a:noFill/>
            <a:miter lim="800000"/>
            <a:headEnd/>
            <a:tailEnd/>
          </a:ln>
        </p:spPr>
        <p:txBody>
          <a:bodyPr>
            <a:spAutoFit/>
          </a:bodyPr>
          <a:lstStyle/>
          <a:p>
            <a:pPr>
              <a:lnSpc>
                <a:spcPct val="150000"/>
              </a:lnSpc>
            </a:pPr>
            <a:r>
              <a:rPr lang="ru-RU" b="1" i="1">
                <a:latin typeface="Times New Roman" pitchFamily="18" charset="0"/>
                <a:ea typeface="Batang" pitchFamily="18" charset="-127"/>
              </a:rPr>
              <a:t>Рис. 12. </a:t>
            </a:r>
            <a:r>
              <a:rPr lang="ru-RU" i="1">
                <a:latin typeface="Times New Roman" pitchFamily="18" charset="0"/>
                <a:ea typeface="Batang" pitchFamily="18" charset="-127"/>
              </a:rPr>
              <a:t>Изомерные отношения для ядра </a:t>
            </a:r>
            <a:r>
              <a:rPr lang="ru-RU" i="1" baseline="30000">
                <a:latin typeface="Times New Roman" pitchFamily="18" charset="0"/>
                <a:ea typeface="Batang" pitchFamily="18" charset="-127"/>
              </a:rPr>
              <a:t>198</a:t>
            </a:r>
            <a:r>
              <a:rPr lang="ru-RU" i="1">
                <a:latin typeface="Times New Roman" pitchFamily="18" charset="0"/>
                <a:ea typeface="Batang" pitchFamily="18" charset="-127"/>
              </a:rPr>
              <a:t>Au, образовавшегося в реакциях </a:t>
            </a:r>
            <a:r>
              <a:rPr lang="ru-RU" i="1" baseline="30000">
                <a:latin typeface="Times New Roman" pitchFamily="18" charset="0"/>
                <a:ea typeface="Batang" pitchFamily="18" charset="-127"/>
              </a:rPr>
              <a:t>197</a:t>
            </a:r>
            <a:r>
              <a:rPr lang="ru-RU" i="1">
                <a:latin typeface="Times New Roman" pitchFamily="18" charset="0"/>
                <a:ea typeface="Batang" pitchFamily="18" charset="-127"/>
              </a:rPr>
              <a:t>Au+</a:t>
            </a:r>
            <a:r>
              <a:rPr lang="ru-RU" i="1" baseline="30000">
                <a:latin typeface="Times New Roman" pitchFamily="18" charset="0"/>
                <a:ea typeface="Batang" pitchFamily="18" charset="-127"/>
              </a:rPr>
              <a:t>6</a:t>
            </a:r>
            <a:r>
              <a:rPr lang="ru-RU" i="1">
                <a:latin typeface="Times New Roman" pitchFamily="18" charset="0"/>
                <a:ea typeface="Batang" pitchFamily="18" charset="-127"/>
              </a:rPr>
              <a:t>He (темные символы) и </a:t>
            </a:r>
            <a:r>
              <a:rPr lang="ru-RU" i="1" baseline="30000">
                <a:latin typeface="Times New Roman" pitchFamily="18" charset="0"/>
                <a:ea typeface="Batang" pitchFamily="18" charset="-127"/>
              </a:rPr>
              <a:t>197</a:t>
            </a:r>
            <a:r>
              <a:rPr lang="ru-RU" i="1">
                <a:latin typeface="Times New Roman" pitchFamily="18" charset="0"/>
                <a:ea typeface="Batang" pitchFamily="18" charset="-127"/>
              </a:rPr>
              <a:t>Au+d (открытые символы) в зависимости от значения E</a:t>
            </a:r>
            <a:r>
              <a:rPr lang="ru-RU" i="1" baseline="-25000">
                <a:latin typeface="Times New Roman" pitchFamily="18" charset="0"/>
                <a:ea typeface="Batang" pitchFamily="18" charset="-127"/>
              </a:rPr>
              <a:t>cm</a:t>
            </a:r>
            <a:r>
              <a:rPr lang="ru-RU" i="1">
                <a:latin typeface="Times New Roman" pitchFamily="18" charset="0"/>
                <a:ea typeface="Batang" pitchFamily="18" charset="-127"/>
              </a:rPr>
              <a:t> – B</a:t>
            </a:r>
            <a:r>
              <a:rPr lang="ru-RU" i="1" baseline="-25000">
                <a:latin typeface="Times New Roman" pitchFamily="18" charset="0"/>
                <a:ea typeface="Batang" pitchFamily="18" charset="-127"/>
              </a:rPr>
              <a:t>c</a:t>
            </a:r>
            <a:r>
              <a:rPr lang="ru-RU" i="1">
                <a:latin typeface="Times New Roman" pitchFamily="18" charset="0"/>
                <a:ea typeface="Batang" pitchFamily="18" charset="-127"/>
              </a:rPr>
              <a:t>.</a:t>
            </a:r>
            <a:endParaRPr lang="ru-RU" sz="1600">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2"/>
          <p:cNvPicPr>
            <a:picLocks noChangeAspect="1" noChangeArrowheads="1"/>
          </p:cNvPicPr>
          <p:nvPr/>
        </p:nvPicPr>
        <p:blipFill>
          <a:blip r:embed="rId3" cstate="print"/>
          <a:srcRect/>
          <a:stretch>
            <a:fillRect/>
          </a:stretch>
        </p:blipFill>
        <p:spPr bwMode="auto">
          <a:xfrm>
            <a:off x="1331913" y="1125538"/>
            <a:ext cx="6859587" cy="4824412"/>
          </a:xfrm>
          <a:prstGeom prst="rect">
            <a:avLst/>
          </a:prstGeom>
          <a:noFill/>
          <a:ln w="9525">
            <a:noFill/>
            <a:miter lim="800000"/>
            <a:headEnd/>
            <a:tailEnd/>
          </a:ln>
        </p:spPr>
      </p:pic>
      <p:sp>
        <p:nvSpPr>
          <p:cNvPr id="802818" name="Прямоугольник 1"/>
          <p:cNvSpPr>
            <a:spLocks noChangeArrowheads="1"/>
          </p:cNvSpPr>
          <p:nvPr/>
        </p:nvSpPr>
        <p:spPr bwMode="auto">
          <a:xfrm>
            <a:off x="5364163" y="1773238"/>
            <a:ext cx="3052762" cy="461962"/>
          </a:xfrm>
          <a:prstGeom prst="rect">
            <a:avLst/>
          </a:prstGeom>
          <a:noFill/>
          <a:ln w="9525">
            <a:noFill/>
            <a:miter lim="800000"/>
            <a:headEnd/>
            <a:tailEnd/>
          </a:ln>
        </p:spPr>
        <p:txBody>
          <a:bodyPr>
            <a:spAutoFit/>
          </a:bodyPr>
          <a:lstStyle/>
          <a:p>
            <a:r>
              <a:rPr lang="ru-RU" sz="2400" i="1" baseline="30000">
                <a:solidFill>
                  <a:srgbClr val="000000"/>
                </a:solidFill>
                <a:latin typeface="Times New Roman" pitchFamily="18" charset="0"/>
                <a:cs typeface="Times New Roman" pitchFamily="18" charset="0"/>
              </a:rPr>
              <a:t>197</a:t>
            </a:r>
            <a:r>
              <a:rPr lang="en-US" sz="2400" i="1">
                <a:solidFill>
                  <a:srgbClr val="000000"/>
                </a:solidFill>
                <a:latin typeface="Times New Roman" pitchFamily="18" charset="0"/>
                <a:cs typeface="Times New Roman" pitchFamily="18" charset="0"/>
              </a:rPr>
              <a:t>Au</a:t>
            </a:r>
            <a:r>
              <a:rPr lang="ru-RU" sz="2400" i="1">
                <a:solidFill>
                  <a:srgbClr val="000000"/>
                </a:solidFill>
                <a:latin typeface="Times New Roman" pitchFamily="18" charset="0"/>
                <a:cs typeface="Times New Roman" pitchFamily="18" charset="0"/>
              </a:rPr>
              <a:t> </a:t>
            </a:r>
            <a:r>
              <a:rPr lang="en-US" sz="2400" i="1">
                <a:solidFill>
                  <a:srgbClr val="000000"/>
                </a:solidFill>
                <a:latin typeface="Times New Roman" pitchFamily="18" charset="0"/>
                <a:cs typeface="Times New Roman" pitchFamily="18" charset="0"/>
              </a:rPr>
              <a:t>(</a:t>
            </a:r>
            <a:r>
              <a:rPr lang="en-US" sz="2400" i="1" baseline="30000">
                <a:solidFill>
                  <a:srgbClr val="000000"/>
                </a:solidFill>
                <a:latin typeface="Times New Roman" pitchFamily="18" charset="0"/>
                <a:cs typeface="Times New Roman" pitchFamily="18" charset="0"/>
              </a:rPr>
              <a:t>8</a:t>
            </a:r>
            <a:r>
              <a:rPr lang="ru-RU" sz="2400" i="1">
                <a:solidFill>
                  <a:srgbClr val="000000"/>
                </a:solidFill>
                <a:latin typeface="Times New Roman" pitchFamily="18" charset="0"/>
                <a:cs typeface="Times New Roman" pitchFamily="18" charset="0"/>
              </a:rPr>
              <a:t>He,</a:t>
            </a:r>
            <a:r>
              <a:rPr lang="ru-RU" sz="2400" i="1" baseline="30000">
                <a:solidFill>
                  <a:srgbClr val="000000"/>
                </a:solidFill>
                <a:latin typeface="Times New Roman" pitchFamily="18" charset="0"/>
                <a:cs typeface="Times New Roman" pitchFamily="18" charset="0"/>
              </a:rPr>
              <a:t>7</a:t>
            </a:r>
            <a:r>
              <a:rPr lang="en-US" sz="2400" i="1">
                <a:solidFill>
                  <a:srgbClr val="000000"/>
                </a:solidFill>
                <a:latin typeface="Times New Roman" pitchFamily="18" charset="0"/>
                <a:cs typeface="Times New Roman" pitchFamily="18" charset="0"/>
              </a:rPr>
              <a:t>He</a:t>
            </a:r>
            <a:r>
              <a:rPr lang="ru-RU" sz="2400" i="1">
                <a:solidFill>
                  <a:srgbClr val="000000"/>
                </a:solidFill>
                <a:latin typeface="Times New Roman" pitchFamily="18" charset="0"/>
                <a:cs typeface="Times New Roman" pitchFamily="18" charset="0"/>
              </a:rPr>
              <a:t>)</a:t>
            </a:r>
            <a:r>
              <a:rPr lang="en-US" sz="2400" i="1" baseline="30000">
                <a:solidFill>
                  <a:srgbClr val="000000"/>
                </a:solidFill>
                <a:latin typeface="Times New Roman" pitchFamily="18" charset="0"/>
                <a:cs typeface="Times New Roman" pitchFamily="18" charset="0"/>
              </a:rPr>
              <a:t>198</a:t>
            </a:r>
            <a:r>
              <a:rPr lang="en-US" sz="2400" i="1">
                <a:solidFill>
                  <a:srgbClr val="000000"/>
                </a:solidFill>
                <a:latin typeface="Times New Roman" pitchFamily="18" charset="0"/>
                <a:cs typeface="Times New Roman" pitchFamily="18" charset="0"/>
              </a:rPr>
              <a:t>Au</a:t>
            </a:r>
            <a:endParaRPr lang="ru-RU" sz="2400" i="1">
              <a:solidFill>
                <a:srgbClr val="000000"/>
              </a:solidFill>
            </a:endParaRPr>
          </a:p>
        </p:txBody>
      </p:sp>
      <p:sp>
        <p:nvSpPr>
          <p:cNvPr id="802819" name="Прямоугольник 2"/>
          <p:cNvSpPr>
            <a:spLocks noChangeArrowheads="1"/>
          </p:cNvSpPr>
          <p:nvPr/>
        </p:nvSpPr>
        <p:spPr bwMode="auto">
          <a:xfrm>
            <a:off x="971550" y="395288"/>
            <a:ext cx="7351713" cy="411162"/>
          </a:xfrm>
          <a:prstGeom prst="rect">
            <a:avLst/>
          </a:prstGeom>
          <a:noFill/>
          <a:ln w="9525">
            <a:noFill/>
            <a:miter lim="800000"/>
            <a:headEnd/>
            <a:tailEnd/>
          </a:ln>
        </p:spPr>
        <p:txBody>
          <a:bodyPr>
            <a:spAutoFit/>
          </a:bodyPr>
          <a:lstStyle/>
          <a:p>
            <a:pPr>
              <a:lnSpc>
                <a:spcPct val="115000"/>
              </a:lnSpc>
              <a:spcAft>
                <a:spcPts val="1000"/>
              </a:spcAft>
            </a:pPr>
            <a:r>
              <a:rPr lang="en-US">
                <a:latin typeface="Calibri" pitchFamily="34" charset="0"/>
                <a:ea typeface="Calibri" pitchFamily="34" charset="0"/>
                <a:cs typeface="Times New Roman" pitchFamily="18" charset="0"/>
              </a:rPr>
              <a:t>A. LEMASSON, A. SHRIVASTAVA, A. NOVIN et al. Phys. Lett. ,2011,,B696, P.454</a:t>
            </a:r>
            <a:endParaRPr lang="ru-RU">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3"/>
          <p:cNvPicPr>
            <a:picLocks noChangeAspect="1" noChangeArrowheads="1"/>
          </p:cNvPicPr>
          <p:nvPr/>
        </p:nvPicPr>
        <p:blipFill>
          <a:blip r:embed="rId3" cstate="print"/>
          <a:srcRect/>
          <a:stretch>
            <a:fillRect/>
          </a:stretch>
        </p:blipFill>
        <p:spPr bwMode="auto">
          <a:xfrm>
            <a:off x="683568" y="1124744"/>
            <a:ext cx="3384550" cy="4829175"/>
          </a:xfrm>
          <a:prstGeom prst="rect">
            <a:avLst/>
          </a:prstGeom>
          <a:noFill/>
          <a:ln w="9525">
            <a:noFill/>
            <a:miter lim="800000"/>
            <a:headEnd/>
            <a:tailEnd/>
          </a:ln>
        </p:spPr>
      </p:pic>
      <p:sp>
        <p:nvSpPr>
          <p:cNvPr id="804867" name="Прямоугольник 1"/>
          <p:cNvSpPr>
            <a:spLocks noChangeArrowheads="1"/>
          </p:cNvSpPr>
          <p:nvPr/>
        </p:nvSpPr>
        <p:spPr bwMode="auto">
          <a:xfrm>
            <a:off x="1116013" y="333375"/>
            <a:ext cx="7056437" cy="506413"/>
          </a:xfrm>
          <a:prstGeom prst="rect">
            <a:avLst/>
          </a:prstGeom>
          <a:noFill/>
          <a:ln w="9525">
            <a:noFill/>
            <a:miter lim="800000"/>
            <a:headEnd/>
            <a:tailEnd/>
          </a:ln>
        </p:spPr>
        <p:txBody>
          <a:bodyPr>
            <a:spAutoFit/>
          </a:bodyPr>
          <a:lstStyle/>
          <a:p>
            <a:pPr lvl="4">
              <a:lnSpc>
                <a:spcPct val="150000"/>
              </a:lnSpc>
              <a:tabLst>
                <a:tab pos="457200" algn="l"/>
              </a:tabLst>
            </a:pPr>
            <a:r>
              <a:rPr lang="en-US" i="1">
                <a:solidFill>
                  <a:srgbClr val="000000"/>
                </a:solidFill>
                <a:latin typeface="Times New Roman" pitchFamily="18" charset="0"/>
                <a:cs typeface="Times New Roman" pitchFamily="18" charset="0"/>
              </a:rPr>
              <a:t>Y. Nagame et al.</a:t>
            </a:r>
            <a:r>
              <a:rPr lang="en-US">
                <a:solidFill>
                  <a:srgbClr val="000000"/>
                </a:solidFill>
                <a:latin typeface="Times New Roman" pitchFamily="18" charset="0"/>
                <a:cs typeface="Times New Roman" pitchFamily="18" charset="0"/>
              </a:rPr>
              <a:t> </a:t>
            </a:r>
            <a:r>
              <a:rPr lang="ru-RU">
                <a:solidFill>
                  <a:srgbClr val="000000"/>
                </a:solidFill>
                <a:latin typeface="Times New Roman" pitchFamily="18" charset="0"/>
                <a:cs typeface="Times New Roman" pitchFamily="18" charset="0"/>
              </a:rPr>
              <a:t> </a:t>
            </a:r>
            <a:r>
              <a:rPr lang="en-US">
                <a:solidFill>
                  <a:srgbClr val="000000"/>
                </a:solidFill>
                <a:latin typeface="Times New Roman" pitchFamily="18" charset="0"/>
                <a:cs typeface="Times New Roman" pitchFamily="18" charset="0"/>
              </a:rPr>
              <a:t>Phys. Rev. C. 1990. V. 41, P.889.</a:t>
            </a:r>
            <a:endParaRPr lang="ru-RU">
              <a:solidFill>
                <a:srgbClr val="000000"/>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4" cstate="print"/>
          <a:srcRect/>
          <a:stretch>
            <a:fillRect/>
          </a:stretch>
        </p:blipFill>
        <p:spPr bwMode="auto">
          <a:xfrm>
            <a:off x="5004048" y="980728"/>
            <a:ext cx="3672582" cy="496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2"/>
          <p:cNvPicPr>
            <a:picLocks noChangeAspect="1" noChangeArrowheads="1"/>
          </p:cNvPicPr>
          <p:nvPr/>
        </p:nvPicPr>
        <p:blipFill>
          <a:blip r:embed="rId2" cstate="print"/>
          <a:srcRect/>
          <a:stretch>
            <a:fillRect/>
          </a:stretch>
        </p:blipFill>
        <p:spPr bwMode="auto">
          <a:xfrm>
            <a:off x="2051050" y="1484313"/>
            <a:ext cx="5041900" cy="3889375"/>
          </a:xfrm>
          <a:prstGeom prst="rect">
            <a:avLst/>
          </a:prstGeom>
          <a:noFill/>
          <a:ln w="9525">
            <a:noFill/>
            <a:miter lim="800000"/>
            <a:headEnd/>
            <a:tailEnd/>
          </a:ln>
        </p:spPr>
      </p:pic>
      <p:pic>
        <p:nvPicPr>
          <p:cNvPr id="811010" name="Picture 3"/>
          <p:cNvPicPr>
            <a:picLocks noChangeAspect="1" noChangeArrowheads="1"/>
          </p:cNvPicPr>
          <p:nvPr/>
        </p:nvPicPr>
        <p:blipFill>
          <a:blip r:embed="rId3" cstate="print"/>
          <a:srcRect/>
          <a:stretch>
            <a:fillRect/>
          </a:stretch>
        </p:blipFill>
        <p:spPr bwMode="auto">
          <a:xfrm>
            <a:off x="827088" y="5589588"/>
            <a:ext cx="7883525" cy="287337"/>
          </a:xfrm>
          <a:prstGeom prst="rect">
            <a:avLst/>
          </a:prstGeom>
          <a:noFill/>
          <a:ln w="9525">
            <a:noFill/>
            <a:miter lim="800000"/>
            <a:headEnd/>
            <a:tailEnd/>
          </a:ln>
        </p:spPr>
      </p:pic>
      <p:pic>
        <p:nvPicPr>
          <p:cNvPr id="811011" name="Picture 4"/>
          <p:cNvPicPr>
            <a:picLocks noChangeAspect="1" noChangeArrowheads="1"/>
          </p:cNvPicPr>
          <p:nvPr/>
        </p:nvPicPr>
        <p:blipFill>
          <a:blip r:embed="rId4" cstate="print"/>
          <a:srcRect/>
          <a:stretch>
            <a:fillRect/>
          </a:stretch>
        </p:blipFill>
        <p:spPr bwMode="auto">
          <a:xfrm>
            <a:off x="2320925" y="5876925"/>
            <a:ext cx="6267450" cy="587375"/>
          </a:xfrm>
          <a:prstGeom prst="rect">
            <a:avLst/>
          </a:prstGeom>
          <a:noFill/>
          <a:ln w="9525">
            <a:noFill/>
            <a:miter lim="800000"/>
            <a:headEnd/>
            <a:tailEnd/>
          </a:ln>
        </p:spPr>
      </p:pic>
      <p:sp>
        <p:nvSpPr>
          <p:cNvPr id="811012" name="Прямоугольник 1"/>
          <p:cNvSpPr>
            <a:spLocks noChangeArrowheads="1"/>
          </p:cNvSpPr>
          <p:nvPr/>
        </p:nvSpPr>
        <p:spPr bwMode="auto">
          <a:xfrm>
            <a:off x="1476375" y="549275"/>
            <a:ext cx="7112000" cy="646113"/>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Yu</a:t>
            </a:r>
            <a:r>
              <a:rPr lang="ru-RU">
                <a:latin typeface="Times New Roman" pitchFamily="18" charset="0"/>
                <a:cs typeface="Times New Roman" pitchFamily="18" charset="0"/>
              </a:rPr>
              <a:t>.</a:t>
            </a:r>
            <a:r>
              <a:rPr lang="en-US">
                <a:latin typeface="Times New Roman" pitchFamily="18" charset="0"/>
                <a:cs typeface="Times New Roman" pitchFamily="18" charset="0"/>
              </a:rPr>
              <a:t>E</a:t>
            </a:r>
            <a:r>
              <a:rPr lang="ru-RU">
                <a:latin typeface="Times New Roman" pitchFamily="18" charset="0"/>
                <a:cs typeface="Times New Roman" pitchFamily="18" charset="0"/>
              </a:rPr>
              <a:t>. </a:t>
            </a:r>
            <a:r>
              <a:rPr lang="en-US">
                <a:latin typeface="Times New Roman" pitchFamily="18" charset="0"/>
                <a:cs typeface="Times New Roman" pitchFamily="18" charset="0"/>
              </a:rPr>
              <a:t>Penionzhkevich et al</a:t>
            </a:r>
            <a:r>
              <a:rPr lang="ru-RU">
                <a:latin typeface="Times New Roman" pitchFamily="18" charset="0"/>
                <a:cs typeface="Times New Roman" pitchFamily="18" charset="0"/>
              </a:rPr>
              <a:t>. </a:t>
            </a:r>
            <a:r>
              <a:rPr lang="en-US">
                <a:latin typeface="Times New Roman" pitchFamily="18" charset="0"/>
                <a:cs typeface="Times New Roman" pitchFamily="18" charset="0"/>
              </a:rPr>
              <a:t>J</a:t>
            </a:r>
            <a:r>
              <a:rPr lang="ru-RU">
                <a:latin typeface="Times New Roman" pitchFamily="18" charset="0"/>
                <a:cs typeface="Times New Roman" pitchFamily="18" charset="0"/>
              </a:rPr>
              <a:t>.</a:t>
            </a:r>
            <a:r>
              <a:rPr lang="en-US">
                <a:latin typeface="Times New Roman" pitchFamily="18" charset="0"/>
                <a:cs typeface="Times New Roman" pitchFamily="18" charset="0"/>
              </a:rPr>
              <a:t>Phys</a:t>
            </a:r>
            <a:r>
              <a:rPr lang="ru-RU">
                <a:latin typeface="Times New Roman" pitchFamily="18" charset="0"/>
                <a:cs typeface="Times New Roman" pitchFamily="18" charset="0"/>
              </a:rPr>
              <a:t>. </a:t>
            </a:r>
            <a:r>
              <a:rPr lang="en-US">
                <a:latin typeface="Times New Roman" pitchFamily="18" charset="0"/>
                <a:cs typeface="Times New Roman" pitchFamily="18" charset="0"/>
              </a:rPr>
              <a:t>G</a:t>
            </a:r>
            <a:r>
              <a:rPr lang="ru-RU">
                <a:latin typeface="Times New Roman" pitchFamily="18" charset="0"/>
                <a:cs typeface="Times New Roman" pitchFamily="18" charset="0"/>
              </a:rPr>
              <a:t>: </a:t>
            </a:r>
            <a:r>
              <a:rPr lang="en-US">
                <a:latin typeface="Times New Roman" pitchFamily="18" charset="0"/>
                <a:cs typeface="Times New Roman" pitchFamily="18" charset="0"/>
              </a:rPr>
              <a:t>Nucl</a:t>
            </a:r>
            <a:r>
              <a:rPr lang="ru-RU">
                <a:latin typeface="Times New Roman" pitchFamily="18" charset="0"/>
                <a:cs typeface="Times New Roman" pitchFamily="18" charset="0"/>
              </a:rPr>
              <a:t>. </a:t>
            </a:r>
            <a:r>
              <a:rPr lang="en-US">
                <a:latin typeface="Times New Roman" pitchFamily="18" charset="0"/>
                <a:cs typeface="Times New Roman" pitchFamily="18" charset="0"/>
              </a:rPr>
              <a:t>Part</a:t>
            </a:r>
            <a:r>
              <a:rPr lang="ru-RU">
                <a:latin typeface="Times New Roman" pitchFamily="18" charset="0"/>
                <a:cs typeface="Times New Roman" pitchFamily="18" charset="0"/>
              </a:rPr>
              <a:t>. </a:t>
            </a:r>
            <a:r>
              <a:rPr lang="en-US">
                <a:latin typeface="Times New Roman" pitchFamily="18" charset="0"/>
                <a:cs typeface="Times New Roman" pitchFamily="18" charset="0"/>
              </a:rPr>
              <a:t>Phys. ,2009, 36,025104(12pp)</a:t>
            </a:r>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duotone>
              <a:prstClr val="black"/>
              <a:schemeClr val="accent5">
                <a:tint val="45000"/>
                <a:satMod val="400000"/>
              </a:schemeClr>
            </a:duotone>
            <a:extLst>
              <a:ext uri="{28A0092B-C50C-407E-A947-70E740481C1C}"/>
            </a:extLst>
          </a:blip>
          <a:srcRect/>
          <a:stretch>
            <a:fillRect/>
          </a:stretch>
        </p:blipFill>
        <p:spPr bwMode="auto">
          <a:xfrm>
            <a:off x="1259632" y="886512"/>
            <a:ext cx="6336704" cy="5799138"/>
          </a:xfrm>
          <a:prstGeom prst="rect">
            <a:avLst/>
          </a:prstGeom>
          <a:noFill/>
          <a:ln>
            <a:noFill/>
          </a:ln>
          <a:effectLst/>
          <a:extLst>
            <a:ext uri="{909E8E84-426E-40DD-AFC4-6F175D3DCCD1}"/>
            <a:ext uri="{91240B29-F687-4F45-9708-019B960494DF}"/>
            <a:ext uri="{AF507438-7753-43E0-B8FC-AC1667EBCBE1}"/>
          </a:extLst>
        </p:spPr>
      </p:pic>
      <p:sp>
        <p:nvSpPr>
          <p:cNvPr id="812034" name="Прямоугольник 2"/>
          <p:cNvSpPr>
            <a:spLocks noChangeArrowheads="1"/>
          </p:cNvSpPr>
          <p:nvPr/>
        </p:nvSpPr>
        <p:spPr bwMode="auto">
          <a:xfrm>
            <a:off x="611188" y="206375"/>
            <a:ext cx="7848600" cy="3698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A.Shrivastava, A. Navin, A. Lemasson et al. Phys</a:t>
            </a:r>
            <a:r>
              <a:rPr lang="ru-RU">
                <a:latin typeface="Times New Roman" pitchFamily="18" charset="0"/>
                <a:cs typeface="Times New Roman" pitchFamily="18" charset="0"/>
              </a:rPr>
              <a:t>. </a:t>
            </a:r>
            <a:r>
              <a:rPr lang="en-US">
                <a:latin typeface="Times New Roman" pitchFamily="18" charset="0"/>
                <a:cs typeface="Times New Roman" pitchFamily="18" charset="0"/>
              </a:rPr>
              <a:t>Letters B</a:t>
            </a:r>
            <a:r>
              <a:rPr lang="ru-RU">
                <a:latin typeface="Times New Roman" pitchFamily="18" charset="0"/>
                <a:cs typeface="Times New Roman" pitchFamily="18" charset="0"/>
              </a:rPr>
              <a:t>, 2013, 718, 931-936</a:t>
            </a:r>
            <a:endParaRPr lang="ru-RU">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2"/>
          <p:cNvPicPr>
            <a:picLocks noChangeAspect="1" noChangeArrowheads="1"/>
          </p:cNvPicPr>
          <p:nvPr/>
        </p:nvPicPr>
        <p:blipFill>
          <a:blip r:embed="rId2" cstate="print"/>
          <a:srcRect/>
          <a:stretch>
            <a:fillRect/>
          </a:stretch>
        </p:blipFill>
        <p:spPr bwMode="auto">
          <a:xfrm>
            <a:off x="395288" y="1844675"/>
            <a:ext cx="4176712" cy="4762500"/>
          </a:xfrm>
          <a:prstGeom prst="rect">
            <a:avLst/>
          </a:prstGeom>
          <a:noFill/>
          <a:ln w="9525">
            <a:noFill/>
            <a:miter lim="800000"/>
            <a:headEnd/>
            <a:tailEnd/>
          </a:ln>
        </p:spPr>
      </p:pic>
      <p:pic>
        <p:nvPicPr>
          <p:cNvPr id="815106" name="Picture 3"/>
          <p:cNvPicPr>
            <a:picLocks noChangeAspect="1" noChangeArrowheads="1"/>
          </p:cNvPicPr>
          <p:nvPr/>
        </p:nvPicPr>
        <p:blipFill>
          <a:blip r:embed="rId3" cstate="print"/>
          <a:srcRect/>
          <a:stretch>
            <a:fillRect/>
          </a:stretch>
        </p:blipFill>
        <p:spPr bwMode="auto">
          <a:xfrm>
            <a:off x="5364163" y="1916113"/>
            <a:ext cx="3600450" cy="4686300"/>
          </a:xfrm>
          <a:prstGeom prst="rect">
            <a:avLst/>
          </a:prstGeom>
          <a:noFill/>
          <a:ln w="9525">
            <a:noFill/>
            <a:miter lim="800000"/>
            <a:headEnd/>
            <a:tailEnd/>
          </a:ln>
        </p:spPr>
      </p:pic>
      <p:pic>
        <p:nvPicPr>
          <p:cNvPr id="815107" name="Picture 2"/>
          <p:cNvPicPr>
            <a:picLocks noChangeAspect="1" noChangeArrowheads="1"/>
          </p:cNvPicPr>
          <p:nvPr/>
        </p:nvPicPr>
        <p:blipFill>
          <a:blip r:embed="rId4" cstate="print"/>
          <a:srcRect/>
          <a:stretch>
            <a:fillRect/>
          </a:stretch>
        </p:blipFill>
        <p:spPr bwMode="auto">
          <a:xfrm>
            <a:off x="0" y="0"/>
            <a:ext cx="9144000" cy="181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29" name="Picture 3"/>
          <p:cNvPicPr>
            <a:picLocks noChangeAspect="1" noChangeArrowheads="1"/>
          </p:cNvPicPr>
          <p:nvPr/>
        </p:nvPicPr>
        <p:blipFill>
          <a:blip r:embed="rId2" cstate="print"/>
          <a:srcRect/>
          <a:stretch>
            <a:fillRect/>
          </a:stretch>
        </p:blipFill>
        <p:spPr bwMode="auto">
          <a:xfrm>
            <a:off x="2124075" y="1412875"/>
            <a:ext cx="4991100" cy="387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Рисунок 3"/>
          <p:cNvPicPr>
            <a:picLocks noChangeAspect="1" noChangeArrowheads="1"/>
          </p:cNvPicPr>
          <p:nvPr/>
        </p:nvPicPr>
        <p:blipFill>
          <a:blip r:embed="rId2" cstate="print"/>
          <a:srcRect/>
          <a:stretch>
            <a:fillRect/>
          </a:stretch>
        </p:blipFill>
        <p:spPr bwMode="auto">
          <a:xfrm>
            <a:off x="1187450" y="684213"/>
            <a:ext cx="7200900" cy="514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4"/>
          <p:cNvSpPr>
            <a:spLocks noChangeArrowheads="1"/>
          </p:cNvSpPr>
          <p:nvPr/>
        </p:nvSpPr>
        <p:spPr bwMode="auto">
          <a:xfrm>
            <a:off x="611188" y="774700"/>
            <a:ext cx="8281987" cy="5310188"/>
          </a:xfrm>
          <a:prstGeom prst="rect">
            <a:avLst/>
          </a:prstGeom>
          <a:noFill/>
          <a:ln w="9525">
            <a:noFill/>
            <a:miter lim="800000"/>
            <a:headEnd/>
            <a:tailEnd/>
          </a:ln>
        </p:spPr>
        <p:txBody>
          <a:bodyPr anchor="ctr">
            <a:spAutoFit/>
          </a:bodyPr>
          <a:lstStyle/>
          <a:p>
            <a:pPr indent="449263" algn="ctr"/>
            <a:r>
              <a:rPr lang="ru-RU" b="1" dirty="0"/>
              <a:t>Обсуждение</a:t>
            </a:r>
            <a:r>
              <a:rPr lang="ru-RU" dirty="0"/>
              <a:t> </a:t>
            </a:r>
          </a:p>
          <a:p>
            <a:pPr indent="449263" algn="just"/>
            <a:r>
              <a:rPr lang="ru-RU" dirty="0"/>
              <a:t>Исследование ядерных реакций на пучках ускоренных легких и  тяжелых ионов слабосвязанных ядер с энергией вблизи  кулоновского барьера реакций показывает, что имеется сильная зависимость поведения  сечений реакций слияния и передачи от значения </a:t>
            </a:r>
            <a:r>
              <a:rPr lang="en-US" dirty="0" err="1"/>
              <a:t>Q</a:t>
            </a:r>
            <a:r>
              <a:rPr lang="en-US" baseline="-25000" dirty="0" err="1"/>
              <a:t>gg</a:t>
            </a:r>
            <a:r>
              <a:rPr lang="ru-RU" dirty="0"/>
              <a:t>. При большом положительном значении </a:t>
            </a:r>
            <a:r>
              <a:rPr lang="en-US" dirty="0"/>
              <a:t>Q </a:t>
            </a:r>
            <a:r>
              <a:rPr lang="ru-RU" dirty="0"/>
              <a:t>в реакциях со слабосвязанными ядрами и с ядрами, имеющими гало, составное ядро имеет более высокую энергию возбуждения и в этом случае в </a:t>
            </a:r>
            <a:r>
              <a:rPr lang="ru-RU" dirty="0" err="1"/>
              <a:t>подбарьерной</a:t>
            </a:r>
            <a:r>
              <a:rPr lang="ru-RU" dirty="0"/>
              <a:t> области энергий наблюдаются относительно большие сечения </a:t>
            </a:r>
            <a:r>
              <a:rPr lang="ru-RU" i="1" dirty="0"/>
              <a:t>2</a:t>
            </a:r>
            <a:r>
              <a:rPr lang="en-US" i="1" dirty="0"/>
              <a:t>n</a:t>
            </a:r>
            <a:r>
              <a:rPr lang="ru-RU" dirty="0"/>
              <a:t> испарительных каналов реакций. Однако, в целом, в реакциях слияния положительное значение </a:t>
            </a:r>
            <a:r>
              <a:rPr lang="en-US" dirty="0"/>
              <a:t>Q</a:t>
            </a:r>
            <a:r>
              <a:rPr lang="ru-RU" dirty="0"/>
              <a:t> реакции практически не сказывается на поведении и значениях ИО. </a:t>
            </a:r>
          </a:p>
          <a:p>
            <a:pPr indent="449263" algn="just"/>
            <a:r>
              <a:rPr lang="ru-RU" dirty="0"/>
              <a:t>Сильная зависимость сечений реакций передачи от значения </a:t>
            </a:r>
            <a:r>
              <a:rPr lang="en-US" dirty="0"/>
              <a:t>Q</a:t>
            </a:r>
            <a:r>
              <a:rPr lang="ru-RU" dirty="0"/>
              <a:t> реакции связана с необходимостью сохранения расстояния наибольшего сближения до и после передачи нуклонов и сохранения энергии. Это, в частности,  сводится к тому, что при кулоновском взаимодействии ядер из всех соседних значений энергии выбирается оптимальное положительное значение энергии </a:t>
            </a:r>
            <a:r>
              <a:rPr lang="en-US" dirty="0"/>
              <a:t>Q </a:t>
            </a:r>
            <a:r>
              <a:rPr lang="ru-RU" dirty="0"/>
              <a:t>, которое может привести к разрушению заселенности орбит ядра- снаряда при прохождении в поле ядра мишени [</a:t>
            </a:r>
            <a:r>
              <a:rPr lang="en-US" dirty="0"/>
              <a:t>McMurray</a:t>
            </a:r>
            <a:r>
              <a:rPr lang="ru-RU" dirty="0"/>
              <a:t> </a:t>
            </a:r>
            <a:r>
              <a:rPr lang="en-US" dirty="0"/>
              <a:t>et </a:t>
            </a:r>
            <a:r>
              <a:rPr lang="en-US" dirty="0">
                <a:solidFill>
                  <a:srgbClr val="000000"/>
                </a:solidFill>
              </a:rPr>
              <a:t>al.</a:t>
            </a:r>
            <a:r>
              <a:rPr lang="ru-RU" dirty="0">
                <a:solidFill>
                  <a:srgbClr val="000000"/>
                </a:solidFill>
              </a:rPr>
              <a:t> </a:t>
            </a:r>
            <a:r>
              <a:rPr lang="en-US" dirty="0">
                <a:solidFill>
                  <a:srgbClr val="000000"/>
                </a:solidFill>
              </a:rPr>
              <a:t>NPA265(1976)517</a:t>
            </a:r>
            <a:r>
              <a:rPr lang="ru-RU" dirty="0"/>
              <a:t> ], что может способствовать  передаче его нуклонов.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6497" name="Group 2"/>
          <p:cNvGrpSpPr>
            <a:grpSpLocks/>
          </p:cNvGrpSpPr>
          <p:nvPr/>
        </p:nvGrpSpPr>
        <p:grpSpPr bwMode="auto">
          <a:xfrm>
            <a:off x="339725" y="76200"/>
            <a:ext cx="8575675" cy="2722563"/>
            <a:chOff x="214" y="139"/>
            <a:chExt cx="5402" cy="1715"/>
          </a:xfrm>
        </p:grpSpPr>
        <p:pic>
          <p:nvPicPr>
            <p:cNvPr id="746499" name="Picture 3"/>
            <p:cNvPicPr>
              <a:picLocks noChangeAspect="1" noChangeArrowheads="1"/>
            </p:cNvPicPr>
            <p:nvPr/>
          </p:nvPicPr>
          <p:blipFill>
            <a:blip r:embed="rId3" cstate="print"/>
            <a:srcRect/>
            <a:stretch>
              <a:fillRect/>
            </a:stretch>
          </p:blipFill>
          <p:spPr bwMode="auto">
            <a:xfrm>
              <a:off x="240" y="144"/>
              <a:ext cx="5376" cy="1710"/>
            </a:xfrm>
            <a:prstGeom prst="rect">
              <a:avLst/>
            </a:prstGeom>
            <a:noFill/>
            <a:ln w="9525">
              <a:noFill/>
              <a:miter lim="800000"/>
              <a:headEnd/>
              <a:tailEnd/>
            </a:ln>
          </p:spPr>
        </p:pic>
        <p:pic>
          <p:nvPicPr>
            <p:cNvPr id="746500" name="Picture 4"/>
            <p:cNvPicPr>
              <a:picLocks noChangeAspect="1" noChangeArrowheads="1"/>
            </p:cNvPicPr>
            <p:nvPr/>
          </p:nvPicPr>
          <p:blipFill>
            <a:blip r:embed="rId4" cstate="print"/>
            <a:srcRect/>
            <a:stretch>
              <a:fillRect/>
            </a:stretch>
          </p:blipFill>
          <p:spPr bwMode="auto">
            <a:xfrm>
              <a:off x="214" y="139"/>
              <a:ext cx="3024" cy="293"/>
            </a:xfrm>
            <a:prstGeom prst="rect">
              <a:avLst/>
            </a:prstGeom>
            <a:noFill/>
            <a:ln w="9525">
              <a:noFill/>
              <a:miter lim="800000"/>
              <a:headEnd/>
              <a:tailEnd/>
            </a:ln>
          </p:spPr>
        </p:pic>
      </p:grpSp>
      <p:pic>
        <p:nvPicPr>
          <p:cNvPr id="746498" name="Picture 5"/>
          <p:cNvPicPr>
            <a:picLocks noChangeAspect="1" noChangeArrowheads="1"/>
          </p:cNvPicPr>
          <p:nvPr/>
        </p:nvPicPr>
        <p:blipFill>
          <a:blip r:embed="rId5" cstate="print"/>
          <a:srcRect/>
          <a:stretch>
            <a:fillRect/>
          </a:stretch>
        </p:blipFill>
        <p:spPr bwMode="auto">
          <a:xfrm>
            <a:off x="755650" y="2895600"/>
            <a:ext cx="7993063"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4"/>
          <p:cNvSpPr>
            <a:spLocks noChangeArrowheads="1"/>
          </p:cNvSpPr>
          <p:nvPr/>
        </p:nvSpPr>
        <p:spPr bwMode="auto">
          <a:xfrm>
            <a:off x="755650" y="1318815"/>
            <a:ext cx="6985000" cy="3693319"/>
          </a:xfrm>
          <a:prstGeom prst="rect">
            <a:avLst/>
          </a:prstGeom>
          <a:noFill/>
          <a:ln w="9525">
            <a:noFill/>
            <a:miter lim="800000"/>
            <a:headEnd/>
            <a:tailEnd/>
          </a:ln>
        </p:spPr>
        <p:txBody>
          <a:bodyPr anchor="ctr">
            <a:spAutoFit/>
          </a:bodyPr>
          <a:lstStyle/>
          <a:p>
            <a:pPr algn="just"/>
            <a:r>
              <a:rPr lang="ru-RU" altLang="ko-KR" dirty="0" smtClean="0">
                <a:solidFill>
                  <a:srgbClr val="000000"/>
                </a:solidFill>
              </a:rPr>
              <a:t>	 </a:t>
            </a:r>
            <a:r>
              <a:rPr lang="ru-RU" altLang="ko-KR" dirty="0">
                <a:solidFill>
                  <a:srgbClr val="000000"/>
                </a:solidFill>
              </a:rPr>
              <a:t>В случае передачи заряженной частицы изменение энергии должно быть скорректировано не только на разницу значения </a:t>
            </a:r>
            <a:r>
              <a:rPr lang="en-US" altLang="ko-KR" dirty="0" err="1">
                <a:solidFill>
                  <a:srgbClr val="000000"/>
                </a:solidFill>
                <a:ea typeface="Gulim" pitchFamily="34" charset="-127"/>
              </a:rPr>
              <a:t>Q</a:t>
            </a:r>
            <a:r>
              <a:rPr lang="en-US" altLang="ko-KR" baseline="-25000" dirty="0" err="1">
                <a:solidFill>
                  <a:srgbClr val="000000"/>
                </a:solidFill>
                <a:ea typeface="Gulim" pitchFamily="34" charset="-127"/>
              </a:rPr>
              <a:t>gg</a:t>
            </a:r>
            <a:r>
              <a:rPr lang="en-US" altLang="ko-KR" baseline="-25000" dirty="0">
                <a:solidFill>
                  <a:srgbClr val="000000"/>
                </a:solidFill>
                <a:ea typeface="Gulim" pitchFamily="34" charset="-127"/>
              </a:rPr>
              <a:t> </a:t>
            </a:r>
            <a:r>
              <a:rPr lang="ru-RU" altLang="ko-KR" dirty="0">
                <a:solidFill>
                  <a:srgbClr val="000000"/>
                </a:solidFill>
              </a:rPr>
              <a:t>, но и на изменение энергии кулоновского взаимодействия [ </a:t>
            </a:r>
            <a:r>
              <a:rPr lang="en-US" altLang="ko-KR" dirty="0" err="1">
                <a:solidFill>
                  <a:srgbClr val="000000"/>
                </a:solidFill>
                <a:ea typeface="Gulim" pitchFamily="34" charset="-127"/>
              </a:rPr>
              <a:t>R.A.Broglia</a:t>
            </a:r>
            <a:r>
              <a:rPr lang="en-US" altLang="ko-KR" dirty="0">
                <a:solidFill>
                  <a:srgbClr val="000000"/>
                </a:solidFill>
                <a:ea typeface="Gulim" pitchFamily="34" charset="-127"/>
              </a:rPr>
              <a:t> and A. </a:t>
            </a:r>
            <a:r>
              <a:rPr lang="en-US" altLang="ko-KR" dirty="0" smtClean="0">
                <a:solidFill>
                  <a:srgbClr val="000000"/>
                </a:solidFill>
                <a:ea typeface="Gulim" pitchFamily="34" charset="-127"/>
              </a:rPr>
              <a:t>Winter</a:t>
            </a:r>
            <a:r>
              <a:rPr lang="en-US" altLang="ko-KR" i="1" dirty="0" smtClean="0">
                <a:solidFill>
                  <a:srgbClr val="000000"/>
                </a:solidFill>
                <a:ea typeface="Gulim" pitchFamily="34" charset="-127"/>
              </a:rPr>
              <a:t>.  </a:t>
            </a:r>
            <a:r>
              <a:rPr lang="en-US" altLang="ko-KR" i="1" dirty="0">
                <a:solidFill>
                  <a:srgbClr val="000000"/>
                </a:solidFill>
                <a:ea typeface="Gulim" pitchFamily="34" charset="-127"/>
              </a:rPr>
              <a:t>Heavy ion reactions</a:t>
            </a:r>
            <a:r>
              <a:rPr lang="en-US" altLang="ko-KR" dirty="0">
                <a:solidFill>
                  <a:srgbClr val="000000"/>
                </a:solidFill>
                <a:ea typeface="Gulim" pitchFamily="34" charset="-127"/>
              </a:rPr>
              <a:t>, Lecture Notes, V.84,1990</a:t>
            </a:r>
            <a:r>
              <a:rPr lang="ru-RU" altLang="ko-KR" dirty="0">
                <a:solidFill>
                  <a:srgbClr val="000000"/>
                </a:solidFill>
              </a:rPr>
              <a:t> ] так, что имеет место эффективное изменение энергии: </a:t>
            </a:r>
            <a:r>
              <a:rPr lang="en-US" altLang="ko-KR" dirty="0" err="1">
                <a:solidFill>
                  <a:srgbClr val="000000"/>
                </a:solidFill>
                <a:ea typeface="Gulim" pitchFamily="34" charset="-127"/>
              </a:rPr>
              <a:t>E</a:t>
            </a:r>
            <a:r>
              <a:rPr lang="en-US" altLang="ko-KR" baseline="-25000" dirty="0" err="1">
                <a:solidFill>
                  <a:srgbClr val="000000"/>
                </a:solidFill>
                <a:ea typeface="Gulim" pitchFamily="34" charset="-127"/>
              </a:rPr>
              <a:t>eff</a:t>
            </a:r>
            <a:r>
              <a:rPr lang="en-US" altLang="ko-KR" dirty="0">
                <a:solidFill>
                  <a:srgbClr val="000000"/>
                </a:solidFill>
                <a:ea typeface="Gulim" pitchFamily="34" charset="-127"/>
              </a:rPr>
              <a:t> </a:t>
            </a:r>
            <a:r>
              <a:rPr lang="ru-RU" altLang="ko-KR" dirty="0">
                <a:solidFill>
                  <a:srgbClr val="000000"/>
                </a:solidFill>
              </a:rPr>
              <a:t>= </a:t>
            </a:r>
            <a:r>
              <a:rPr lang="en-US" altLang="ko-KR" dirty="0" err="1">
                <a:solidFill>
                  <a:srgbClr val="000000"/>
                </a:solidFill>
                <a:ea typeface="Gulim" pitchFamily="34" charset="-127"/>
              </a:rPr>
              <a:t>Q</a:t>
            </a:r>
            <a:r>
              <a:rPr lang="en-US" altLang="ko-KR" baseline="-25000" dirty="0" err="1">
                <a:solidFill>
                  <a:srgbClr val="000000"/>
                </a:solidFill>
                <a:ea typeface="Gulim" pitchFamily="34" charset="-127"/>
              </a:rPr>
              <a:t>gg</a:t>
            </a:r>
            <a:r>
              <a:rPr lang="en-US" altLang="ko-KR" baseline="-25000" dirty="0">
                <a:solidFill>
                  <a:srgbClr val="000000"/>
                </a:solidFill>
                <a:ea typeface="Gulim" pitchFamily="34" charset="-127"/>
              </a:rPr>
              <a:t> </a:t>
            </a:r>
            <a:r>
              <a:rPr lang="ru-RU" altLang="ko-KR" dirty="0">
                <a:solidFill>
                  <a:srgbClr val="000000"/>
                </a:solidFill>
              </a:rPr>
              <a:t>- </a:t>
            </a:r>
            <a:r>
              <a:rPr lang="en-US" altLang="ko-KR" dirty="0" err="1">
                <a:solidFill>
                  <a:srgbClr val="000000"/>
                </a:solidFill>
                <a:ea typeface="Gulim" pitchFamily="34" charset="-127"/>
              </a:rPr>
              <a:t>Q</a:t>
            </a:r>
            <a:r>
              <a:rPr lang="en-US" altLang="ko-KR" baseline="-25000" dirty="0" err="1">
                <a:solidFill>
                  <a:srgbClr val="000000"/>
                </a:solidFill>
                <a:ea typeface="Gulim" pitchFamily="34" charset="-127"/>
              </a:rPr>
              <a:t>opt</a:t>
            </a:r>
            <a:r>
              <a:rPr lang="ru-RU" altLang="ko-KR" dirty="0">
                <a:solidFill>
                  <a:srgbClr val="000000"/>
                </a:solidFill>
              </a:rPr>
              <a:t>, где второй член, связан с изменением кулоновской энергии, обычно называют </a:t>
            </a:r>
            <a:r>
              <a:rPr lang="en-US" altLang="ko-KR" dirty="0" err="1">
                <a:solidFill>
                  <a:srgbClr val="000000"/>
                </a:solidFill>
                <a:ea typeface="Gulim" pitchFamily="34" charset="-127"/>
              </a:rPr>
              <a:t>Q</a:t>
            </a:r>
            <a:r>
              <a:rPr lang="en-US" altLang="ko-KR" baseline="-25000" dirty="0" err="1">
                <a:solidFill>
                  <a:srgbClr val="000000"/>
                </a:solidFill>
                <a:ea typeface="Gulim" pitchFamily="34" charset="-127"/>
              </a:rPr>
              <a:t>opt</a:t>
            </a:r>
            <a:r>
              <a:rPr lang="en-US" altLang="ko-KR" dirty="0">
                <a:solidFill>
                  <a:srgbClr val="000000"/>
                </a:solidFill>
                <a:ea typeface="Gulim" pitchFamily="34" charset="-127"/>
              </a:rPr>
              <a:t> </a:t>
            </a:r>
            <a:r>
              <a:rPr lang="ru-RU" altLang="ko-KR" dirty="0">
                <a:solidFill>
                  <a:srgbClr val="000000"/>
                </a:solidFill>
              </a:rPr>
              <a:t>.</a:t>
            </a:r>
          </a:p>
          <a:p>
            <a:pPr algn="just"/>
            <a:r>
              <a:rPr lang="ru-RU" altLang="ko-KR" dirty="0">
                <a:solidFill>
                  <a:srgbClr val="000000"/>
                </a:solidFill>
              </a:rPr>
              <a:t> Для легких ядер снарядов и мишеней заряды близки, а изменение энергии  во входном канале реакции </a:t>
            </a:r>
            <a:r>
              <a:rPr lang="ru-RU" altLang="ko-KR" dirty="0" smtClean="0">
                <a:solidFill>
                  <a:srgbClr val="000000"/>
                </a:solidFill>
              </a:rPr>
              <a:t>(</a:t>
            </a:r>
            <a:r>
              <a:rPr lang="en-US" altLang="ko-KR" dirty="0" smtClean="0">
                <a:solidFill>
                  <a:srgbClr val="000000"/>
                </a:solidFill>
              </a:rPr>
              <a:t> </a:t>
            </a:r>
            <a:r>
              <a:rPr lang="en-US" altLang="ko-KR" dirty="0" err="1" smtClean="0">
                <a:solidFill>
                  <a:srgbClr val="000000"/>
                </a:solidFill>
                <a:ea typeface="Gulim" pitchFamily="34" charset="-127"/>
              </a:rPr>
              <a:t>E</a:t>
            </a:r>
            <a:r>
              <a:rPr lang="en-US" altLang="ko-KR" baseline="-25000" dirty="0" err="1" smtClean="0">
                <a:solidFill>
                  <a:srgbClr val="000000"/>
                </a:solidFill>
                <a:ea typeface="Gulim" pitchFamily="34" charset="-127"/>
              </a:rPr>
              <a:t>i</a:t>
            </a:r>
            <a:r>
              <a:rPr lang="en-US" altLang="ko-KR" baseline="-25000" dirty="0" smtClean="0">
                <a:solidFill>
                  <a:srgbClr val="000000"/>
                </a:solidFill>
                <a:ea typeface="Gulim" pitchFamily="34" charset="-127"/>
              </a:rPr>
              <a:t> </a:t>
            </a:r>
            <a:r>
              <a:rPr lang="ru-RU" altLang="ko-KR" dirty="0" smtClean="0">
                <a:solidFill>
                  <a:srgbClr val="000000"/>
                </a:solidFill>
              </a:rPr>
              <a:t>)</a:t>
            </a:r>
            <a:r>
              <a:rPr lang="en-US" altLang="ko-KR" dirty="0" smtClean="0">
                <a:solidFill>
                  <a:srgbClr val="000000"/>
                </a:solidFill>
                <a:ea typeface="Gulim" pitchFamily="34" charset="-127"/>
              </a:rPr>
              <a:t> </a:t>
            </a:r>
            <a:r>
              <a:rPr lang="ru-RU" altLang="ko-KR" dirty="0" smtClean="0">
                <a:solidFill>
                  <a:srgbClr val="000000"/>
                </a:solidFill>
              </a:rPr>
              <a:t>вблизи </a:t>
            </a:r>
            <a:r>
              <a:rPr lang="ru-RU" altLang="ko-KR" dirty="0">
                <a:solidFill>
                  <a:srgbClr val="000000"/>
                </a:solidFill>
              </a:rPr>
              <a:t>кулоновского барьера ограничено. Так что </a:t>
            </a:r>
            <a:r>
              <a:rPr lang="en-US" altLang="ko-KR" dirty="0" err="1">
                <a:solidFill>
                  <a:srgbClr val="000000"/>
                </a:solidFill>
                <a:ea typeface="Gulim" pitchFamily="34" charset="-127"/>
              </a:rPr>
              <a:t>Q</a:t>
            </a:r>
            <a:r>
              <a:rPr lang="en-US" altLang="ko-KR" baseline="-25000" dirty="0" err="1">
                <a:solidFill>
                  <a:srgbClr val="000000"/>
                </a:solidFill>
                <a:ea typeface="Gulim" pitchFamily="34" charset="-127"/>
              </a:rPr>
              <a:t>opt</a:t>
            </a:r>
            <a:r>
              <a:rPr lang="ru-RU" altLang="ko-KR" dirty="0">
                <a:solidFill>
                  <a:srgbClr val="000000"/>
                </a:solidFill>
              </a:rPr>
              <a:t> обычно меняется от 0 до </a:t>
            </a:r>
            <a:r>
              <a:rPr lang="ru-RU" altLang="ko-KR" dirty="0" smtClean="0">
                <a:solidFill>
                  <a:srgbClr val="000000"/>
                </a:solidFill>
              </a:rPr>
              <a:t>1</a:t>
            </a:r>
            <a:r>
              <a:rPr lang="en-US" altLang="ko-KR" dirty="0" smtClean="0">
                <a:solidFill>
                  <a:srgbClr val="000000"/>
                </a:solidFill>
              </a:rPr>
              <a:t> </a:t>
            </a:r>
            <a:r>
              <a:rPr lang="ru-RU" altLang="ko-KR" dirty="0" smtClean="0">
                <a:solidFill>
                  <a:srgbClr val="000000"/>
                </a:solidFill>
              </a:rPr>
              <a:t>МэВ </a:t>
            </a:r>
            <a:r>
              <a:rPr lang="ru-RU" altLang="ko-KR" dirty="0">
                <a:solidFill>
                  <a:srgbClr val="000000"/>
                </a:solidFill>
              </a:rPr>
              <a:t>как для передачи нейтрона, так и протона. Это должно приводить к заселению основного состояния и других </a:t>
            </a:r>
            <a:r>
              <a:rPr lang="ru-RU" altLang="ko-KR" dirty="0" err="1">
                <a:solidFill>
                  <a:srgbClr val="000000"/>
                </a:solidFill>
              </a:rPr>
              <a:t>низколежащих</a:t>
            </a:r>
            <a:r>
              <a:rPr lang="ru-RU" altLang="ko-KR" dirty="0">
                <a:solidFill>
                  <a:srgbClr val="000000"/>
                </a:solidFill>
              </a:rPr>
              <a:t> состояний в конечном  ядре.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4"/>
          <p:cNvSpPr>
            <a:spLocks noChangeArrowheads="1"/>
          </p:cNvSpPr>
          <p:nvPr/>
        </p:nvSpPr>
        <p:spPr bwMode="auto">
          <a:xfrm>
            <a:off x="539750" y="698957"/>
            <a:ext cx="8353425" cy="5355312"/>
          </a:xfrm>
          <a:prstGeom prst="rect">
            <a:avLst/>
          </a:prstGeom>
          <a:noFill/>
          <a:ln w="9525">
            <a:noFill/>
            <a:miter lim="800000"/>
            <a:headEnd/>
            <a:tailEnd/>
          </a:ln>
        </p:spPr>
        <p:txBody>
          <a:bodyPr anchor="ctr">
            <a:spAutoFit/>
          </a:bodyPr>
          <a:lstStyle/>
          <a:p>
            <a:pPr indent="449263" algn="just"/>
            <a:r>
              <a:rPr lang="ru-RU" dirty="0">
                <a:solidFill>
                  <a:srgbClr val="000000"/>
                </a:solidFill>
              </a:rPr>
              <a:t>Изменение энергии особенно значительно в случае передачи заряженной частицы с легких снарядов на тяжелые ядра  мишени, оно может достигать значения~10 МэВ. </a:t>
            </a:r>
          </a:p>
          <a:p>
            <a:pPr indent="449263"/>
            <a:r>
              <a:rPr lang="ru-RU" dirty="0">
                <a:solidFill>
                  <a:srgbClr val="000000"/>
                </a:solidFill>
              </a:rPr>
              <a:t>Изменение энергии при передаче заряженной частицы связаны со значением </a:t>
            </a:r>
            <a:r>
              <a:rPr lang="en-US" dirty="0" err="1">
                <a:solidFill>
                  <a:srgbClr val="000000"/>
                </a:solidFill>
              </a:rPr>
              <a:t>Q</a:t>
            </a:r>
            <a:r>
              <a:rPr lang="en-US" baseline="-25000" dirty="0" err="1">
                <a:solidFill>
                  <a:srgbClr val="000000"/>
                </a:solidFill>
              </a:rPr>
              <a:t>opt</a:t>
            </a:r>
            <a:r>
              <a:rPr lang="en-US" dirty="0">
                <a:solidFill>
                  <a:srgbClr val="000000"/>
                </a:solidFill>
              </a:rPr>
              <a:t> </a:t>
            </a:r>
            <a:r>
              <a:rPr lang="ru-RU" dirty="0">
                <a:solidFill>
                  <a:srgbClr val="000000"/>
                </a:solidFill>
              </a:rPr>
              <a:t>=</a:t>
            </a:r>
            <a:r>
              <a:rPr lang="en-US" dirty="0" err="1">
                <a:solidFill>
                  <a:srgbClr val="000000"/>
                </a:solidFill>
              </a:rPr>
              <a:t>E</a:t>
            </a:r>
            <a:r>
              <a:rPr lang="en-US" baseline="-25000" dirty="0" err="1">
                <a:solidFill>
                  <a:srgbClr val="000000"/>
                </a:solidFill>
              </a:rPr>
              <a:t>i</a:t>
            </a:r>
            <a:r>
              <a:rPr lang="ru-RU" baseline="-25000" dirty="0">
                <a:solidFill>
                  <a:srgbClr val="000000"/>
                </a:solidFill>
              </a:rPr>
              <a:t> </a:t>
            </a:r>
            <a:r>
              <a:rPr lang="ru-RU" dirty="0">
                <a:solidFill>
                  <a:srgbClr val="000000"/>
                </a:solidFill>
              </a:rPr>
              <a:t>[(</a:t>
            </a:r>
            <a:r>
              <a:rPr lang="en-US" dirty="0" err="1">
                <a:solidFill>
                  <a:srgbClr val="000000"/>
                </a:solidFill>
              </a:rPr>
              <a:t>Z</a:t>
            </a:r>
            <a:r>
              <a:rPr lang="en-US" baseline="-25000" dirty="0" err="1">
                <a:solidFill>
                  <a:srgbClr val="000000"/>
                </a:solidFill>
              </a:rPr>
              <a:t>f</a:t>
            </a:r>
            <a:r>
              <a:rPr lang="ru-RU" dirty="0">
                <a:solidFill>
                  <a:srgbClr val="000000"/>
                </a:solidFill>
              </a:rPr>
              <a:t> </a:t>
            </a:r>
            <a:r>
              <a:rPr lang="en-US" dirty="0" err="1">
                <a:solidFill>
                  <a:srgbClr val="000000"/>
                </a:solidFill>
              </a:rPr>
              <a:t>z</a:t>
            </a:r>
            <a:r>
              <a:rPr lang="en-US" baseline="-25000" dirty="0" err="1">
                <a:solidFill>
                  <a:srgbClr val="000000"/>
                </a:solidFill>
              </a:rPr>
              <a:t>f</a:t>
            </a:r>
            <a:r>
              <a:rPr lang="ru-RU" baseline="-25000" dirty="0">
                <a:solidFill>
                  <a:srgbClr val="000000"/>
                </a:solidFill>
              </a:rPr>
              <a:t> </a:t>
            </a:r>
            <a:r>
              <a:rPr lang="ru-RU" dirty="0">
                <a:solidFill>
                  <a:srgbClr val="000000"/>
                </a:solidFill>
              </a:rPr>
              <a:t>/</a:t>
            </a:r>
            <a:r>
              <a:rPr lang="en-US" dirty="0" err="1">
                <a:solidFill>
                  <a:srgbClr val="000000"/>
                </a:solidFill>
              </a:rPr>
              <a:t>Z</a:t>
            </a:r>
            <a:r>
              <a:rPr lang="en-US" baseline="-25000" dirty="0" err="1">
                <a:solidFill>
                  <a:srgbClr val="000000"/>
                </a:solidFill>
              </a:rPr>
              <a:t>i</a:t>
            </a:r>
            <a:r>
              <a:rPr lang="ru-RU" dirty="0">
                <a:solidFill>
                  <a:srgbClr val="000000"/>
                </a:solidFill>
              </a:rPr>
              <a:t> </a:t>
            </a:r>
            <a:r>
              <a:rPr lang="en-US" dirty="0" err="1">
                <a:solidFill>
                  <a:srgbClr val="000000"/>
                </a:solidFill>
              </a:rPr>
              <a:t>z</a:t>
            </a:r>
            <a:r>
              <a:rPr lang="en-US" baseline="-25000" dirty="0" err="1">
                <a:solidFill>
                  <a:srgbClr val="000000"/>
                </a:solidFill>
              </a:rPr>
              <a:t>i</a:t>
            </a:r>
            <a:r>
              <a:rPr lang="ru-RU" dirty="0">
                <a:solidFill>
                  <a:srgbClr val="000000"/>
                </a:solidFill>
              </a:rPr>
              <a:t> )-1], где </a:t>
            </a:r>
            <a:r>
              <a:rPr lang="en-US" dirty="0">
                <a:solidFill>
                  <a:srgbClr val="000000"/>
                </a:solidFill>
              </a:rPr>
              <a:t>E</a:t>
            </a:r>
            <a:r>
              <a:rPr lang="ru-RU" baseline="-25000" dirty="0">
                <a:solidFill>
                  <a:srgbClr val="000000"/>
                </a:solidFill>
              </a:rPr>
              <a:t> </a:t>
            </a:r>
            <a:r>
              <a:rPr lang="en-US" baseline="-25000" dirty="0" err="1">
                <a:solidFill>
                  <a:srgbClr val="000000"/>
                </a:solidFill>
              </a:rPr>
              <a:t>i</a:t>
            </a:r>
            <a:r>
              <a:rPr lang="en-US" baseline="-25000" dirty="0">
                <a:solidFill>
                  <a:srgbClr val="000000"/>
                </a:solidFill>
              </a:rPr>
              <a:t> </a:t>
            </a:r>
            <a:r>
              <a:rPr lang="ru-RU" dirty="0">
                <a:solidFill>
                  <a:srgbClr val="000000"/>
                </a:solidFill>
              </a:rPr>
              <a:t>– энергия снаряда в системе центра масс, </a:t>
            </a:r>
            <a:r>
              <a:rPr lang="en-US" dirty="0" err="1">
                <a:solidFill>
                  <a:srgbClr val="000000"/>
                </a:solidFill>
              </a:rPr>
              <a:t>Z</a:t>
            </a:r>
            <a:r>
              <a:rPr lang="en-US" baseline="-25000" dirty="0" err="1">
                <a:solidFill>
                  <a:srgbClr val="000000"/>
                </a:solidFill>
              </a:rPr>
              <a:t>i</a:t>
            </a:r>
            <a:r>
              <a:rPr lang="ru-RU" dirty="0">
                <a:solidFill>
                  <a:srgbClr val="000000"/>
                </a:solidFill>
              </a:rPr>
              <a:t>, </a:t>
            </a:r>
            <a:r>
              <a:rPr lang="en-US" dirty="0" err="1">
                <a:solidFill>
                  <a:srgbClr val="000000"/>
                </a:solidFill>
              </a:rPr>
              <a:t>z</a:t>
            </a:r>
            <a:r>
              <a:rPr lang="en-US" baseline="-25000" dirty="0" err="1">
                <a:solidFill>
                  <a:srgbClr val="000000"/>
                </a:solidFill>
              </a:rPr>
              <a:t>i</a:t>
            </a:r>
            <a:r>
              <a:rPr lang="en-US" dirty="0">
                <a:solidFill>
                  <a:srgbClr val="000000"/>
                </a:solidFill>
              </a:rPr>
              <a:t> </a:t>
            </a:r>
            <a:r>
              <a:rPr lang="ru-RU" dirty="0">
                <a:solidFill>
                  <a:srgbClr val="000000"/>
                </a:solidFill>
              </a:rPr>
              <a:t>-атомные номера ядер мишени и снаряда, а </a:t>
            </a:r>
            <a:r>
              <a:rPr lang="en-US" dirty="0" err="1">
                <a:solidFill>
                  <a:srgbClr val="000000"/>
                </a:solidFill>
              </a:rPr>
              <a:t>Z</a:t>
            </a:r>
            <a:r>
              <a:rPr lang="en-US" baseline="-25000" dirty="0" err="1">
                <a:solidFill>
                  <a:srgbClr val="000000"/>
                </a:solidFill>
              </a:rPr>
              <a:t>f</a:t>
            </a:r>
            <a:r>
              <a:rPr lang="en-US" dirty="0">
                <a:solidFill>
                  <a:srgbClr val="000000"/>
                </a:solidFill>
              </a:rPr>
              <a:t> </a:t>
            </a:r>
            <a:r>
              <a:rPr lang="ru-RU" dirty="0">
                <a:solidFill>
                  <a:srgbClr val="000000"/>
                </a:solidFill>
              </a:rPr>
              <a:t>и </a:t>
            </a:r>
            <a:r>
              <a:rPr lang="en-US" dirty="0" err="1">
                <a:solidFill>
                  <a:srgbClr val="000000"/>
                </a:solidFill>
              </a:rPr>
              <a:t>z</a:t>
            </a:r>
            <a:r>
              <a:rPr lang="en-US" baseline="-25000" dirty="0" err="1">
                <a:solidFill>
                  <a:srgbClr val="000000"/>
                </a:solidFill>
              </a:rPr>
              <a:t>f</a:t>
            </a:r>
            <a:r>
              <a:rPr lang="ru-RU" dirty="0">
                <a:solidFill>
                  <a:srgbClr val="000000"/>
                </a:solidFill>
              </a:rPr>
              <a:t> - атомные номера ядер после реакций передачи, соответственно </a:t>
            </a:r>
            <a:r>
              <a:rPr lang="ru-RU" dirty="0" smtClean="0">
                <a:solidFill>
                  <a:srgbClr val="000000"/>
                </a:solidFill>
              </a:rPr>
              <a:t>[</a:t>
            </a:r>
            <a:r>
              <a:rPr lang="ru-RU" altLang="ko-KR" dirty="0" smtClean="0">
                <a:solidFill>
                  <a:srgbClr val="000000"/>
                </a:solidFill>
              </a:rPr>
              <a:t> </a:t>
            </a:r>
            <a:r>
              <a:rPr lang="en-US" altLang="ko-KR" dirty="0" err="1" smtClean="0">
                <a:solidFill>
                  <a:srgbClr val="000000"/>
                </a:solidFill>
                <a:ea typeface="Gulim" pitchFamily="34" charset="-127"/>
              </a:rPr>
              <a:t>R.A.Broglia</a:t>
            </a:r>
            <a:r>
              <a:rPr lang="en-US" altLang="ko-KR" dirty="0" smtClean="0">
                <a:solidFill>
                  <a:srgbClr val="000000"/>
                </a:solidFill>
                <a:ea typeface="Gulim" pitchFamily="34" charset="-127"/>
              </a:rPr>
              <a:t> and A. Winter.  </a:t>
            </a:r>
            <a:r>
              <a:rPr lang="en-US" altLang="ko-KR" i="1" dirty="0" smtClean="0">
                <a:solidFill>
                  <a:srgbClr val="000000"/>
                </a:solidFill>
                <a:ea typeface="Gulim" pitchFamily="34" charset="-127"/>
              </a:rPr>
              <a:t>Heavy ion reactions</a:t>
            </a:r>
            <a:r>
              <a:rPr lang="en-US" altLang="ko-KR" dirty="0" smtClean="0">
                <a:solidFill>
                  <a:srgbClr val="000000"/>
                </a:solidFill>
                <a:ea typeface="Gulim" pitchFamily="34" charset="-127"/>
              </a:rPr>
              <a:t>, Lecture Notes, V.84,1990</a:t>
            </a:r>
            <a:r>
              <a:rPr lang="ru-RU" altLang="ko-KR" dirty="0" smtClean="0">
                <a:solidFill>
                  <a:srgbClr val="000000"/>
                </a:solidFill>
              </a:rPr>
              <a:t> </a:t>
            </a:r>
            <a:r>
              <a:rPr lang="en-US" altLang="ko-KR" dirty="0" smtClean="0">
                <a:solidFill>
                  <a:srgbClr val="000000"/>
                </a:solidFill>
              </a:rPr>
              <a:t>                                 </a:t>
            </a:r>
            <a:r>
              <a:rPr lang="en-US" dirty="0" smtClean="0">
                <a:solidFill>
                  <a:srgbClr val="000000"/>
                </a:solidFill>
              </a:rPr>
              <a:t>W.R. McMurray </a:t>
            </a:r>
            <a:r>
              <a:rPr lang="en-US" dirty="0">
                <a:solidFill>
                  <a:srgbClr val="000000"/>
                </a:solidFill>
              </a:rPr>
              <a:t>et al.</a:t>
            </a:r>
            <a:r>
              <a:rPr lang="ru-RU" dirty="0">
                <a:solidFill>
                  <a:srgbClr val="000000"/>
                </a:solidFill>
              </a:rPr>
              <a:t> </a:t>
            </a:r>
            <a:r>
              <a:rPr lang="en-US" dirty="0">
                <a:solidFill>
                  <a:srgbClr val="000000"/>
                </a:solidFill>
              </a:rPr>
              <a:t>NPA265(1976)517</a:t>
            </a:r>
            <a:r>
              <a:rPr lang="ru-RU" dirty="0">
                <a:solidFill>
                  <a:srgbClr val="000000"/>
                </a:solidFill>
              </a:rPr>
              <a:t> ].</a:t>
            </a:r>
          </a:p>
          <a:p>
            <a:pPr indent="449263" algn="just"/>
            <a:r>
              <a:rPr lang="ru-RU" dirty="0">
                <a:solidFill>
                  <a:srgbClr val="000000"/>
                </a:solidFill>
              </a:rPr>
              <a:t>Так при передаче протона или дейтрона</a:t>
            </a:r>
            <a:r>
              <a:rPr lang="ru-RU" baseline="30000" dirty="0">
                <a:solidFill>
                  <a:srgbClr val="000000"/>
                </a:solidFill>
              </a:rPr>
              <a:t> </a:t>
            </a:r>
            <a:r>
              <a:rPr lang="ru-RU" dirty="0">
                <a:solidFill>
                  <a:srgbClr val="000000"/>
                </a:solidFill>
              </a:rPr>
              <a:t>легким ядром</a:t>
            </a:r>
            <a:r>
              <a:rPr lang="ru-RU" baseline="30000" dirty="0">
                <a:solidFill>
                  <a:srgbClr val="000000"/>
                </a:solidFill>
              </a:rPr>
              <a:t> 6</a:t>
            </a:r>
            <a:r>
              <a:rPr lang="en-US" dirty="0">
                <a:solidFill>
                  <a:srgbClr val="000000"/>
                </a:solidFill>
              </a:rPr>
              <a:t>Li </a:t>
            </a:r>
            <a:r>
              <a:rPr lang="ru-RU" dirty="0" smtClean="0">
                <a:solidFill>
                  <a:srgbClr val="000000"/>
                </a:solidFill>
              </a:rPr>
              <a:t>ядру </a:t>
            </a:r>
            <a:r>
              <a:rPr lang="ru-RU" baseline="30000" dirty="0">
                <a:solidFill>
                  <a:srgbClr val="000000"/>
                </a:solidFill>
              </a:rPr>
              <a:t>209</a:t>
            </a:r>
            <a:r>
              <a:rPr lang="en-US" dirty="0">
                <a:solidFill>
                  <a:srgbClr val="000000"/>
                </a:solidFill>
              </a:rPr>
              <a:t>Bi </a:t>
            </a:r>
            <a:r>
              <a:rPr lang="en-US" dirty="0" err="1" smtClean="0">
                <a:solidFill>
                  <a:srgbClr val="000000"/>
                </a:solidFill>
              </a:rPr>
              <a:t>Q</a:t>
            </a:r>
            <a:r>
              <a:rPr lang="en-US" baseline="-25000" dirty="0" err="1" smtClean="0">
                <a:solidFill>
                  <a:srgbClr val="000000"/>
                </a:solidFill>
              </a:rPr>
              <a:t>opt</a:t>
            </a:r>
            <a:r>
              <a:rPr lang="ru-RU" baseline="-25000" dirty="0" smtClean="0">
                <a:solidFill>
                  <a:srgbClr val="000000"/>
                </a:solidFill>
              </a:rPr>
              <a:t> </a:t>
            </a:r>
            <a:r>
              <a:rPr lang="ru-RU" dirty="0" smtClean="0">
                <a:solidFill>
                  <a:srgbClr val="000000"/>
                </a:solidFill>
              </a:rPr>
              <a:t>может </a:t>
            </a:r>
            <a:r>
              <a:rPr lang="ru-RU" dirty="0">
                <a:solidFill>
                  <a:srgbClr val="000000"/>
                </a:solidFill>
              </a:rPr>
              <a:t>достигать значения более </a:t>
            </a:r>
            <a:r>
              <a:rPr lang="en-US" dirty="0" smtClean="0">
                <a:solidFill>
                  <a:srgbClr val="000000"/>
                </a:solidFill>
              </a:rPr>
              <a:t> </a:t>
            </a:r>
            <a:r>
              <a:rPr lang="ru-RU" dirty="0" smtClean="0">
                <a:solidFill>
                  <a:srgbClr val="000000"/>
                </a:solidFill>
              </a:rPr>
              <a:t>6 </a:t>
            </a:r>
            <a:r>
              <a:rPr lang="ru-RU" dirty="0">
                <a:solidFill>
                  <a:srgbClr val="000000"/>
                </a:solidFill>
              </a:rPr>
              <a:t>МэВ. </a:t>
            </a:r>
          </a:p>
          <a:p>
            <a:pPr indent="449263" algn="just"/>
            <a:r>
              <a:rPr lang="ru-RU" dirty="0">
                <a:solidFill>
                  <a:srgbClr val="000000"/>
                </a:solidFill>
              </a:rPr>
              <a:t>Энергию возбуждения при нуклонных передачах </a:t>
            </a:r>
            <a:r>
              <a:rPr lang="ru-RU" dirty="0" smtClean="0">
                <a:solidFill>
                  <a:srgbClr val="000000"/>
                </a:solidFill>
              </a:rPr>
              <a:t>можно </a:t>
            </a:r>
            <a:r>
              <a:rPr lang="ru-RU" dirty="0">
                <a:solidFill>
                  <a:srgbClr val="000000"/>
                </a:solidFill>
              </a:rPr>
              <a:t>оценить как:  </a:t>
            </a:r>
            <a:r>
              <a:rPr lang="en-US" dirty="0">
                <a:solidFill>
                  <a:srgbClr val="000000"/>
                </a:solidFill>
              </a:rPr>
              <a:t>E</a:t>
            </a:r>
            <a:r>
              <a:rPr lang="ar-SA" i="1" dirty="0">
                <a:solidFill>
                  <a:srgbClr val="000000"/>
                </a:solidFill>
              </a:rPr>
              <a:t>٭</a:t>
            </a:r>
            <a:r>
              <a:rPr lang="ru-RU" dirty="0">
                <a:solidFill>
                  <a:srgbClr val="000000"/>
                </a:solidFill>
              </a:rPr>
              <a:t> =</a:t>
            </a:r>
            <a:r>
              <a:rPr lang="en-US" dirty="0">
                <a:solidFill>
                  <a:srgbClr val="000000"/>
                </a:solidFill>
              </a:rPr>
              <a:t> </a:t>
            </a:r>
            <a:r>
              <a:rPr lang="en-US" dirty="0" err="1">
                <a:solidFill>
                  <a:srgbClr val="000000"/>
                </a:solidFill>
              </a:rPr>
              <a:t>Q</a:t>
            </a:r>
            <a:r>
              <a:rPr lang="en-US" baseline="-25000" dirty="0" err="1">
                <a:solidFill>
                  <a:srgbClr val="000000"/>
                </a:solidFill>
              </a:rPr>
              <a:t>gg</a:t>
            </a:r>
            <a:r>
              <a:rPr lang="ru-RU" dirty="0">
                <a:solidFill>
                  <a:srgbClr val="000000"/>
                </a:solidFill>
              </a:rPr>
              <a:t>– </a:t>
            </a:r>
            <a:r>
              <a:rPr lang="en-US" dirty="0" err="1">
                <a:solidFill>
                  <a:srgbClr val="000000"/>
                </a:solidFill>
              </a:rPr>
              <a:t>Q</a:t>
            </a:r>
            <a:r>
              <a:rPr lang="en-US" baseline="-25000" dirty="0" err="1">
                <a:solidFill>
                  <a:srgbClr val="000000"/>
                </a:solidFill>
              </a:rPr>
              <a:t>opt</a:t>
            </a:r>
            <a:r>
              <a:rPr lang="ru-RU" dirty="0">
                <a:solidFill>
                  <a:srgbClr val="000000"/>
                </a:solidFill>
              </a:rPr>
              <a:t> [</a:t>
            </a:r>
            <a:r>
              <a:rPr lang="en-US" dirty="0">
                <a:solidFill>
                  <a:srgbClr val="000000"/>
                </a:solidFill>
              </a:rPr>
              <a:t>A. </a:t>
            </a:r>
            <a:r>
              <a:rPr lang="en-US" dirty="0" err="1">
                <a:solidFill>
                  <a:srgbClr val="000000"/>
                </a:solidFill>
              </a:rPr>
              <a:t>Shrivastava</a:t>
            </a:r>
            <a:r>
              <a:rPr lang="en-US" dirty="0">
                <a:solidFill>
                  <a:srgbClr val="000000"/>
                </a:solidFill>
              </a:rPr>
              <a:t> et al., Phys. </a:t>
            </a:r>
            <a:r>
              <a:rPr lang="en-US" dirty="0" err="1">
                <a:solidFill>
                  <a:srgbClr val="000000"/>
                </a:solidFill>
              </a:rPr>
              <a:t>Lett</a:t>
            </a:r>
            <a:r>
              <a:rPr lang="en-US" dirty="0">
                <a:solidFill>
                  <a:srgbClr val="000000"/>
                </a:solidFill>
              </a:rPr>
              <a:t>. B718,2013,931 </a:t>
            </a:r>
            <a:r>
              <a:rPr lang="ru-RU" dirty="0">
                <a:solidFill>
                  <a:srgbClr val="000000"/>
                </a:solidFill>
              </a:rPr>
              <a:t>]. </a:t>
            </a:r>
          </a:p>
          <a:p>
            <a:pPr indent="449263" algn="just"/>
            <a:endParaRPr lang="ru-RU" dirty="0">
              <a:solidFill>
                <a:srgbClr val="000000"/>
              </a:solidFill>
            </a:endParaRPr>
          </a:p>
          <a:p>
            <a:pPr indent="449263" algn="just"/>
            <a:r>
              <a:rPr lang="ru-RU" dirty="0">
                <a:solidFill>
                  <a:srgbClr val="000000"/>
                </a:solidFill>
              </a:rPr>
              <a:t>Эксперименты и грубые </a:t>
            </a:r>
            <a:r>
              <a:rPr lang="ru-RU" dirty="0" smtClean="0">
                <a:solidFill>
                  <a:srgbClr val="000000"/>
                </a:solidFill>
              </a:rPr>
              <a:t>оценки </a:t>
            </a:r>
            <a:r>
              <a:rPr lang="ru-RU" dirty="0">
                <a:solidFill>
                  <a:srgbClr val="000000"/>
                </a:solidFill>
              </a:rPr>
              <a:t>показывают, что реакции  передачи заряженной частицы (протона) легкой частицей тяжелому ядру предпочтительны, при этом  энергия связи в снаряде - доноре должна превышать таковую в конечном тяжелом ядре </a:t>
            </a:r>
            <a:r>
              <a:rPr lang="ru-RU" dirty="0" smtClean="0">
                <a:solidFill>
                  <a:srgbClr val="000000"/>
                </a:solidFill>
              </a:rPr>
              <a:t>и </a:t>
            </a:r>
            <a:r>
              <a:rPr lang="ru-RU" dirty="0">
                <a:solidFill>
                  <a:srgbClr val="000000"/>
                </a:solidFill>
              </a:rPr>
              <a:t>передача идет на более </a:t>
            </a:r>
            <a:r>
              <a:rPr lang="ru-RU" dirty="0" err="1">
                <a:solidFill>
                  <a:srgbClr val="000000"/>
                </a:solidFill>
              </a:rPr>
              <a:t>высоколежащие</a:t>
            </a:r>
            <a:r>
              <a:rPr lang="ru-RU" dirty="0">
                <a:solidFill>
                  <a:srgbClr val="000000"/>
                </a:solidFill>
              </a:rPr>
              <a:t> состояния.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4"/>
          <p:cNvSpPr>
            <a:spLocks noChangeArrowheads="1"/>
          </p:cNvSpPr>
          <p:nvPr/>
        </p:nvSpPr>
        <p:spPr bwMode="auto">
          <a:xfrm>
            <a:off x="1331913" y="2284413"/>
            <a:ext cx="6985000" cy="2289175"/>
          </a:xfrm>
          <a:prstGeom prst="rect">
            <a:avLst/>
          </a:prstGeom>
          <a:noFill/>
          <a:ln w="9525">
            <a:noFill/>
            <a:miter lim="800000"/>
            <a:headEnd/>
            <a:tailEnd/>
          </a:ln>
        </p:spPr>
        <p:txBody>
          <a:bodyPr anchor="ctr">
            <a:spAutoFit/>
          </a:bodyPr>
          <a:lstStyle/>
          <a:p>
            <a:r>
              <a:rPr lang="ru-RU" dirty="0">
                <a:solidFill>
                  <a:srgbClr val="000000"/>
                </a:solidFill>
              </a:rPr>
              <a:t>Оценки энергии возбуждения при передаче нейтрона как ядру- мишени, так и ядру- снаряду были сделаны В. Самариным. Эти оценки не противоречат ранее изложенным предположениям о </a:t>
            </a:r>
            <a:r>
              <a:rPr lang="ru-RU" dirty="0" smtClean="0">
                <a:solidFill>
                  <a:srgbClr val="000000"/>
                </a:solidFill>
              </a:rPr>
              <a:t>заселении  </a:t>
            </a:r>
            <a:r>
              <a:rPr lang="ru-RU" dirty="0">
                <a:solidFill>
                  <a:srgbClr val="000000"/>
                </a:solidFill>
              </a:rPr>
              <a:t>возбужденных состояний при передаче нейтрона легким </a:t>
            </a:r>
            <a:r>
              <a:rPr lang="ru-RU" dirty="0" smtClean="0">
                <a:solidFill>
                  <a:srgbClr val="000000"/>
                </a:solidFill>
              </a:rPr>
              <a:t>ядром </a:t>
            </a:r>
            <a:r>
              <a:rPr lang="ru-RU" dirty="0">
                <a:solidFill>
                  <a:srgbClr val="000000"/>
                </a:solidFill>
              </a:rPr>
              <a:t>снарядом (</a:t>
            </a:r>
            <a:r>
              <a:rPr lang="ru-RU" baseline="30000" dirty="0">
                <a:solidFill>
                  <a:srgbClr val="000000"/>
                </a:solidFill>
              </a:rPr>
              <a:t>3</a:t>
            </a:r>
            <a:r>
              <a:rPr lang="ru-RU" dirty="0">
                <a:solidFill>
                  <a:srgbClr val="000000"/>
                </a:solidFill>
              </a:rPr>
              <a:t>Не и </a:t>
            </a:r>
            <a:r>
              <a:rPr lang="ru-RU" baseline="30000" dirty="0">
                <a:solidFill>
                  <a:srgbClr val="000000"/>
                </a:solidFill>
              </a:rPr>
              <a:t>6</a:t>
            </a:r>
            <a:r>
              <a:rPr lang="ru-RU" dirty="0">
                <a:solidFill>
                  <a:srgbClr val="000000"/>
                </a:solidFill>
              </a:rPr>
              <a:t>Не) и тяжелым ядром мишени [ В.В. Самарин, К.В. </a:t>
            </a:r>
            <a:r>
              <a:rPr lang="ru-RU" dirty="0" smtClean="0">
                <a:solidFill>
                  <a:srgbClr val="000000"/>
                </a:solidFill>
              </a:rPr>
              <a:t>Самарин</a:t>
            </a:r>
            <a:r>
              <a:rPr lang="en-US" dirty="0" smtClean="0">
                <a:solidFill>
                  <a:srgbClr val="000000"/>
                </a:solidFill>
              </a:rPr>
              <a:t>. </a:t>
            </a:r>
          </a:p>
          <a:p>
            <a:r>
              <a:rPr lang="ru-RU" dirty="0" err="1" smtClean="0">
                <a:solidFill>
                  <a:srgbClr val="000000"/>
                </a:solidFill>
              </a:rPr>
              <a:t>Изв</a:t>
            </a:r>
            <a:r>
              <a:rPr lang="ru-RU" dirty="0">
                <a:solidFill>
                  <a:srgbClr val="000000"/>
                </a:solidFill>
              </a:rPr>
              <a:t>. РАН, сер. </a:t>
            </a:r>
            <a:r>
              <a:rPr lang="ru-RU" dirty="0" err="1">
                <a:solidFill>
                  <a:srgbClr val="000000"/>
                </a:solidFill>
              </a:rPr>
              <a:t>физич</a:t>
            </a:r>
            <a:r>
              <a:rPr lang="ru-RU" dirty="0">
                <a:solidFill>
                  <a:srgbClr val="000000"/>
                </a:solidFill>
              </a:rPr>
              <a:t>., 2012, 508 ].</a:t>
            </a:r>
          </a:p>
          <a:p>
            <a:pPr eaLnBrk="0" hangingPunct="0"/>
            <a:endParaRPr lang="ru-RU" dirty="0">
              <a:solidFill>
                <a:srgbClr val="0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5" name="Picture 2"/>
          <p:cNvPicPr>
            <a:picLocks noChangeAspect="1" noChangeArrowheads="1"/>
          </p:cNvPicPr>
          <p:nvPr/>
        </p:nvPicPr>
        <p:blipFill>
          <a:blip r:embed="rId3" cstate="print"/>
          <a:srcRect/>
          <a:stretch>
            <a:fillRect/>
          </a:stretch>
        </p:blipFill>
        <p:spPr bwMode="auto">
          <a:xfrm>
            <a:off x="260350" y="801688"/>
            <a:ext cx="4176713" cy="4535487"/>
          </a:xfrm>
          <a:prstGeom prst="rect">
            <a:avLst/>
          </a:prstGeom>
          <a:noFill/>
          <a:ln w="9525">
            <a:noFill/>
            <a:miter lim="800000"/>
            <a:headEnd/>
            <a:tailEnd/>
          </a:ln>
        </p:spPr>
      </p:pic>
      <p:pic>
        <p:nvPicPr>
          <p:cNvPr id="825346" name="Picture 3"/>
          <p:cNvPicPr>
            <a:picLocks noChangeAspect="1" noChangeArrowheads="1"/>
          </p:cNvPicPr>
          <p:nvPr/>
        </p:nvPicPr>
        <p:blipFill>
          <a:blip r:embed="rId4" cstate="print"/>
          <a:srcRect/>
          <a:stretch>
            <a:fillRect/>
          </a:stretch>
        </p:blipFill>
        <p:spPr bwMode="auto">
          <a:xfrm>
            <a:off x="4581525" y="801688"/>
            <a:ext cx="4127500" cy="4230687"/>
          </a:xfrm>
          <a:prstGeom prst="rect">
            <a:avLst/>
          </a:prstGeom>
          <a:noFill/>
          <a:ln w="9525">
            <a:noFill/>
            <a:miter lim="800000"/>
            <a:headEnd/>
            <a:tailEnd/>
          </a:ln>
        </p:spPr>
      </p:pic>
      <p:sp>
        <p:nvSpPr>
          <p:cNvPr id="825347" name="Прямоугольник 1"/>
          <p:cNvSpPr>
            <a:spLocks noChangeArrowheads="1"/>
          </p:cNvSpPr>
          <p:nvPr/>
        </p:nvSpPr>
        <p:spPr bwMode="auto">
          <a:xfrm>
            <a:off x="160338" y="5032375"/>
            <a:ext cx="8785225" cy="1476375"/>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При передаче ядру золота нейтрон оказывается на уровне с энергией отделения примерно 2 МэВ (как и в </a:t>
            </a:r>
            <a:r>
              <a:rPr lang="en-US" baseline="30000">
                <a:latin typeface="Times New Roman" pitchFamily="18" charset="0"/>
                <a:cs typeface="Times New Roman" pitchFamily="18" charset="0"/>
              </a:rPr>
              <a:t>3</a:t>
            </a:r>
            <a:r>
              <a:rPr lang="ru-RU">
                <a:latin typeface="Times New Roman" pitchFamily="18" charset="0"/>
                <a:cs typeface="Times New Roman" pitchFamily="18" charset="0"/>
              </a:rPr>
              <a:t>Не), поэтому энергия возбуждения может достигать 6МэВ. Передача на основное состояние ядра </a:t>
            </a:r>
            <a:r>
              <a:rPr lang="en-US" baseline="30000">
                <a:latin typeface="Times New Roman" pitchFamily="18" charset="0"/>
                <a:cs typeface="Times New Roman" pitchFamily="18" charset="0"/>
              </a:rPr>
              <a:t>4</a:t>
            </a:r>
            <a:r>
              <a:rPr lang="ru-RU">
                <a:latin typeface="Times New Roman" pitchFamily="18" charset="0"/>
                <a:cs typeface="Times New Roman" pitchFamily="18" charset="0"/>
              </a:rPr>
              <a:t>Не происходит из глубоколежащих уровней с энергией отделения 15-20 МэВ. После этого у ядра золота на этих уровнях образуется дырка и энергия возбуждения 10 – 13 МэВ.</a:t>
            </a:r>
          </a:p>
        </p:txBody>
      </p:sp>
      <p:sp>
        <p:nvSpPr>
          <p:cNvPr id="825348" name="Прямоугольник 3"/>
          <p:cNvSpPr>
            <a:spLocks noChangeArrowheads="1"/>
          </p:cNvSpPr>
          <p:nvPr/>
        </p:nvSpPr>
        <p:spPr bwMode="auto">
          <a:xfrm>
            <a:off x="3132138" y="393700"/>
            <a:ext cx="3024187" cy="400050"/>
          </a:xfrm>
          <a:prstGeom prst="rect">
            <a:avLst/>
          </a:prstGeom>
          <a:noFill/>
          <a:ln w="9525">
            <a:noFill/>
            <a:miter lim="800000"/>
            <a:headEnd/>
            <a:tailEnd/>
          </a:ln>
        </p:spPr>
        <p:txBody>
          <a:bodyPr>
            <a:spAutoFit/>
          </a:bodyPr>
          <a:lstStyle/>
          <a:p>
            <a:r>
              <a:rPr lang="ru-RU" sz="2000" b="1">
                <a:latin typeface="Times New Roman" pitchFamily="18" charset="0"/>
                <a:cs typeface="Times New Roman" pitchFamily="18" charset="0"/>
              </a:rPr>
              <a:t>В.В.Самарин</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3" name="Picture 3"/>
          <p:cNvPicPr>
            <a:picLocks noChangeAspect="1" noChangeArrowheads="1"/>
          </p:cNvPicPr>
          <p:nvPr/>
        </p:nvPicPr>
        <p:blipFill>
          <a:blip r:embed="rId2" cstate="print"/>
          <a:srcRect/>
          <a:stretch>
            <a:fillRect/>
          </a:stretch>
        </p:blipFill>
        <p:spPr bwMode="auto">
          <a:xfrm>
            <a:off x="217488" y="1092200"/>
            <a:ext cx="3876675" cy="3992563"/>
          </a:xfrm>
          <a:prstGeom prst="rect">
            <a:avLst/>
          </a:prstGeom>
          <a:noFill/>
          <a:ln w="9525">
            <a:noFill/>
            <a:miter lim="800000"/>
            <a:headEnd/>
            <a:tailEnd/>
          </a:ln>
        </p:spPr>
      </p:pic>
      <p:pic>
        <p:nvPicPr>
          <p:cNvPr id="827394" name="Picture 4"/>
          <p:cNvPicPr>
            <a:picLocks noChangeAspect="1" noChangeArrowheads="1"/>
          </p:cNvPicPr>
          <p:nvPr/>
        </p:nvPicPr>
        <p:blipFill>
          <a:blip r:embed="rId3"/>
          <a:srcRect/>
          <a:stretch>
            <a:fillRect/>
          </a:stretch>
        </p:blipFill>
        <p:spPr bwMode="auto">
          <a:xfrm>
            <a:off x="4567238" y="3414713"/>
            <a:ext cx="9525" cy="28575"/>
          </a:xfrm>
          <a:prstGeom prst="rect">
            <a:avLst/>
          </a:prstGeom>
          <a:noFill/>
          <a:ln w="9525">
            <a:noFill/>
            <a:miter lim="800000"/>
            <a:headEnd/>
            <a:tailEnd/>
          </a:ln>
        </p:spPr>
      </p:pic>
      <p:pic>
        <p:nvPicPr>
          <p:cNvPr id="827395" name="Picture 6"/>
          <p:cNvPicPr>
            <a:picLocks noChangeAspect="1" noChangeArrowheads="1"/>
          </p:cNvPicPr>
          <p:nvPr/>
        </p:nvPicPr>
        <p:blipFill>
          <a:blip r:embed="rId4" cstate="print"/>
          <a:srcRect/>
          <a:stretch>
            <a:fillRect/>
          </a:stretch>
        </p:blipFill>
        <p:spPr bwMode="auto">
          <a:xfrm>
            <a:off x="4278313" y="1092200"/>
            <a:ext cx="4254500" cy="3776663"/>
          </a:xfrm>
          <a:prstGeom prst="rect">
            <a:avLst/>
          </a:prstGeom>
          <a:noFill/>
          <a:ln w="9525">
            <a:noFill/>
            <a:miter lim="800000"/>
            <a:headEnd/>
            <a:tailEnd/>
          </a:ln>
        </p:spPr>
      </p:pic>
      <p:sp>
        <p:nvSpPr>
          <p:cNvPr id="827396" name="Прямоугольник 1"/>
          <p:cNvSpPr>
            <a:spLocks noChangeArrowheads="1"/>
          </p:cNvSpPr>
          <p:nvPr/>
        </p:nvSpPr>
        <p:spPr bwMode="auto">
          <a:xfrm>
            <a:off x="638175" y="333375"/>
            <a:ext cx="8255000" cy="368300"/>
          </a:xfrm>
          <a:prstGeom prst="rect">
            <a:avLst/>
          </a:prstGeom>
          <a:noFill/>
          <a:ln w="9525">
            <a:noFill/>
            <a:miter lim="800000"/>
            <a:headEnd/>
            <a:tailEnd/>
          </a:ln>
        </p:spPr>
        <p:txBody>
          <a:bodyPr>
            <a:spAutoFit/>
          </a:bodyPr>
          <a:lstStyle/>
          <a:p>
            <a:r>
              <a:rPr lang="ru-RU">
                <a:solidFill>
                  <a:srgbClr val="000000"/>
                </a:solidFill>
              </a:rPr>
              <a:t>В.В. Самарин, К.В. Самарин, Изв. РАН, сер. физич., 2012, 508 </a:t>
            </a:r>
            <a:endParaRPr lang="ru-RU"/>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5"/>
          <p:cNvSpPr>
            <a:spLocks noChangeArrowheads="1"/>
          </p:cNvSpPr>
          <p:nvPr/>
        </p:nvSpPr>
        <p:spPr bwMode="auto">
          <a:xfrm>
            <a:off x="251520" y="540766"/>
            <a:ext cx="8568952" cy="5970865"/>
          </a:xfrm>
          <a:prstGeom prst="rect">
            <a:avLst/>
          </a:prstGeom>
          <a:noFill/>
          <a:ln w="9525">
            <a:noFill/>
            <a:miter lim="800000"/>
            <a:headEnd/>
            <a:tailEnd/>
          </a:ln>
        </p:spPr>
        <p:txBody>
          <a:bodyPr wrap="square" anchor="ctr">
            <a:spAutoFit/>
          </a:bodyPr>
          <a:lstStyle/>
          <a:p>
            <a:pPr indent="449263" algn="ctr"/>
            <a:r>
              <a:rPr lang="ru-RU" sz="2000" b="1" dirty="0"/>
              <a:t>Заключение</a:t>
            </a:r>
          </a:p>
          <a:p>
            <a:pPr indent="449263" algn="just"/>
            <a:r>
              <a:rPr lang="ru-RU" sz="2000" dirty="0"/>
              <a:t>	</a:t>
            </a:r>
            <a:r>
              <a:rPr lang="ru-RU" dirty="0"/>
              <a:t>Сравнение измеренных сечений реакций и изомерных отношений для исследуемых ядер, </a:t>
            </a:r>
            <a:r>
              <a:rPr lang="ru-RU" baseline="30000" dirty="0"/>
              <a:t>195.197</a:t>
            </a:r>
            <a:r>
              <a:rPr lang="en-US" baseline="30000" dirty="0" err="1"/>
              <a:t>m</a:t>
            </a:r>
            <a:r>
              <a:rPr lang="en-US" dirty="0" err="1"/>
              <a:t>Hg</a:t>
            </a:r>
            <a:r>
              <a:rPr lang="en-US" dirty="0"/>
              <a:t> </a:t>
            </a:r>
            <a:r>
              <a:rPr lang="ru-RU" dirty="0"/>
              <a:t>(7/2-), </a:t>
            </a:r>
            <a:r>
              <a:rPr lang="ru-RU" baseline="30000" dirty="0"/>
              <a:t>198</a:t>
            </a:r>
            <a:r>
              <a:rPr lang="en-US" baseline="30000" dirty="0" err="1"/>
              <a:t>m</a:t>
            </a:r>
            <a:r>
              <a:rPr lang="en-US" dirty="0" err="1"/>
              <a:t>Tl</a:t>
            </a:r>
            <a:r>
              <a:rPr lang="ru-RU" dirty="0"/>
              <a:t> и </a:t>
            </a:r>
            <a:r>
              <a:rPr lang="ru-RU" baseline="30000" dirty="0"/>
              <a:t>196</a:t>
            </a:r>
            <a:r>
              <a:rPr lang="en-US" baseline="30000" dirty="0" err="1"/>
              <a:t>m</a:t>
            </a:r>
            <a:r>
              <a:rPr lang="en-US" dirty="0" err="1"/>
              <a:t>Tl</a:t>
            </a:r>
            <a:r>
              <a:rPr lang="ru-RU" dirty="0"/>
              <a:t> (7+), </a:t>
            </a:r>
            <a:r>
              <a:rPr lang="ru-RU" baseline="30000" dirty="0"/>
              <a:t>196</a:t>
            </a:r>
            <a:r>
              <a:rPr lang="en-US" baseline="30000" dirty="0" err="1"/>
              <a:t>m</a:t>
            </a:r>
            <a:r>
              <a:rPr lang="en-US" dirty="0" err="1"/>
              <a:t>Au</a:t>
            </a:r>
            <a:r>
              <a:rPr lang="ru-RU" dirty="0"/>
              <a:t> и </a:t>
            </a:r>
            <a:r>
              <a:rPr lang="ru-RU" baseline="30000" dirty="0"/>
              <a:t>198</a:t>
            </a:r>
            <a:r>
              <a:rPr lang="en-US" baseline="30000" dirty="0" err="1"/>
              <a:t>m</a:t>
            </a:r>
            <a:r>
              <a:rPr lang="en-US" dirty="0" err="1"/>
              <a:t>Au</a:t>
            </a:r>
            <a:r>
              <a:rPr lang="en-US" dirty="0"/>
              <a:t> </a:t>
            </a:r>
            <a:r>
              <a:rPr lang="ru-RU" dirty="0"/>
              <a:t>(12</a:t>
            </a:r>
            <a:r>
              <a:rPr lang="ru-RU" dirty="0">
                <a:sym typeface="Symbol" pitchFamily="18" charset="2"/>
              </a:rPr>
              <a:t></a:t>
            </a:r>
            <a:r>
              <a:rPr lang="ru-RU" dirty="0"/>
              <a:t>), полученных в реакциях на пучках слабосвязанных частиц</a:t>
            </a:r>
            <a:r>
              <a:rPr lang="ru-RU" baseline="30000" dirty="0"/>
              <a:t> </a:t>
            </a:r>
            <a:r>
              <a:rPr lang="ru-RU" baseline="30000" dirty="0">
                <a:sym typeface="Symbol" pitchFamily="18" charset="2"/>
              </a:rPr>
              <a:t>3</a:t>
            </a:r>
            <a:r>
              <a:rPr lang="en-US" dirty="0">
                <a:sym typeface="Symbol" pitchFamily="18" charset="2"/>
              </a:rPr>
              <a:t>He</a:t>
            </a:r>
            <a:r>
              <a:rPr lang="ru-RU" dirty="0">
                <a:sym typeface="Symbol" pitchFamily="18" charset="2"/>
              </a:rPr>
              <a:t> и </a:t>
            </a:r>
            <a:r>
              <a:rPr lang="ru-RU" baseline="30000" dirty="0">
                <a:sym typeface="Symbol" pitchFamily="18" charset="2"/>
              </a:rPr>
              <a:t>6</a:t>
            </a:r>
            <a:r>
              <a:rPr lang="ru-RU" dirty="0">
                <a:sym typeface="Symbol" pitchFamily="18" charset="2"/>
              </a:rPr>
              <a:t>He,</a:t>
            </a:r>
            <a:r>
              <a:rPr lang="ru-RU" baseline="30000" dirty="0">
                <a:sym typeface="Symbol" pitchFamily="18" charset="2"/>
              </a:rPr>
              <a:t> 6</a:t>
            </a:r>
            <a:r>
              <a:rPr lang="en-US" dirty="0">
                <a:sym typeface="Symbol" pitchFamily="18" charset="2"/>
              </a:rPr>
              <a:t>Li</a:t>
            </a:r>
            <a:r>
              <a:rPr lang="ru-RU" dirty="0">
                <a:sym typeface="Symbol" pitchFamily="18" charset="2"/>
              </a:rPr>
              <a:t> и других стабильных ядер, позволяет более четко определить  механизмы ядерных реакций и основные факторы, влияющие на изомерные </a:t>
            </a:r>
            <a:r>
              <a:rPr lang="ru-RU" dirty="0" smtClean="0">
                <a:sym typeface="Symbol" pitchFamily="18" charset="2"/>
              </a:rPr>
              <a:t>отношения</a:t>
            </a:r>
            <a:r>
              <a:rPr lang="ru-RU" dirty="0" smtClean="0">
                <a:sym typeface="Symbol" pitchFamily="18" charset="2"/>
              </a:rPr>
              <a:t>.</a:t>
            </a:r>
            <a:endParaRPr lang="ru-RU" dirty="0">
              <a:sym typeface="Symbol" pitchFamily="18" charset="2"/>
            </a:endParaRPr>
          </a:p>
          <a:p>
            <a:pPr indent="449263" algn="just"/>
            <a:r>
              <a:rPr lang="ru-RU" dirty="0">
                <a:sym typeface="Symbol" pitchFamily="18" charset="2"/>
              </a:rPr>
              <a:t>	Поведение функций возбуждения и изомерных отношений </a:t>
            </a:r>
            <a:r>
              <a:rPr lang="ru-RU" dirty="0" err="1">
                <a:sym typeface="Symbol" pitchFamily="18" charset="2"/>
              </a:rPr>
              <a:t>σ</a:t>
            </a:r>
            <a:r>
              <a:rPr lang="en-US" baseline="-25000" dirty="0">
                <a:sym typeface="Symbol" pitchFamily="18" charset="2"/>
              </a:rPr>
              <a:t>m</a:t>
            </a:r>
            <a:r>
              <a:rPr lang="ru-RU" dirty="0" err="1">
                <a:sym typeface="Symbol" pitchFamily="18" charset="2"/>
              </a:rPr>
              <a:t>/σ</a:t>
            </a:r>
            <a:r>
              <a:rPr lang="en-US" baseline="-25000" dirty="0">
                <a:sym typeface="Symbol" pitchFamily="18" charset="2"/>
              </a:rPr>
              <a:t>g</a:t>
            </a:r>
            <a:r>
              <a:rPr lang="en-US" dirty="0">
                <a:sym typeface="Symbol" pitchFamily="18" charset="2"/>
              </a:rPr>
              <a:t> </a:t>
            </a:r>
            <a:r>
              <a:rPr lang="ru-RU" dirty="0">
                <a:sym typeface="Symbol" pitchFamily="18" charset="2"/>
              </a:rPr>
              <a:t>для продуктов реакций с испарением нейтронов можно объяснить в рамках моделей ядерных реакций, протекающих через составное ядро. Реакции, идущие через составное ядро, обычно характеризуются высоким изомерным  отношением, изменяющимся с энергией частиц (за счет изменения вносимого углового момента и энергии возбуждения, а также  вклада неравновесных процессов, когда неравновесная заряженная частица может уносить относительно большой момент).</a:t>
            </a:r>
          </a:p>
          <a:p>
            <a:pPr indent="449263" algn="just"/>
            <a:r>
              <a:rPr lang="ru-RU" dirty="0">
                <a:sym typeface="Symbol" pitchFamily="18" charset="2"/>
              </a:rPr>
              <a:t>	Сравнение экспериментальных значений </a:t>
            </a:r>
            <a:r>
              <a:rPr lang="ru-RU" dirty="0" err="1">
                <a:sym typeface="Symbol" pitchFamily="18" charset="2"/>
              </a:rPr>
              <a:t>σ</a:t>
            </a:r>
            <a:r>
              <a:rPr lang="en-US" baseline="-25000" dirty="0">
                <a:sym typeface="Symbol" pitchFamily="18" charset="2"/>
              </a:rPr>
              <a:t>m</a:t>
            </a:r>
            <a:r>
              <a:rPr lang="ru-RU" dirty="0" err="1">
                <a:sym typeface="Symbol" pitchFamily="18" charset="2"/>
              </a:rPr>
              <a:t>/σ</a:t>
            </a:r>
            <a:r>
              <a:rPr lang="en-US" baseline="-25000" dirty="0">
                <a:sym typeface="Symbol" pitchFamily="18" charset="2"/>
              </a:rPr>
              <a:t>g</a:t>
            </a:r>
            <a:r>
              <a:rPr lang="ru-RU" dirty="0">
                <a:sym typeface="Symbol" pitchFamily="18" charset="2"/>
              </a:rPr>
              <a:t>, полученных в разных реакциях, показывает, что имеется большое различие в поведении ИО  для реакций слияния и прямых реакций.</a:t>
            </a:r>
          </a:p>
          <a:p>
            <a:pPr indent="449263" algn="just"/>
            <a:r>
              <a:rPr lang="ru-RU" dirty="0">
                <a:sym typeface="Symbol" pitchFamily="18" charset="2"/>
              </a:rPr>
              <a:t>	Реакции с вылетом заряженных частиц могут иметь различные изомерные отношения в зависимости от типа реакций, в прямых реакциях передачи обычно реализуется более низкое изомерное отношение.</a:t>
            </a:r>
          </a:p>
          <a:p>
            <a:pPr indent="449263" algn="just"/>
            <a:r>
              <a:rPr lang="ru-RU" dirty="0">
                <a:sym typeface="Symbol" pitchFamily="18" charset="2"/>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4"/>
          <p:cNvSpPr>
            <a:spLocks noChangeArrowheads="1"/>
          </p:cNvSpPr>
          <p:nvPr/>
        </p:nvSpPr>
        <p:spPr bwMode="auto">
          <a:xfrm>
            <a:off x="179388" y="549275"/>
            <a:ext cx="8785225" cy="5035550"/>
          </a:xfrm>
          <a:prstGeom prst="rect">
            <a:avLst/>
          </a:prstGeom>
          <a:noFill/>
          <a:ln w="9525">
            <a:noFill/>
            <a:miter lim="800000"/>
            <a:headEnd/>
            <a:tailEnd/>
          </a:ln>
        </p:spPr>
        <p:txBody>
          <a:bodyPr>
            <a:spAutoFit/>
          </a:bodyPr>
          <a:lstStyle/>
          <a:p>
            <a:pPr algn="just"/>
            <a:r>
              <a:rPr lang="ru-RU" dirty="0">
                <a:sym typeface="Symbol" pitchFamily="18" charset="2"/>
              </a:rPr>
              <a:t>	Реакции, протекающие с передачей нейтронов ядру мишени или налетающей частице (именуемые реакциями срыва и подхвата), обычно имеют более низкие значения изомерного отношения. При передаче нейтрона с легкого ядра- снаряда более тяжелому ядру мишени происходит заселение </a:t>
            </a:r>
            <a:r>
              <a:rPr lang="ru-RU" dirty="0" err="1">
                <a:sym typeface="Symbol" pitchFamily="18" charset="2"/>
              </a:rPr>
              <a:t>низколежащих</a:t>
            </a:r>
            <a:r>
              <a:rPr lang="ru-RU" dirty="0">
                <a:sym typeface="Symbol" pitchFamily="18" charset="2"/>
              </a:rPr>
              <a:t> состояний и с ростом энергии бомбардирующих частиц увеличивается вероятность заселения более </a:t>
            </a:r>
            <a:r>
              <a:rPr lang="ru-RU" dirty="0" err="1">
                <a:sym typeface="Symbol" pitchFamily="18" charset="2"/>
              </a:rPr>
              <a:t>высоколежащих</a:t>
            </a:r>
            <a:r>
              <a:rPr lang="ru-RU" dirty="0">
                <a:sym typeface="Symbol" pitchFamily="18" charset="2"/>
              </a:rPr>
              <a:t> состояний. В этом случае в </a:t>
            </a:r>
            <a:r>
              <a:rPr lang="ru-RU" dirty="0" err="1">
                <a:sym typeface="Symbol" pitchFamily="18" charset="2"/>
              </a:rPr>
              <a:t>подбарьерной</a:t>
            </a:r>
            <a:r>
              <a:rPr lang="ru-RU" dirty="0">
                <a:sym typeface="Symbol" pitchFamily="18" charset="2"/>
              </a:rPr>
              <a:t> области и вблизи барьера изомерное отношение растет с увеличением энергии бомбардирующих частиц.</a:t>
            </a:r>
          </a:p>
          <a:p>
            <a:pPr algn="just"/>
            <a:r>
              <a:rPr lang="ru-RU" dirty="0">
                <a:sym typeface="Symbol" pitchFamily="18" charset="2"/>
              </a:rPr>
              <a:t>	В реакциях подхвата нейтрона легким ядром- снарядом нейтрон оставляет вакансию (дырку) на том уровне, который он занимал в ядре мишени.  Эта вакансия в процессе заполнения может приводить к заселению возбужденных частично- дырочных и изомерных состояний. Конечная энергия связи нового </a:t>
            </a:r>
            <a:r>
              <a:rPr lang="ru-RU" dirty="0" err="1">
                <a:sym typeface="Symbol" pitchFamily="18" charset="2"/>
              </a:rPr>
              <a:t>снарядоподобного</a:t>
            </a:r>
            <a:r>
              <a:rPr lang="ru-RU" dirty="0">
                <a:sym typeface="Symbol" pitchFamily="18" charset="2"/>
              </a:rPr>
              <a:t> ядра (нейтрон плюс снаряд) должна быть выше, чем энергия связи этого нуклона с первичным ядром мишени.</a:t>
            </a:r>
          </a:p>
          <a:p>
            <a:pPr algn="just"/>
            <a:r>
              <a:rPr lang="ru-RU" dirty="0">
                <a:sym typeface="Symbol" pitchFamily="18" charset="2"/>
              </a:rPr>
              <a:t>	 Несмотря на рост сечения захвата нуклона из мишени с образованием возбужденных высоко лежащих частично- дырочных состояний в </a:t>
            </a:r>
            <a:r>
              <a:rPr lang="ru-RU" dirty="0" err="1">
                <a:sym typeface="Symbol" pitchFamily="18" charset="2"/>
              </a:rPr>
              <a:t>мишенеподобном</a:t>
            </a:r>
            <a:r>
              <a:rPr lang="ru-RU" dirty="0">
                <a:sym typeface="Symbol" pitchFamily="18" charset="2"/>
              </a:rPr>
              <a:t> ядре с увеличением энергии пучка, изомерное отношение для таких реакций практически не зависит от энергии бомбардирующих частиц.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5"/>
          <p:cNvSpPr>
            <a:spLocks noChangeArrowheads="1"/>
          </p:cNvSpPr>
          <p:nvPr/>
        </p:nvSpPr>
        <p:spPr bwMode="auto">
          <a:xfrm>
            <a:off x="1403648" y="1484784"/>
            <a:ext cx="6865938" cy="3416300"/>
          </a:xfrm>
          <a:prstGeom prst="rect">
            <a:avLst/>
          </a:prstGeom>
          <a:noFill/>
          <a:ln w="9525">
            <a:noFill/>
            <a:miter lim="800000"/>
            <a:headEnd/>
            <a:tailEnd/>
          </a:ln>
        </p:spPr>
        <p:txBody>
          <a:bodyPr>
            <a:spAutoFit/>
          </a:bodyPr>
          <a:lstStyle/>
          <a:p>
            <a:pPr algn="just"/>
            <a:r>
              <a:rPr lang="ru-RU" dirty="0" smtClean="0">
                <a:solidFill>
                  <a:srgbClr val="000000"/>
                </a:solidFill>
                <a:sym typeface="Symbol" pitchFamily="18" charset="2"/>
              </a:rPr>
              <a:t>	Я выражаю </a:t>
            </a:r>
            <a:r>
              <a:rPr lang="ru-RU" dirty="0">
                <a:solidFill>
                  <a:srgbClr val="000000"/>
                </a:solidFill>
                <a:sym typeface="Symbol" pitchFamily="18" charset="2"/>
              </a:rPr>
              <a:t>благодарность коллегам по работе, с которыми были</a:t>
            </a:r>
            <a:r>
              <a:rPr lang="en-US" dirty="0">
                <a:solidFill>
                  <a:srgbClr val="000000"/>
                </a:solidFill>
                <a:sym typeface="Symbol" pitchFamily="18" charset="2"/>
              </a:rPr>
              <a:t> </a:t>
            </a:r>
            <a:r>
              <a:rPr lang="ru-RU" dirty="0">
                <a:solidFill>
                  <a:srgbClr val="000000"/>
                </a:solidFill>
                <a:sym typeface="Symbol" pitchFamily="18" charset="2"/>
              </a:rPr>
              <a:t>проведены эксперименты по измерению сечений реакций и изомерных отношений в перечисленных ранее  ядерных реакциях на пучках </a:t>
            </a:r>
            <a:r>
              <a:rPr lang="ru-RU" baseline="30000" dirty="0">
                <a:solidFill>
                  <a:srgbClr val="000000"/>
                </a:solidFill>
                <a:sym typeface="Symbol" pitchFamily="18" charset="2"/>
              </a:rPr>
              <a:t>3</a:t>
            </a:r>
            <a:r>
              <a:rPr lang="en-US" dirty="0">
                <a:solidFill>
                  <a:srgbClr val="000000"/>
                </a:solidFill>
                <a:sym typeface="Symbol" pitchFamily="18" charset="2"/>
              </a:rPr>
              <a:t>He</a:t>
            </a:r>
            <a:r>
              <a:rPr lang="ru-RU" dirty="0">
                <a:solidFill>
                  <a:srgbClr val="000000"/>
                </a:solidFill>
                <a:sym typeface="Symbol" pitchFamily="18" charset="2"/>
              </a:rPr>
              <a:t>,</a:t>
            </a:r>
            <a:r>
              <a:rPr lang="ru-RU" baseline="30000" dirty="0">
                <a:solidFill>
                  <a:srgbClr val="000000"/>
                </a:solidFill>
                <a:sym typeface="Symbol" pitchFamily="18" charset="2"/>
              </a:rPr>
              <a:t> 6</a:t>
            </a:r>
            <a:r>
              <a:rPr lang="en-US" dirty="0">
                <a:solidFill>
                  <a:srgbClr val="000000"/>
                </a:solidFill>
                <a:sym typeface="Symbol" pitchFamily="18" charset="2"/>
              </a:rPr>
              <a:t>He</a:t>
            </a:r>
            <a:r>
              <a:rPr lang="ru-RU" dirty="0">
                <a:solidFill>
                  <a:srgbClr val="000000"/>
                </a:solidFill>
                <a:sym typeface="Symbol" pitchFamily="18" charset="2"/>
              </a:rPr>
              <a:t> и</a:t>
            </a:r>
            <a:r>
              <a:rPr lang="ru-RU" baseline="30000" dirty="0">
                <a:solidFill>
                  <a:srgbClr val="000000"/>
                </a:solidFill>
                <a:sym typeface="Symbol" pitchFamily="18" charset="2"/>
              </a:rPr>
              <a:t> 6</a:t>
            </a:r>
            <a:r>
              <a:rPr lang="en-US" dirty="0">
                <a:solidFill>
                  <a:srgbClr val="000000"/>
                </a:solidFill>
                <a:sym typeface="Symbol" pitchFamily="18" charset="2"/>
              </a:rPr>
              <a:t>Li</a:t>
            </a:r>
            <a:r>
              <a:rPr lang="ru-RU" dirty="0">
                <a:solidFill>
                  <a:srgbClr val="000000"/>
                </a:solidFill>
                <a:sym typeface="Symbol" pitchFamily="18" charset="2"/>
              </a:rPr>
              <a:t>, полученных на ускорителях в </a:t>
            </a:r>
            <a:r>
              <a:rPr lang="ru-RU" dirty="0" err="1">
                <a:solidFill>
                  <a:srgbClr val="000000"/>
                </a:solidFill>
                <a:sym typeface="Symbol" pitchFamily="18" charset="2"/>
              </a:rPr>
              <a:t>Ржеже</a:t>
            </a:r>
            <a:r>
              <a:rPr lang="ru-RU" dirty="0">
                <a:solidFill>
                  <a:srgbClr val="000000"/>
                </a:solidFill>
                <a:sym typeface="Symbol" pitchFamily="18" charset="2"/>
              </a:rPr>
              <a:t> (ИЯФ, Чешская Республика) и Дубне (ОИЯИ, Россия).</a:t>
            </a:r>
          </a:p>
          <a:p>
            <a:pPr algn="just"/>
            <a:r>
              <a:rPr lang="ru-RU" dirty="0">
                <a:solidFill>
                  <a:srgbClr val="000000"/>
                </a:solidFill>
                <a:sym typeface="Symbol" pitchFamily="18" charset="2"/>
              </a:rPr>
              <a:t> </a:t>
            </a:r>
            <a:r>
              <a:rPr lang="ru-RU" dirty="0" smtClean="0">
                <a:solidFill>
                  <a:srgbClr val="000000"/>
                </a:solidFill>
                <a:sym typeface="Symbol" pitchFamily="18" charset="2"/>
              </a:rPr>
              <a:t>	Я благодарен </a:t>
            </a:r>
            <a:r>
              <a:rPr lang="ru-RU" dirty="0">
                <a:solidFill>
                  <a:srgbClr val="000000"/>
                </a:solidFill>
                <a:sym typeface="Symbol" pitchFamily="18" charset="2"/>
              </a:rPr>
              <a:t>В.В. </a:t>
            </a:r>
            <a:r>
              <a:rPr lang="ru-RU" dirty="0" smtClean="0">
                <a:solidFill>
                  <a:srgbClr val="000000"/>
                </a:solidFill>
                <a:sym typeface="Symbol" pitchFamily="18" charset="2"/>
              </a:rPr>
              <a:t>Самарину </a:t>
            </a:r>
            <a:r>
              <a:rPr lang="ru-RU" dirty="0">
                <a:solidFill>
                  <a:srgbClr val="000000"/>
                </a:solidFill>
                <a:sym typeface="Symbol" pitchFamily="18" charset="2"/>
              </a:rPr>
              <a:t>за интерес к результатам работы и расчеты сечений реакций передачи нейтронов на пучках </a:t>
            </a:r>
            <a:r>
              <a:rPr lang="ru-RU" baseline="30000" dirty="0">
                <a:solidFill>
                  <a:srgbClr val="000000"/>
                </a:solidFill>
                <a:sym typeface="Symbol" pitchFamily="18" charset="2"/>
              </a:rPr>
              <a:t>3</a:t>
            </a:r>
            <a:r>
              <a:rPr lang="ru-RU" dirty="0">
                <a:solidFill>
                  <a:srgbClr val="000000"/>
                </a:solidFill>
                <a:sym typeface="Symbol" pitchFamily="18" charset="2"/>
              </a:rPr>
              <a:t>Не и </a:t>
            </a:r>
            <a:r>
              <a:rPr lang="ru-RU" baseline="30000" dirty="0">
                <a:solidFill>
                  <a:srgbClr val="000000"/>
                </a:solidFill>
                <a:sym typeface="Symbol" pitchFamily="18" charset="2"/>
              </a:rPr>
              <a:t>6</a:t>
            </a:r>
            <a:r>
              <a:rPr lang="ru-RU" dirty="0">
                <a:solidFill>
                  <a:srgbClr val="000000"/>
                </a:solidFill>
                <a:sym typeface="Symbol" pitchFamily="18" charset="2"/>
              </a:rPr>
              <a:t>Не, А.И. </a:t>
            </a:r>
            <a:r>
              <a:rPr lang="ru-RU" dirty="0" smtClean="0">
                <a:solidFill>
                  <a:srgbClr val="000000"/>
                </a:solidFill>
                <a:sym typeface="Symbol" pitchFamily="18" charset="2"/>
              </a:rPr>
              <a:t>Вдовину, </a:t>
            </a:r>
            <a:r>
              <a:rPr lang="ru-RU" dirty="0">
                <a:solidFill>
                  <a:srgbClr val="000000"/>
                </a:solidFill>
                <a:sym typeface="Symbol" pitchFamily="18" charset="2"/>
              </a:rPr>
              <a:t>И.Н. </a:t>
            </a:r>
            <a:r>
              <a:rPr lang="ru-RU" dirty="0" smtClean="0">
                <a:solidFill>
                  <a:srgbClr val="000000"/>
                </a:solidFill>
                <a:sym typeface="Symbol" pitchFamily="18" charset="2"/>
              </a:rPr>
              <a:t>Изосимову </a:t>
            </a:r>
            <a:r>
              <a:rPr lang="ru-RU" dirty="0">
                <a:solidFill>
                  <a:srgbClr val="000000"/>
                </a:solidFill>
                <a:sym typeface="Symbol" pitchFamily="18" charset="2"/>
              </a:rPr>
              <a:t>за </a:t>
            </a:r>
            <a:r>
              <a:rPr lang="ru-RU" dirty="0" smtClean="0">
                <a:solidFill>
                  <a:srgbClr val="000000"/>
                </a:solidFill>
                <a:sym typeface="Symbol" pitchFamily="18" charset="2"/>
              </a:rPr>
              <a:t>дискуссии </a:t>
            </a:r>
            <a:r>
              <a:rPr lang="ru-RU" dirty="0">
                <a:solidFill>
                  <a:srgbClr val="000000"/>
                </a:solidFill>
                <a:sym typeface="Symbol" pitchFamily="18" charset="2"/>
              </a:rPr>
              <a:t>и полезные советы по трактовке полученных в работе и имеющихся в литературе данных по </a:t>
            </a:r>
            <a:r>
              <a:rPr lang="ru-RU" dirty="0" smtClean="0">
                <a:solidFill>
                  <a:srgbClr val="000000"/>
                </a:solidFill>
                <a:sym typeface="Symbol" pitchFamily="18" charset="2"/>
              </a:rPr>
              <a:t>ИО.</a:t>
            </a:r>
            <a:endParaRPr lang="ru-RU" dirty="0">
              <a:solidFill>
                <a:srgbClr val="000000"/>
              </a:solidFill>
              <a:sym typeface="Symbol" pitchFamily="18" charset="2"/>
            </a:endParaRPr>
          </a:p>
          <a:p>
            <a:endParaRPr lang="ru-RU" dirty="0">
              <a:solidFill>
                <a:srgbClr val="000000"/>
              </a:solidFill>
              <a:sym typeface="Symbol" pitchFamily="18" charset="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Прямоугольник 1"/>
          <p:cNvSpPr>
            <a:spLocks noChangeArrowheads="1"/>
          </p:cNvSpPr>
          <p:nvPr/>
        </p:nvSpPr>
        <p:spPr bwMode="auto">
          <a:xfrm>
            <a:off x="1116013" y="1763713"/>
            <a:ext cx="7343775" cy="2614049"/>
          </a:xfrm>
          <a:prstGeom prst="rect">
            <a:avLst/>
          </a:prstGeom>
          <a:noFill/>
          <a:ln w="9525">
            <a:noFill/>
            <a:miter lim="800000"/>
            <a:headEnd/>
            <a:tailEnd/>
          </a:ln>
        </p:spPr>
        <p:txBody>
          <a:bodyPr>
            <a:spAutoFit/>
          </a:bodyPr>
          <a:lstStyle/>
          <a:p>
            <a:pPr>
              <a:lnSpc>
                <a:spcPct val="115000"/>
              </a:lnSpc>
              <a:spcAft>
                <a:spcPts val="1000"/>
              </a:spcAft>
            </a:pPr>
            <a:r>
              <a:rPr lang="ru-RU" sz="4800" dirty="0">
                <a:solidFill>
                  <a:srgbClr val="FF0000"/>
                </a:solidFill>
                <a:latin typeface="Calibri" pitchFamily="34" charset="0"/>
                <a:ea typeface="Calibri" pitchFamily="34" charset="0"/>
                <a:cs typeface="Times New Roman" pitchFamily="18" charset="0"/>
              </a:rPr>
              <a:t>Благодарю  за </a:t>
            </a:r>
            <a:r>
              <a:rPr lang="ru-RU" sz="4800" dirty="0" smtClean="0">
                <a:solidFill>
                  <a:srgbClr val="FF0000"/>
                </a:solidFill>
                <a:latin typeface="Calibri" pitchFamily="34" charset="0"/>
                <a:ea typeface="Calibri" pitchFamily="34" charset="0"/>
                <a:cs typeface="Times New Roman" pitchFamily="18" charset="0"/>
              </a:rPr>
              <a:t>внимание</a:t>
            </a:r>
          </a:p>
          <a:p>
            <a:pPr>
              <a:lnSpc>
                <a:spcPct val="115000"/>
              </a:lnSpc>
              <a:spcAft>
                <a:spcPts val="1000"/>
              </a:spcAft>
            </a:pPr>
            <a:endParaRPr lang="ru-RU" sz="4000" dirty="0">
              <a:solidFill>
                <a:srgbClr val="FF0000"/>
              </a:solidFill>
              <a:latin typeface="Calibri" pitchFamily="34" charset="0"/>
              <a:ea typeface="Calibri" pitchFamily="34" charset="0"/>
              <a:cs typeface="Times New Roman" pitchFamily="18" charset="0"/>
            </a:endParaRPr>
          </a:p>
          <a:p>
            <a:pPr algn="ctr">
              <a:lnSpc>
                <a:spcPct val="115000"/>
              </a:lnSpc>
              <a:spcAft>
                <a:spcPts val="1000"/>
              </a:spcAft>
            </a:pPr>
            <a:r>
              <a:rPr lang="en-US" sz="4000" dirty="0">
                <a:latin typeface="Calibri" pitchFamily="34" charset="0"/>
                <a:ea typeface="Calibri" pitchFamily="34" charset="0"/>
                <a:cs typeface="Times New Roman" pitchFamily="18" charset="0"/>
              </a:rPr>
              <a:t>THANK YOU</a:t>
            </a:r>
            <a:endParaRPr lang="ru-RU" sz="4000" dirty="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2" descr="a4f3f07e96ef82fc8df3e180d03dfe60"/>
          <p:cNvPicPr>
            <a:picLocks noChangeAspect="1" noChangeArrowheads="1"/>
          </p:cNvPicPr>
          <p:nvPr/>
        </p:nvPicPr>
        <p:blipFill>
          <a:blip r:embed="rId2" cstate="print"/>
          <a:srcRect/>
          <a:stretch>
            <a:fillRect/>
          </a:stretch>
        </p:blipFill>
        <p:spPr bwMode="auto">
          <a:xfrm>
            <a:off x="539750" y="404813"/>
            <a:ext cx="8313738" cy="6178550"/>
          </a:xfrm>
          <a:prstGeom prst="rect">
            <a:avLst/>
          </a:prstGeom>
          <a:solidFill>
            <a:srgbClr val="FFFF99"/>
          </a:solid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179388" y="188913"/>
            <a:ext cx="8640762" cy="1143000"/>
          </a:xfrm>
        </p:spPr>
        <p:txBody>
          <a:bodyPr/>
          <a:lstStyle/>
          <a:p>
            <a:pPr eaLnBrk="1" hangingPunct="1"/>
            <a:r>
              <a:rPr lang="en-US" sz="3200" smtClean="0"/>
              <a:t>What is an isomer?</a:t>
            </a:r>
          </a:p>
        </p:txBody>
      </p:sp>
      <p:sp>
        <p:nvSpPr>
          <p:cNvPr id="748547" name="Text Box 4"/>
          <p:cNvSpPr txBox="1">
            <a:spLocks noChangeArrowheads="1"/>
          </p:cNvSpPr>
          <p:nvPr/>
        </p:nvSpPr>
        <p:spPr bwMode="auto">
          <a:xfrm>
            <a:off x="683568" y="2564904"/>
            <a:ext cx="7272808" cy="1938992"/>
          </a:xfrm>
          <a:prstGeom prst="rect">
            <a:avLst/>
          </a:prstGeom>
          <a:solidFill>
            <a:srgbClr val="FFFF99"/>
          </a:solidFill>
          <a:ln w="9525">
            <a:noFill/>
            <a:miter lim="800000"/>
            <a:headEnd/>
            <a:tailEnd/>
          </a:ln>
        </p:spPr>
        <p:txBody>
          <a:bodyPr wrap="square">
            <a:spAutoFit/>
          </a:bodyPr>
          <a:lstStyle/>
          <a:p>
            <a:pPr algn="just" eaLnBrk="0" hangingPunct="0"/>
            <a:r>
              <a:rPr lang="en-US" sz="2400" dirty="0">
                <a:solidFill>
                  <a:srgbClr val="000000"/>
                </a:solidFill>
                <a:latin typeface="Tahoma" pitchFamily="34" charset="0"/>
              </a:rPr>
              <a:t>isomers occur for:</a:t>
            </a:r>
          </a:p>
          <a:p>
            <a:pPr algn="just" eaLnBrk="0" hangingPunct="0">
              <a:buFontTx/>
              <a:buChar char="•"/>
            </a:pPr>
            <a:r>
              <a:rPr lang="en-US" sz="2400" dirty="0">
                <a:solidFill>
                  <a:srgbClr val="000000"/>
                </a:solidFill>
                <a:latin typeface="Tahoma" pitchFamily="34" charset="0"/>
              </a:rPr>
              <a:t>   large changes in nuclear spin (&gt;2)</a:t>
            </a:r>
          </a:p>
          <a:p>
            <a:pPr algn="just" eaLnBrk="0" hangingPunct="0"/>
            <a:r>
              <a:rPr lang="en-US" sz="2400" dirty="0">
                <a:solidFill>
                  <a:srgbClr val="000000"/>
                </a:solidFill>
                <a:latin typeface="Tahoma" pitchFamily="34" charset="0"/>
              </a:rPr>
              <a:t>	M2, M3, E4 …</a:t>
            </a:r>
          </a:p>
          <a:p>
            <a:pPr algn="just" eaLnBrk="0" hangingPunct="0">
              <a:buFontTx/>
              <a:buChar char="•"/>
            </a:pPr>
            <a:r>
              <a:rPr lang="en-US" sz="2400" dirty="0">
                <a:solidFill>
                  <a:srgbClr val="000000"/>
                </a:solidFill>
                <a:latin typeface="Tahoma" pitchFamily="34" charset="0"/>
              </a:rPr>
              <a:t>   small changes in energy</a:t>
            </a:r>
          </a:p>
          <a:p>
            <a:pPr algn="just" eaLnBrk="0" hangingPunct="0">
              <a:buFontTx/>
              <a:buChar char="•"/>
            </a:pPr>
            <a:r>
              <a:rPr lang="en-US" sz="2400" dirty="0">
                <a:solidFill>
                  <a:srgbClr val="000000"/>
                </a:solidFill>
                <a:latin typeface="Tahoma" pitchFamily="34" charset="0"/>
              </a:rPr>
              <a:t>   large changes in structure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7" name="Picture 2"/>
          <p:cNvPicPr>
            <a:picLocks noChangeAspect="1" noChangeArrowheads="1"/>
          </p:cNvPicPr>
          <p:nvPr/>
        </p:nvPicPr>
        <p:blipFill>
          <a:blip r:embed="rId2" cstate="print"/>
          <a:srcRect/>
          <a:stretch>
            <a:fillRect/>
          </a:stretch>
        </p:blipFill>
        <p:spPr bwMode="auto">
          <a:xfrm>
            <a:off x="287338" y="574675"/>
            <a:ext cx="8569325" cy="5976938"/>
          </a:xfrm>
          <a:prstGeom prst="rect">
            <a:avLst/>
          </a:prstGeom>
          <a:noFill/>
          <a:ln w="9525">
            <a:noFill/>
            <a:miter lim="800000"/>
            <a:headEnd/>
            <a:tailEnd/>
          </a:ln>
        </p:spPr>
      </p:pic>
      <p:sp>
        <p:nvSpPr>
          <p:cNvPr id="833538" name="Прямоугольник 1"/>
          <p:cNvSpPr>
            <a:spLocks noChangeArrowheads="1"/>
          </p:cNvSpPr>
          <p:nvPr/>
        </p:nvSpPr>
        <p:spPr bwMode="auto">
          <a:xfrm>
            <a:off x="3883025" y="163513"/>
            <a:ext cx="1377950" cy="411162"/>
          </a:xfrm>
          <a:prstGeom prst="rect">
            <a:avLst/>
          </a:prstGeom>
          <a:noFill/>
          <a:ln w="9525">
            <a:noFill/>
            <a:miter lim="800000"/>
            <a:headEnd/>
            <a:tailEnd/>
          </a:ln>
        </p:spPr>
        <p:txBody>
          <a:bodyPr wrap="none">
            <a:spAutoFit/>
          </a:bodyPr>
          <a:lstStyle/>
          <a:p>
            <a:pPr>
              <a:lnSpc>
                <a:spcPct val="115000"/>
              </a:lnSpc>
              <a:spcAft>
                <a:spcPts val="1000"/>
              </a:spcAft>
            </a:pPr>
            <a:r>
              <a:rPr lang="ru-RU" b="1" baseline="30000">
                <a:latin typeface="Calibri" pitchFamily="34" charset="0"/>
                <a:ea typeface="Calibri" pitchFamily="34" charset="0"/>
                <a:cs typeface="Times New Roman" pitchFamily="18" charset="0"/>
              </a:rPr>
              <a:t>197</a:t>
            </a:r>
            <a:r>
              <a:rPr lang="en-US" b="1">
                <a:latin typeface="Calibri" pitchFamily="34" charset="0"/>
                <a:ea typeface="Calibri" pitchFamily="34" charset="0"/>
                <a:cs typeface="Times New Roman" pitchFamily="18" charset="0"/>
              </a:rPr>
              <a:t>Au  Target</a:t>
            </a:r>
            <a:endParaRPr lang="ru-RU" sz="12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8" name="Rectangle 2"/>
          <p:cNvSpPr>
            <a:spLocks noGrp="1" noChangeArrowheads="1"/>
          </p:cNvSpPr>
          <p:nvPr>
            <p:ph type="title" idx="4294967295"/>
          </p:nvPr>
        </p:nvSpPr>
        <p:spPr>
          <a:xfrm>
            <a:off x="1524000" y="685800"/>
            <a:ext cx="6159500" cy="1143000"/>
          </a:xfrm>
        </p:spPr>
        <p:txBody>
          <a:bodyPr/>
          <a:lstStyle/>
          <a:p>
            <a:r>
              <a:rPr lang="en-US" sz="3200" smtClean="0"/>
              <a:t>Gamma rays and energy levels</a:t>
            </a:r>
          </a:p>
        </p:txBody>
      </p:sp>
      <p:sp>
        <p:nvSpPr>
          <p:cNvPr id="1596419" name="Line 3"/>
          <p:cNvSpPr>
            <a:spLocks noChangeShapeType="1"/>
          </p:cNvSpPr>
          <p:nvPr/>
        </p:nvSpPr>
        <p:spPr bwMode="auto">
          <a:xfrm>
            <a:off x="609600" y="2590800"/>
            <a:ext cx="1524000" cy="0"/>
          </a:xfrm>
          <a:prstGeom prst="line">
            <a:avLst/>
          </a:prstGeom>
          <a:noFill/>
          <a:ln w="9525">
            <a:solidFill>
              <a:schemeClr val="tx1"/>
            </a:solidFill>
            <a:miter lim="800000"/>
            <a:headEnd/>
            <a:tailEnd/>
          </a:ln>
          <a:effectLst/>
        </p:spPr>
        <p:txBody>
          <a:bodyPr wrap="none"/>
          <a:lstStyle/>
          <a:p>
            <a:endParaRPr lang="ru-RU"/>
          </a:p>
        </p:txBody>
      </p:sp>
      <p:sp>
        <p:nvSpPr>
          <p:cNvPr id="1596420" name="Line 4"/>
          <p:cNvSpPr>
            <a:spLocks noChangeShapeType="1"/>
          </p:cNvSpPr>
          <p:nvPr/>
        </p:nvSpPr>
        <p:spPr bwMode="auto">
          <a:xfrm>
            <a:off x="609600" y="2895600"/>
            <a:ext cx="1524000" cy="0"/>
          </a:xfrm>
          <a:prstGeom prst="line">
            <a:avLst/>
          </a:prstGeom>
          <a:noFill/>
          <a:ln w="9525">
            <a:solidFill>
              <a:schemeClr val="tx1"/>
            </a:solidFill>
            <a:miter lim="800000"/>
            <a:headEnd/>
            <a:tailEnd/>
          </a:ln>
          <a:effectLst/>
        </p:spPr>
        <p:txBody>
          <a:bodyPr wrap="none"/>
          <a:lstStyle/>
          <a:p>
            <a:endParaRPr lang="ru-RU"/>
          </a:p>
        </p:txBody>
      </p:sp>
      <p:sp>
        <p:nvSpPr>
          <p:cNvPr id="1596421" name="Line 5"/>
          <p:cNvSpPr>
            <a:spLocks noChangeShapeType="1"/>
          </p:cNvSpPr>
          <p:nvPr/>
        </p:nvSpPr>
        <p:spPr bwMode="auto">
          <a:xfrm>
            <a:off x="609600" y="3505200"/>
            <a:ext cx="1524000" cy="0"/>
          </a:xfrm>
          <a:prstGeom prst="line">
            <a:avLst/>
          </a:prstGeom>
          <a:noFill/>
          <a:ln w="9525">
            <a:solidFill>
              <a:schemeClr val="tx1"/>
            </a:solidFill>
            <a:miter lim="800000"/>
            <a:headEnd/>
            <a:tailEnd/>
          </a:ln>
          <a:effectLst/>
        </p:spPr>
        <p:txBody>
          <a:bodyPr wrap="none"/>
          <a:lstStyle/>
          <a:p>
            <a:endParaRPr lang="ru-RU"/>
          </a:p>
        </p:txBody>
      </p:sp>
      <p:sp>
        <p:nvSpPr>
          <p:cNvPr id="1596422" name="Line 6"/>
          <p:cNvSpPr>
            <a:spLocks noChangeShapeType="1"/>
          </p:cNvSpPr>
          <p:nvPr/>
        </p:nvSpPr>
        <p:spPr bwMode="auto">
          <a:xfrm>
            <a:off x="609600" y="4267200"/>
            <a:ext cx="1524000" cy="0"/>
          </a:xfrm>
          <a:prstGeom prst="line">
            <a:avLst/>
          </a:prstGeom>
          <a:noFill/>
          <a:ln w="9525">
            <a:solidFill>
              <a:schemeClr val="tx1"/>
            </a:solidFill>
            <a:miter lim="800000"/>
            <a:headEnd/>
            <a:tailEnd/>
          </a:ln>
          <a:effectLst/>
        </p:spPr>
        <p:txBody>
          <a:bodyPr wrap="none"/>
          <a:lstStyle/>
          <a:p>
            <a:endParaRPr lang="ru-RU"/>
          </a:p>
        </p:txBody>
      </p:sp>
      <p:sp>
        <p:nvSpPr>
          <p:cNvPr id="1596423" name="Line 7"/>
          <p:cNvSpPr>
            <a:spLocks noChangeShapeType="1"/>
          </p:cNvSpPr>
          <p:nvPr/>
        </p:nvSpPr>
        <p:spPr bwMode="auto">
          <a:xfrm>
            <a:off x="609600" y="5105400"/>
            <a:ext cx="1524000" cy="0"/>
          </a:xfrm>
          <a:prstGeom prst="line">
            <a:avLst/>
          </a:prstGeom>
          <a:noFill/>
          <a:ln w="9525">
            <a:solidFill>
              <a:schemeClr val="tx1"/>
            </a:solidFill>
            <a:miter lim="800000"/>
            <a:headEnd/>
            <a:tailEnd/>
          </a:ln>
          <a:effectLst/>
        </p:spPr>
        <p:txBody>
          <a:bodyPr wrap="none"/>
          <a:lstStyle/>
          <a:p>
            <a:endParaRPr lang="ru-RU"/>
          </a:p>
        </p:txBody>
      </p:sp>
      <p:grpSp>
        <p:nvGrpSpPr>
          <p:cNvPr id="1596424" name="Group 8"/>
          <p:cNvGrpSpPr>
            <a:grpSpLocks/>
          </p:cNvGrpSpPr>
          <p:nvPr/>
        </p:nvGrpSpPr>
        <p:grpSpPr bwMode="auto">
          <a:xfrm>
            <a:off x="939800" y="5249863"/>
            <a:ext cx="777875" cy="701675"/>
            <a:chOff x="592" y="3307"/>
            <a:chExt cx="490" cy="442"/>
          </a:xfrm>
        </p:grpSpPr>
        <p:sp>
          <p:nvSpPr>
            <p:cNvPr id="1596425" name="Text Box 9"/>
            <p:cNvSpPr txBox="1">
              <a:spLocks noChangeArrowheads="1"/>
            </p:cNvSpPr>
            <p:nvPr/>
          </p:nvSpPr>
          <p:spPr bwMode="auto">
            <a:xfrm>
              <a:off x="592" y="3307"/>
              <a:ext cx="490" cy="442"/>
            </a:xfrm>
            <a:prstGeom prst="rect">
              <a:avLst/>
            </a:prstGeom>
            <a:noFill/>
            <a:ln w="9525">
              <a:noFill/>
              <a:miter lim="800000"/>
              <a:headEnd/>
              <a:tailEnd/>
            </a:ln>
            <a:effectLst/>
          </p:spPr>
          <p:txBody>
            <a:bodyPr wrap="none">
              <a:spAutoFit/>
            </a:bodyPr>
            <a:lstStyle/>
            <a:p>
              <a:r>
                <a:rPr lang="en-US" sz="2000">
                  <a:latin typeface="Times" pitchFamily="18" charset="0"/>
                </a:rPr>
                <a:t>A</a:t>
              </a:r>
            </a:p>
            <a:p>
              <a:r>
                <a:rPr lang="en-US" sz="2000">
                  <a:latin typeface="Times" pitchFamily="18" charset="0"/>
                </a:rPr>
                <a:t>Z    N</a:t>
              </a:r>
            </a:p>
          </p:txBody>
        </p:sp>
        <p:sp>
          <p:nvSpPr>
            <p:cNvPr id="1596426" name="Text Box 10"/>
            <p:cNvSpPr txBox="1">
              <a:spLocks noChangeArrowheads="1"/>
            </p:cNvSpPr>
            <p:nvPr/>
          </p:nvSpPr>
          <p:spPr bwMode="auto">
            <a:xfrm>
              <a:off x="723" y="3351"/>
              <a:ext cx="255" cy="288"/>
            </a:xfrm>
            <a:prstGeom prst="rect">
              <a:avLst/>
            </a:prstGeom>
            <a:noFill/>
            <a:ln w="9525">
              <a:noFill/>
              <a:miter lim="800000"/>
              <a:headEnd/>
              <a:tailEnd/>
            </a:ln>
            <a:effectLst/>
          </p:spPr>
          <p:txBody>
            <a:bodyPr wrap="none">
              <a:spAutoFit/>
            </a:bodyPr>
            <a:lstStyle/>
            <a:p>
              <a:r>
                <a:rPr lang="en-US" sz="2400">
                  <a:latin typeface="Times" pitchFamily="18" charset="0"/>
                </a:rPr>
                <a:t>X</a:t>
              </a:r>
            </a:p>
          </p:txBody>
        </p:sp>
      </p:grpSp>
      <p:sp>
        <p:nvSpPr>
          <p:cNvPr id="1596427" name="Line 11"/>
          <p:cNvSpPr>
            <a:spLocks noChangeShapeType="1"/>
          </p:cNvSpPr>
          <p:nvPr/>
        </p:nvSpPr>
        <p:spPr bwMode="auto">
          <a:xfrm>
            <a:off x="1371600" y="4267200"/>
            <a:ext cx="0" cy="838200"/>
          </a:xfrm>
          <a:prstGeom prst="line">
            <a:avLst/>
          </a:prstGeom>
          <a:noFill/>
          <a:ln w="19050">
            <a:solidFill>
              <a:srgbClr val="009900"/>
            </a:solidFill>
            <a:miter lim="800000"/>
            <a:headEnd/>
            <a:tailEnd type="triangle" w="med" len="med"/>
          </a:ln>
          <a:effectLst/>
        </p:spPr>
        <p:txBody>
          <a:bodyPr wrap="none"/>
          <a:lstStyle/>
          <a:p>
            <a:endParaRPr lang="ru-RU"/>
          </a:p>
        </p:txBody>
      </p:sp>
      <p:sp>
        <p:nvSpPr>
          <p:cNvPr id="1596428" name="Line 12"/>
          <p:cNvSpPr>
            <a:spLocks noChangeShapeType="1"/>
          </p:cNvSpPr>
          <p:nvPr/>
        </p:nvSpPr>
        <p:spPr bwMode="auto">
          <a:xfrm>
            <a:off x="1371600" y="2590800"/>
            <a:ext cx="0" cy="1676400"/>
          </a:xfrm>
          <a:prstGeom prst="line">
            <a:avLst/>
          </a:prstGeom>
          <a:noFill/>
          <a:ln w="19050">
            <a:solidFill>
              <a:srgbClr val="009900"/>
            </a:solidFill>
            <a:miter lim="800000"/>
            <a:headEnd/>
            <a:tailEnd type="triangle" w="med" len="med"/>
          </a:ln>
          <a:effectLst/>
        </p:spPr>
        <p:txBody>
          <a:bodyPr wrap="none"/>
          <a:lstStyle/>
          <a:p>
            <a:endParaRPr lang="ru-RU"/>
          </a:p>
        </p:txBody>
      </p:sp>
      <p:sp>
        <p:nvSpPr>
          <p:cNvPr id="1596429" name="Line 13"/>
          <p:cNvSpPr>
            <a:spLocks noChangeShapeType="1"/>
          </p:cNvSpPr>
          <p:nvPr/>
        </p:nvSpPr>
        <p:spPr bwMode="auto">
          <a:xfrm>
            <a:off x="838200" y="3505200"/>
            <a:ext cx="0" cy="1600200"/>
          </a:xfrm>
          <a:prstGeom prst="line">
            <a:avLst/>
          </a:prstGeom>
          <a:noFill/>
          <a:ln w="19050">
            <a:solidFill>
              <a:srgbClr val="009900"/>
            </a:solidFill>
            <a:miter lim="800000"/>
            <a:headEnd/>
            <a:tailEnd type="triangle" w="med" len="med"/>
          </a:ln>
          <a:effectLst/>
        </p:spPr>
        <p:txBody>
          <a:bodyPr wrap="none"/>
          <a:lstStyle/>
          <a:p>
            <a:endParaRPr lang="ru-RU"/>
          </a:p>
        </p:txBody>
      </p:sp>
      <p:sp>
        <p:nvSpPr>
          <p:cNvPr id="1596430" name="Line 14"/>
          <p:cNvSpPr>
            <a:spLocks noChangeShapeType="1"/>
          </p:cNvSpPr>
          <p:nvPr/>
        </p:nvSpPr>
        <p:spPr bwMode="auto">
          <a:xfrm>
            <a:off x="838200" y="2590800"/>
            <a:ext cx="0" cy="304800"/>
          </a:xfrm>
          <a:prstGeom prst="line">
            <a:avLst/>
          </a:prstGeom>
          <a:noFill/>
          <a:ln w="19050">
            <a:solidFill>
              <a:srgbClr val="009900"/>
            </a:solidFill>
            <a:miter lim="800000"/>
            <a:headEnd/>
            <a:tailEnd type="triangle" w="med" len="med"/>
          </a:ln>
          <a:effectLst/>
        </p:spPr>
        <p:txBody>
          <a:bodyPr wrap="none"/>
          <a:lstStyle/>
          <a:p>
            <a:endParaRPr lang="ru-RU"/>
          </a:p>
        </p:txBody>
      </p:sp>
      <p:sp>
        <p:nvSpPr>
          <p:cNvPr id="1596431" name="Text Box 15"/>
          <p:cNvSpPr txBox="1">
            <a:spLocks noChangeArrowheads="1"/>
          </p:cNvSpPr>
          <p:nvPr/>
        </p:nvSpPr>
        <p:spPr bwMode="auto">
          <a:xfrm>
            <a:off x="2109788" y="2362200"/>
            <a:ext cx="328612" cy="396875"/>
          </a:xfrm>
          <a:prstGeom prst="rect">
            <a:avLst/>
          </a:prstGeom>
          <a:noFill/>
          <a:ln w="9525">
            <a:noFill/>
            <a:miter lim="800000"/>
            <a:headEnd/>
            <a:tailEnd/>
          </a:ln>
          <a:effectLst/>
        </p:spPr>
        <p:txBody>
          <a:bodyPr>
            <a:spAutoFit/>
          </a:bodyPr>
          <a:lstStyle/>
          <a:p>
            <a:r>
              <a:rPr lang="en-US" sz="2000">
                <a:solidFill>
                  <a:schemeClr val="hlink"/>
                </a:solidFill>
                <a:latin typeface="Times" pitchFamily="18" charset="0"/>
              </a:rPr>
              <a:t>J</a:t>
            </a:r>
            <a:r>
              <a:rPr lang="en-US" sz="2000" baseline="-25000">
                <a:solidFill>
                  <a:schemeClr val="hlink"/>
                </a:solidFill>
                <a:latin typeface="Times" pitchFamily="18" charset="0"/>
              </a:rPr>
              <a:t>i</a:t>
            </a:r>
          </a:p>
        </p:txBody>
      </p:sp>
      <p:sp>
        <p:nvSpPr>
          <p:cNvPr id="1596432" name="Text Box 16"/>
          <p:cNvSpPr txBox="1">
            <a:spLocks noChangeArrowheads="1"/>
          </p:cNvSpPr>
          <p:nvPr/>
        </p:nvSpPr>
        <p:spPr bwMode="auto">
          <a:xfrm>
            <a:off x="2133600" y="4038600"/>
            <a:ext cx="457200" cy="396875"/>
          </a:xfrm>
          <a:prstGeom prst="rect">
            <a:avLst/>
          </a:prstGeom>
          <a:noFill/>
          <a:ln w="9525">
            <a:noFill/>
            <a:miter lim="800000"/>
            <a:headEnd/>
            <a:tailEnd/>
          </a:ln>
          <a:effectLst/>
        </p:spPr>
        <p:txBody>
          <a:bodyPr>
            <a:spAutoFit/>
          </a:bodyPr>
          <a:lstStyle/>
          <a:p>
            <a:r>
              <a:rPr lang="en-US" sz="2000">
                <a:solidFill>
                  <a:schemeClr val="hlink"/>
                </a:solidFill>
                <a:latin typeface="Times" pitchFamily="18" charset="0"/>
              </a:rPr>
              <a:t>J</a:t>
            </a:r>
            <a:r>
              <a:rPr lang="en-US" sz="2000" baseline="-25000">
                <a:solidFill>
                  <a:schemeClr val="hlink"/>
                </a:solidFill>
                <a:latin typeface="Times" pitchFamily="18" charset="0"/>
              </a:rPr>
              <a:t>f</a:t>
            </a:r>
          </a:p>
        </p:txBody>
      </p:sp>
      <p:sp>
        <p:nvSpPr>
          <p:cNvPr id="1596433" name="Text Box 17"/>
          <p:cNvSpPr txBox="1">
            <a:spLocks noChangeArrowheads="1"/>
          </p:cNvSpPr>
          <p:nvPr/>
        </p:nvSpPr>
        <p:spPr bwMode="auto">
          <a:xfrm>
            <a:off x="2708275" y="1828800"/>
            <a:ext cx="6435725" cy="1006475"/>
          </a:xfrm>
          <a:prstGeom prst="rect">
            <a:avLst/>
          </a:prstGeom>
          <a:solidFill>
            <a:srgbClr val="99FF33"/>
          </a:solidFill>
          <a:ln w="9525">
            <a:noFill/>
            <a:miter lim="800000"/>
            <a:headEnd/>
            <a:tailEnd/>
          </a:ln>
          <a:effectLst/>
        </p:spPr>
        <p:txBody>
          <a:bodyPr wrap="none">
            <a:spAutoFit/>
          </a:bodyPr>
          <a:lstStyle/>
          <a:p>
            <a:r>
              <a:rPr lang="en-US" sz="2000">
                <a:latin typeface="Tahoma" pitchFamily="34" charset="0"/>
              </a:rPr>
              <a:t>Gamma ray: pure electromagnetic radiation</a:t>
            </a:r>
          </a:p>
          <a:p>
            <a:r>
              <a:rPr lang="en-US" sz="2000">
                <a:latin typeface="Tahoma" pitchFamily="34" charset="0"/>
              </a:rPr>
              <a:t>	change in charge distribution: electric moments</a:t>
            </a:r>
          </a:p>
          <a:p>
            <a:r>
              <a:rPr lang="en-US" sz="2000">
                <a:latin typeface="Tahoma" pitchFamily="34" charset="0"/>
              </a:rPr>
              <a:t>	change in current: magnetic moments </a:t>
            </a:r>
          </a:p>
        </p:txBody>
      </p:sp>
      <p:sp>
        <p:nvSpPr>
          <p:cNvPr id="1596434" name="Text Box 18"/>
          <p:cNvSpPr txBox="1">
            <a:spLocks noChangeArrowheads="1"/>
          </p:cNvSpPr>
          <p:nvPr/>
        </p:nvSpPr>
        <p:spPr bwMode="auto">
          <a:xfrm>
            <a:off x="2749550" y="2743200"/>
            <a:ext cx="5348288" cy="2225675"/>
          </a:xfrm>
          <a:prstGeom prst="rect">
            <a:avLst/>
          </a:prstGeom>
          <a:noFill/>
          <a:ln w="9525">
            <a:noFill/>
            <a:miter lim="800000"/>
            <a:headEnd/>
            <a:tailEnd/>
          </a:ln>
          <a:effectLst/>
        </p:spPr>
        <p:txBody>
          <a:bodyPr wrap="none">
            <a:spAutoFit/>
          </a:bodyPr>
          <a:lstStyle/>
          <a:p>
            <a:r>
              <a:rPr lang="en-US" sz="2000">
                <a:latin typeface="Tahoma" pitchFamily="34" charset="0"/>
              </a:rPr>
              <a:t>Emission of a gamma-ray removes</a:t>
            </a:r>
          </a:p>
          <a:p>
            <a:r>
              <a:rPr lang="en-US" sz="2000">
                <a:latin typeface="Tahoma" pitchFamily="34" charset="0"/>
              </a:rPr>
              <a:t>  Energy</a:t>
            </a:r>
          </a:p>
          <a:p>
            <a:r>
              <a:rPr lang="en-US" sz="2000">
                <a:latin typeface="Tahoma" pitchFamily="34" charset="0"/>
              </a:rPr>
              <a:t>  Angular momentum, </a:t>
            </a:r>
            <a:r>
              <a:rPr lang="en-US" sz="2000">
                <a:latin typeface="Times" pitchFamily="18" charset="0"/>
              </a:rPr>
              <a:t>L</a:t>
            </a:r>
            <a:r>
              <a:rPr lang="en-US" sz="2000">
                <a:latin typeface="Tahoma" pitchFamily="34" charset="0"/>
                <a:sym typeface="MT Extra" pitchFamily="18" charset="2"/>
              </a:rPr>
              <a:t></a:t>
            </a:r>
            <a:endParaRPr lang="en-US" sz="2000">
              <a:latin typeface="Times" pitchFamily="18" charset="0"/>
            </a:endParaRPr>
          </a:p>
          <a:p>
            <a:r>
              <a:rPr lang="en-US" sz="2000">
                <a:latin typeface="Times" pitchFamily="18" charset="0"/>
              </a:rPr>
              <a:t>	</a:t>
            </a:r>
            <a:r>
              <a:rPr lang="en-US" sz="2000">
                <a:latin typeface="Tahoma" pitchFamily="34" charset="0"/>
              </a:rPr>
              <a:t>one unit</a:t>
            </a:r>
            <a:r>
              <a:rPr lang="en-US" sz="2000">
                <a:latin typeface="Times" pitchFamily="18" charset="0"/>
              </a:rPr>
              <a:t> L = 1,</a:t>
            </a:r>
            <a:r>
              <a:rPr lang="en-US" sz="2000">
                <a:latin typeface="Tahoma" pitchFamily="34" charset="0"/>
              </a:rPr>
              <a:t> dipole </a:t>
            </a:r>
            <a:r>
              <a:rPr lang="en-US" sz="2000">
                <a:latin typeface="Times" pitchFamily="18" charset="0"/>
              </a:rPr>
              <a:t>M1, E1</a:t>
            </a:r>
          </a:p>
          <a:p>
            <a:r>
              <a:rPr lang="en-US" sz="2000">
                <a:latin typeface="Times" pitchFamily="18" charset="0"/>
              </a:rPr>
              <a:t>	</a:t>
            </a:r>
            <a:r>
              <a:rPr lang="en-US" sz="2000">
                <a:latin typeface="Tahoma" pitchFamily="34" charset="0"/>
              </a:rPr>
              <a:t>two units</a:t>
            </a:r>
            <a:r>
              <a:rPr lang="en-US" sz="2000">
                <a:latin typeface="Times" pitchFamily="18" charset="0"/>
              </a:rPr>
              <a:t> L = 2, </a:t>
            </a:r>
            <a:r>
              <a:rPr lang="en-US" sz="2000">
                <a:latin typeface="Tahoma" pitchFamily="34" charset="0"/>
              </a:rPr>
              <a:t>quadrupole</a:t>
            </a:r>
            <a:r>
              <a:rPr lang="en-US" sz="2000">
                <a:latin typeface="Times" pitchFamily="18" charset="0"/>
              </a:rPr>
              <a:t> M2, E2</a:t>
            </a:r>
          </a:p>
          <a:p>
            <a:endParaRPr lang="en-US" sz="2000">
              <a:latin typeface="Tahoma" pitchFamily="34" charset="0"/>
            </a:endParaRPr>
          </a:p>
          <a:p>
            <a:r>
              <a:rPr lang="en-US" sz="2000">
                <a:latin typeface="Tahoma" pitchFamily="34" charset="0"/>
              </a:rPr>
              <a:t>	parity: electric (-1)</a:t>
            </a:r>
            <a:r>
              <a:rPr lang="en-US" sz="2000" baseline="30000">
                <a:latin typeface="Times" pitchFamily="18" charset="0"/>
              </a:rPr>
              <a:t>L</a:t>
            </a:r>
            <a:r>
              <a:rPr lang="en-US" sz="2000">
                <a:latin typeface="Tahoma" pitchFamily="34" charset="0"/>
              </a:rPr>
              <a:t>   magnetic (-1)</a:t>
            </a:r>
            <a:r>
              <a:rPr lang="en-US" sz="2000" baseline="30000">
                <a:latin typeface="Times" pitchFamily="18" charset="0"/>
              </a:rPr>
              <a:t>L+1</a:t>
            </a:r>
          </a:p>
        </p:txBody>
      </p:sp>
      <p:sp>
        <p:nvSpPr>
          <p:cNvPr id="1596435" name="Rectangle 19"/>
          <p:cNvSpPr>
            <a:spLocks noChangeArrowheads="1"/>
          </p:cNvSpPr>
          <p:nvPr/>
        </p:nvSpPr>
        <p:spPr bwMode="auto">
          <a:xfrm>
            <a:off x="2743200" y="4937125"/>
            <a:ext cx="6400800" cy="1768475"/>
          </a:xfrm>
          <a:prstGeom prst="rect">
            <a:avLst/>
          </a:prstGeom>
          <a:solidFill>
            <a:srgbClr val="9999FF"/>
          </a:solidFill>
          <a:ln w="9525">
            <a:noFill/>
            <a:miter lim="800000"/>
            <a:headEnd/>
            <a:tailEnd/>
          </a:ln>
          <a:effectLst/>
        </p:spPr>
        <p:txBody>
          <a:bodyPr>
            <a:spAutoFit/>
          </a:bodyPr>
          <a:lstStyle/>
          <a:p>
            <a:pPr>
              <a:spcBef>
                <a:spcPct val="50000"/>
              </a:spcBef>
            </a:pPr>
            <a:r>
              <a:rPr lang="en-US" sz="2000">
                <a:latin typeface="Tahoma" pitchFamily="34" charset="0"/>
              </a:rPr>
              <a:t>Selection rule:</a:t>
            </a:r>
          </a:p>
          <a:p>
            <a:pPr>
              <a:spcBef>
                <a:spcPct val="50000"/>
              </a:spcBef>
            </a:pPr>
            <a:r>
              <a:rPr lang="en-US" sz="2000">
                <a:latin typeface="Tahoma" pitchFamily="34" charset="0"/>
              </a:rPr>
              <a:t>	</a:t>
            </a:r>
            <a:r>
              <a:rPr lang="en-US" sz="2000">
                <a:latin typeface="Times" pitchFamily="18" charset="0"/>
              </a:rPr>
              <a:t>|J</a:t>
            </a:r>
            <a:r>
              <a:rPr lang="en-US" sz="2000" baseline="-25000">
                <a:latin typeface="Times" pitchFamily="18" charset="0"/>
              </a:rPr>
              <a:t>i</a:t>
            </a:r>
            <a:r>
              <a:rPr lang="en-US" sz="2000">
                <a:latin typeface="Times" pitchFamily="18" charset="0"/>
              </a:rPr>
              <a:t> - J</a:t>
            </a:r>
            <a:r>
              <a:rPr lang="en-US" sz="2000" baseline="-25000">
                <a:latin typeface="Times" pitchFamily="18" charset="0"/>
              </a:rPr>
              <a:t>f</a:t>
            </a:r>
            <a:r>
              <a:rPr lang="en-US" sz="2000">
                <a:latin typeface="Times" pitchFamily="18" charset="0"/>
              </a:rPr>
              <a:t>| </a:t>
            </a:r>
            <a:r>
              <a:rPr lang="en-US" sz="2000">
                <a:latin typeface="Times" pitchFamily="18" charset="0"/>
                <a:sym typeface="Symbol" pitchFamily="18" charset="2"/>
              </a:rPr>
              <a:t></a:t>
            </a:r>
            <a:r>
              <a:rPr lang="en-US" sz="2000">
                <a:latin typeface="Times" pitchFamily="18" charset="0"/>
              </a:rPr>
              <a:t> L </a:t>
            </a:r>
            <a:r>
              <a:rPr lang="en-US" sz="2000">
                <a:latin typeface="Times" pitchFamily="18" charset="0"/>
                <a:sym typeface="Symbol" pitchFamily="18" charset="2"/>
              </a:rPr>
              <a:t> </a:t>
            </a:r>
            <a:r>
              <a:rPr lang="en-US" sz="2000">
                <a:latin typeface="Times" pitchFamily="18" charset="0"/>
              </a:rPr>
              <a:t>|J</a:t>
            </a:r>
            <a:r>
              <a:rPr lang="en-US" sz="2000" baseline="-25000">
                <a:latin typeface="Times" pitchFamily="18" charset="0"/>
              </a:rPr>
              <a:t>i</a:t>
            </a:r>
            <a:r>
              <a:rPr lang="en-US" sz="2000">
                <a:latin typeface="Times" pitchFamily="18" charset="0"/>
              </a:rPr>
              <a:t> + J</a:t>
            </a:r>
            <a:r>
              <a:rPr lang="en-US" sz="2000" baseline="-25000">
                <a:latin typeface="Times" pitchFamily="18" charset="0"/>
              </a:rPr>
              <a:t>f</a:t>
            </a:r>
            <a:r>
              <a:rPr lang="en-US" sz="2000">
                <a:latin typeface="Times" pitchFamily="18" charset="0"/>
              </a:rPr>
              <a:t>| </a:t>
            </a:r>
          </a:p>
          <a:p>
            <a:pPr>
              <a:spcBef>
                <a:spcPct val="50000"/>
              </a:spcBef>
            </a:pPr>
            <a:r>
              <a:rPr lang="en-US" sz="2000">
                <a:latin typeface="Times" pitchFamily="18" charset="0"/>
              </a:rPr>
              <a:t>		</a:t>
            </a:r>
            <a:r>
              <a:rPr lang="en-US" sz="2000">
                <a:latin typeface="Tahoma" pitchFamily="34" charset="0"/>
              </a:rPr>
              <a:t>and 0 </a:t>
            </a:r>
            <a:r>
              <a:rPr lang="en-US" sz="2000">
                <a:latin typeface="Tahoma" pitchFamily="34" charset="0"/>
                <a:sym typeface="Symbol" pitchFamily="18" charset="2"/>
              </a:rPr>
              <a:t></a:t>
            </a:r>
            <a:r>
              <a:rPr lang="en-US" sz="2000">
                <a:latin typeface="Tahoma" pitchFamily="34" charset="0"/>
              </a:rPr>
              <a:t> 0 transitions are forbidden</a:t>
            </a:r>
          </a:p>
          <a:p>
            <a:pPr>
              <a:spcBef>
                <a:spcPct val="50000"/>
              </a:spcBef>
            </a:pPr>
            <a:r>
              <a:rPr lang="en-US" sz="2000">
                <a:latin typeface="Tahoma" pitchFamily="34" charset="0"/>
              </a:rPr>
              <a:t>	only the lowest multipolarities are probable</a:t>
            </a:r>
          </a:p>
        </p:txBody>
      </p:sp>
      <p:sp>
        <p:nvSpPr>
          <p:cNvPr id="1596436" name="Line 20"/>
          <p:cNvSpPr>
            <a:spLocks noChangeShapeType="1"/>
          </p:cNvSpPr>
          <p:nvPr/>
        </p:nvSpPr>
        <p:spPr bwMode="auto">
          <a:xfrm flipH="1">
            <a:off x="1524000" y="3810000"/>
            <a:ext cx="457200" cy="0"/>
          </a:xfrm>
          <a:prstGeom prst="line">
            <a:avLst/>
          </a:prstGeom>
          <a:noFill/>
          <a:ln w="9525">
            <a:solidFill>
              <a:srgbClr val="800080"/>
            </a:solidFill>
            <a:miter lim="800000"/>
            <a:headEnd/>
            <a:tailEnd type="triangle" w="med" len="med"/>
          </a:ln>
          <a:effectLst/>
        </p:spPr>
        <p:txBody>
          <a:bodyPr wrap="none"/>
          <a:lstStyle/>
          <a:p>
            <a:endParaRPr lang="ru-RU"/>
          </a:p>
        </p:txBody>
      </p:sp>
      <p:sp>
        <p:nvSpPr>
          <p:cNvPr id="1596437" name="Line 21"/>
          <p:cNvSpPr>
            <a:spLocks noChangeShapeType="1"/>
          </p:cNvSpPr>
          <p:nvPr/>
        </p:nvSpPr>
        <p:spPr bwMode="auto">
          <a:xfrm flipH="1">
            <a:off x="1524000" y="3810000"/>
            <a:ext cx="457200" cy="838200"/>
          </a:xfrm>
          <a:prstGeom prst="line">
            <a:avLst/>
          </a:prstGeom>
          <a:noFill/>
          <a:ln w="9525">
            <a:solidFill>
              <a:srgbClr val="800080"/>
            </a:solidFill>
            <a:miter lim="800000"/>
            <a:headEnd/>
            <a:tailEnd type="triangle" w="med" len="med"/>
          </a:ln>
          <a:effectLst/>
        </p:spPr>
        <p:txBody>
          <a:bodyPr wrap="none"/>
          <a:lstStyle/>
          <a:p>
            <a:endParaRPr lang="ru-RU"/>
          </a:p>
        </p:txBody>
      </p:sp>
      <p:sp>
        <p:nvSpPr>
          <p:cNvPr id="1596438" name="Text Box 22"/>
          <p:cNvSpPr txBox="1">
            <a:spLocks noChangeArrowheads="1"/>
          </p:cNvSpPr>
          <p:nvPr/>
        </p:nvSpPr>
        <p:spPr bwMode="auto">
          <a:xfrm>
            <a:off x="1524000" y="3489325"/>
            <a:ext cx="1481138" cy="396875"/>
          </a:xfrm>
          <a:prstGeom prst="rect">
            <a:avLst/>
          </a:prstGeom>
          <a:noFill/>
          <a:ln w="9525">
            <a:noFill/>
            <a:miter lim="800000"/>
            <a:headEnd/>
            <a:tailEnd/>
          </a:ln>
          <a:effectLst/>
        </p:spPr>
        <p:txBody>
          <a:bodyPr wrap="none">
            <a:spAutoFit/>
          </a:bodyPr>
          <a:lstStyle/>
          <a:p>
            <a:r>
              <a:rPr lang="en-US" sz="2000">
                <a:solidFill>
                  <a:srgbClr val="800080"/>
                </a:solidFill>
                <a:latin typeface="Tahoma" pitchFamily="34" charset="0"/>
              </a:rPr>
              <a:t>coincidence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01" name="Picture 2"/>
          <p:cNvPicPr>
            <a:picLocks noChangeAspect="1" noChangeArrowheads="1"/>
          </p:cNvPicPr>
          <p:nvPr/>
        </p:nvPicPr>
        <p:blipFill>
          <a:blip r:embed="rId3" cstate="print"/>
          <a:srcRect/>
          <a:stretch>
            <a:fillRect/>
          </a:stretch>
        </p:blipFill>
        <p:spPr bwMode="auto">
          <a:xfrm>
            <a:off x="4338638" y="1038225"/>
            <a:ext cx="4368800" cy="3455988"/>
          </a:xfrm>
          <a:prstGeom prst="rect">
            <a:avLst/>
          </a:prstGeom>
          <a:noFill/>
          <a:ln w="9525">
            <a:noFill/>
            <a:miter lim="800000"/>
            <a:headEnd/>
            <a:tailEnd/>
          </a:ln>
        </p:spPr>
      </p:pic>
      <p:sp>
        <p:nvSpPr>
          <p:cNvPr id="768002" name="Прямоугольник 1"/>
          <p:cNvSpPr>
            <a:spLocks noChangeArrowheads="1"/>
          </p:cNvSpPr>
          <p:nvPr/>
        </p:nvSpPr>
        <p:spPr bwMode="auto">
          <a:xfrm>
            <a:off x="684213" y="4979988"/>
            <a:ext cx="8208962" cy="1330325"/>
          </a:xfrm>
          <a:prstGeom prst="rect">
            <a:avLst/>
          </a:prstGeom>
          <a:noFill/>
          <a:ln w="9525">
            <a:noFill/>
            <a:miter lim="800000"/>
            <a:headEnd/>
            <a:tailEnd/>
          </a:ln>
        </p:spPr>
        <p:txBody>
          <a:bodyPr>
            <a:spAutoFit/>
          </a:bodyPr>
          <a:lstStyle/>
          <a:p>
            <a:pPr>
              <a:lnSpc>
                <a:spcPct val="150000"/>
              </a:lnSpc>
            </a:pPr>
            <a:r>
              <a:rPr lang="ru-RU">
                <a:solidFill>
                  <a:srgbClr val="000000"/>
                </a:solidFill>
                <a:latin typeface="Times New Roman" pitchFamily="18" charset="0"/>
                <a:ea typeface="Batang" pitchFamily="18" charset="-127"/>
              </a:rPr>
              <a:t> </a:t>
            </a:r>
            <a:r>
              <a:rPr lang="ru-RU" i="1">
                <a:solidFill>
                  <a:srgbClr val="000000"/>
                </a:solidFill>
                <a:latin typeface="Times New Roman" pitchFamily="18" charset="0"/>
                <a:ea typeface="Batang" pitchFamily="18" charset="-127"/>
              </a:rPr>
              <a:t>Изомерное отношение для изотопа</a:t>
            </a:r>
            <a:r>
              <a:rPr lang="ru-RU" i="1">
                <a:latin typeface="Times New Roman" pitchFamily="18" charset="0"/>
                <a:cs typeface="Times New Roman" pitchFamily="18" charset="0"/>
              </a:rPr>
              <a:t> </a:t>
            </a:r>
            <a:r>
              <a:rPr lang="ru-RU" i="1" baseline="30000">
                <a:latin typeface="Times New Roman" pitchFamily="18" charset="0"/>
                <a:cs typeface="Times New Roman" pitchFamily="18" charset="0"/>
              </a:rPr>
              <a:t>44</a:t>
            </a:r>
            <a:r>
              <a:rPr lang="en-US" i="1">
                <a:latin typeface="Times New Roman" pitchFamily="18" charset="0"/>
                <a:cs typeface="Times New Roman" pitchFamily="18" charset="0"/>
              </a:rPr>
              <a:t>Sc</a:t>
            </a:r>
            <a:r>
              <a:rPr lang="ru-RU" i="1">
                <a:latin typeface="Times New Roman" pitchFamily="18" charset="0"/>
                <a:cs typeface="Times New Roman" pitchFamily="18" charset="0"/>
              </a:rPr>
              <a:t>, образовавшегося в реакции  </a:t>
            </a:r>
            <a:endParaRPr lang="en-US" i="1">
              <a:latin typeface="Times New Roman" pitchFamily="18" charset="0"/>
              <a:cs typeface="Times New Roman" pitchFamily="18" charset="0"/>
            </a:endParaRPr>
          </a:p>
          <a:p>
            <a:pPr>
              <a:lnSpc>
                <a:spcPct val="150000"/>
              </a:lnSpc>
            </a:pPr>
            <a:r>
              <a:rPr lang="ru-RU" i="1" baseline="30000">
                <a:latin typeface="Times New Roman" pitchFamily="18" charset="0"/>
                <a:cs typeface="Times New Roman" pitchFamily="18" charset="0"/>
              </a:rPr>
              <a:t>45</a:t>
            </a:r>
            <a:r>
              <a:rPr lang="en-US" i="1">
                <a:latin typeface="Times New Roman" pitchFamily="18" charset="0"/>
                <a:cs typeface="Times New Roman" pitchFamily="18" charset="0"/>
              </a:rPr>
              <a:t>Sc</a:t>
            </a:r>
            <a:r>
              <a:rPr lang="ru-RU" i="1">
                <a:latin typeface="Times New Roman" pitchFamily="18" charset="0"/>
                <a:cs typeface="Times New Roman" pitchFamily="18" charset="0"/>
              </a:rPr>
              <a:t> +</a:t>
            </a:r>
            <a:r>
              <a:rPr lang="en-US" i="1">
                <a:latin typeface="Times New Roman" pitchFamily="18" charset="0"/>
                <a:cs typeface="Times New Roman" pitchFamily="18" charset="0"/>
              </a:rPr>
              <a:t>d</a:t>
            </a:r>
            <a:r>
              <a:rPr lang="ru-RU" i="1">
                <a:latin typeface="Times New Roman" pitchFamily="18" charset="0"/>
                <a:cs typeface="Times New Roman" pitchFamily="18" charset="0"/>
              </a:rPr>
              <a:t>, как функция энергии дейтронов.</a:t>
            </a:r>
            <a:endParaRPr lang="ru-RU" sz="1600">
              <a:latin typeface="Times New Roman" pitchFamily="18" charset="0"/>
              <a:ea typeface="Batang" pitchFamily="18" charset="-127"/>
            </a:endParaRPr>
          </a:p>
          <a:p>
            <a:pPr>
              <a:lnSpc>
                <a:spcPct val="150000"/>
              </a:lnSpc>
            </a:pPr>
            <a:r>
              <a:rPr lang="ru-RU" i="1">
                <a:solidFill>
                  <a:srgbClr val="000000"/>
                </a:solidFill>
                <a:latin typeface="Times New Roman" pitchFamily="18" charset="0"/>
                <a:ea typeface="Batang" pitchFamily="18" charset="-127"/>
              </a:rPr>
              <a:t> </a:t>
            </a:r>
            <a:endParaRPr lang="ru-RU" sz="1600">
              <a:latin typeface="Times New Roman" pitchFamily="18" charset="0"/>
              <a:ea typeface="Batang" pitchFamily="18" charset="-127"/>
            </a:endParaRPr>
          </a:p>
        </p:txBody>
      </p:sp>
      <p:pic>
        <p:nvPicPr>
          <p:cNvPr id="768003" name="Picture 2"/>
          <p:cNvPicPr>
            <a:picLocks noChangeAspect="1" noChangeArrowheads="1"/>
          </p:cNvPicPr>
          <p:nvPr/>
        </p:nvPicPr>
        <p:blipFill>
          <a:blip r:embed="rId4" cstate="print"/>
          <a:srcRect/>
          <a:stretch>
            <a:fillRect/>
          </a:stretch>
        </p:blipFill>
        <p:spPr bwMode="auto">
          <a:xfrm>
            <a:off x="684213" y="1536700"/>
            <a:ext cx="3654425" cy="2863850"/>
          </a:xfrm>
          <a:prstGeom prst="rect">
            <a:avLst/>
          </a:prstGeom>
          <a:noFill/>
          <a:ln w="9525">
            <a:noFill/>
            <a:miter lim="800000"/>
            <a:headEnd/>
            <a:tailEnd/>
          </a:ln>
        </p:spPr>
      </p:pic>
      <p:sp>
        <p:nvSpPr>
          <p:cNvPr id="768004" name="Прямоугольник 3"/>
          <p:cNvSpPr>
            <a:spLocks noChangeArrowheads="1"/>
          </p:cNvSpPr>
          <p:nvPr/>
        </p:nvSpPr>
        <p:spPr bwMode="auto">
          <a:xfrm>
            <a:off x="179388" y="384175"/>
            <a:ext cx="4608512" cy="615950"/>
          </a:xfrm>
          <a:prstGeom prst="rect">
            <a:avLst/>
          </a:prstGeom>
          <a:noFill/>
          <a:ln w="9525">
            <a:noFill/>
            <a:miter lim="800000"/>
            <a:headEnd/>
            <a:tailEnd/>
          </a:ln>
        </p:spPr>
        <p:txBody>
          <a:bodyPr>
            <a:spAutoFit/>
          </a:bodyPr>
          <a:lstStyle/>
          <a:p>
            <a:r>
              <a:rPr lang="en-US" sz="1600">
                <a:latin typeface="Times New Roman" pitchFamily="18" charset="0"/>
                <a:ea typeface="Batang" pitchFamily="18" charset="-127"/>
              </a:rPr>
              <a:t>A. Macaroa</a:t>
            </a:r>
            <a:r>
              <a:rPr lang="ru-RU" sz="1600">
                <a:latin typeface="Times New Roman" pitchFamily="18" charset="0"/>
                <a:ea typeface="Batang" pitchFamily="18" charset="-127"/>
              </a:rPr>
              <a:t>, </a:t>
            </a:r>
            <a:r>
              <a:rPr lang="en-US" sz="1600">
                <a:latin typeface="Times New Roman" pitchFamily="18" charset="0"/>
                <a:ea typeface="Batang" pitchFamily="18" charset="-127"/>
              </a:rPr>
              <a:t>H</a:t>
            </a:r>
            <a:r>
              <a:rPr lang="ru-RU" sz="1600">
                <a:latin typeface="Times New Roman" pitchFamily="18" charset="0"/>
                <a:ea typeface="Batang" pitchFamily="18" charset="-127"/>
              </a:rPr>
              <a:t>. </a:t>
            </a:r>
            <a:r>
              <a:rPr lang="en-US" sz="1600">
                <a:latin typeface="Times New Roman" pitchFamily="18" charset="0"/>
                <a:ea typeface="Batang" pitchFamily="18" charset="-127"/>
              </a:rPr>
              <a:t>Vignau</a:t>
            </a:r>
            <a:r>
              <a:rPr lang="ru-RU" sz="1600">
                <a:latin typeface="Times New Roman" pitchFamily="18" charset="0"/>
                <a:ea typeface="Batang" pitchFamily="18" charset="-127"/>
              </a:rPr>
              <a:t>, </a:t>
            </a:r>
            <a:r>
              <a:rPr lang="en-US" sz="1600">
                <a:latin typeface="Times New Roman" pitchFamily="18" charset="0"/>
                <a:ea typeface="Batang" pitchFamily="18" charset="-127"/>
              </a:rPr>
              <a:t>H</a:t>
            </a:r>
            <a:r>
              <a:rPr lang="ru-RU" sz="1600">
                <a:latin typeface="Times New Roman" pitchFamily="18" charset="0"/>
                <a:ea typeface="Batang" pitchFamily="18" charset="-127"/>
              </a:rPr>
              <a:t>.</a:t>
            </a:r>
            <a:r>
              <a:rPr lang="en-US" sz="1600">
                <a:latin typeface="Times New Roman" pitchFamily="18" charset="0"/>
                <a:ea typeface="Batang" pitchFamily="18" charset="-127"/>
              </a:rPr>
              <a:t>C</a:t>
            </a:r>
            <a:r>
              <a:rPr lang="ru-RU" sz="1600">
                <a:latin typeface="Times New Roman" pitchFamily="18" charset="0"/>
                <a:ea typeface="Batang" pitchFamily="18" charset="-127"/>
              </a:rPr>
              <a:t>. </a:t>
            </a:r>
            <a:r>
              <a:rPr lang="en-US" sz="1600">
                <a:latin typeface="Times New Roman" pitchFamily="18" charset="0"/>
                <a:ea typeface="Batang" pitchFamily="18" charset="-127"/>
              </a:rPr>
              <a:t>Caracoche</a:t>
            </a:r>
            <a:r>
              <a:rPr lang="ru-RU" sz="1600">
                <a:latin typeface="Times New Roman" pitchFamily="18" charset="0"/>
                <a:ea typeface="Batang" pitchFamily="18" charset="-127"/>
              </a:rPr>
              <a:t>, </a:t>
            </a:r>
            <a:r>
              <a:rPr lang="en-US" sz="1600">
                <a:latin typeface="Times New Roman" pitchFamily="18" charset="0"/>
                <a:ea typeface="Batang" pitchFamily="18" charset="-127"/>
              </a:rPr>
              <a:t>S</a:t>
            </a:r>
            <a:r>
              <a:rPr lang="ru-RU" sz="1600">
                <a:latin typeface="Times New Roman" pitchFamily="18" charset="0"/>
                <a:ea typeface="Batang" pitchFamily="18" charset="-127"/>
              </a:rPr>
              <a:t>.</a:t>
            </a:r>
            <a:r>
              <a:rPr lang="en-US" sz="1600">
                <a:latin typeface="Times New Roman" pitchFamily="18" charset="0"/>
                <a:ea typeface="Batang" pitchFamily="18" charset="-127"/>
              </a:rPr>
              <a:t>J</a:t>
            </a:r>
            <a:r>
              <a:rPr lang="ru-RU" sz="1600">
                <a:latin typeface="Times New Roman" pitchFamily="18" charset="0"/>
                <a:ea typeface="Batang" pitchFamily="18" charset="-127"/>
              </a:rPr>
              <a:t>. </a:t>
            </a:r>
            <a:r>
              <a:rPr lang="en-US" sz="1600">
                <a:latin typeface="Times New Roman" pitchFamily="18" charset="0"/>
                <a:ea typeface="Batang" pitchFamily="18" charset="-127"/>
              </a:rPr>
              <a:t>Nassiff</a:t>
            </a:r>
            <a:r>
              <a:rPr lang="ru-RU" sz="1600">
                <a:latin typeface="Times New Roman" pitchFamily="18" charset="0"/>
                <a:ea typeface="Batang" pitchFamily="18" charset="-127"/>
              </a:rPr>
              <a:t>.</a:t>
            </a:r>
            <a:endParaRPr lang="en-US" sz="1600">
              <a:latin typeface="Times New Roman" pitchFamily="18" charset="0"/>
              <a:ea typeface="Batang" pitchFamily="18" charset="-127"/>
            </a:endParaRPr>
          </a:p>
          <a:p>
            <a:r>
              <a:rPr lang="ru-RU" sz="1600" b="1">
                <a:latin typeface="Times New Roman" pitchFamily="18" charset="0"/>
                <a:ea typeface="Batang" pitchFamily="18" charset="-127"/>
              </a:rPr>
              <a:t> </a:t>
            </a:r>
            <a:r>
              <a:rPr lang="en-US" sz="1600" b="1">
                <a:latin typeface="Times New Roman" pitchFamily="18" charset="0"/>
                <a:ea typeface="Batang" pitchFamily="18" charset="-127"/>
              </a:rPr>
              <a:t>J</a:t>
            </a:r>
            <a:r>
              <a:rPr lang="ru-RU" sz="1600" b="1">
                <a:latin typeface="Times New Roman" pitchFamily="18" charset="0"/>
                <a:ea typeface="Batang" pitchFamily="18" charset="-127"/>
              </a:rPr>
              <a:t>. </a:t>
            </a:r>
            <a:r>
              <a:rPr lang="en-US" sz="1600" b="1">
                <a:latin typeface="Times New Roman" pitchFamily="18" charset="0"/>
                <a:ea typeface="Batang" pitchFamily="18" charset="-127"/>
              </a:rPr>
              <a:t>Inorg</a:t>
            </a:r>
            <a:r>
              <a:rPr lang="ru-RU" sz="1600" b="1">
                <a:latin typeface="Times New Roman" pitchFamily="18" charset="0"/>
                <a:ea typeface="Batang" pitchFamily="18" charset="-127"/>
              </a:rPr>
              <a:t>. </a:t>
            </a:r>
            <a:r>
              <a:rPr lang="en-US" sz="1600" b="1">
                <a:latin typeface="Times New Roman" pitchFamily="18" charset="0"/>
                <a:ea typeface="Batang" pitchFamily="18" charset="-127"/>
              </a:rPr>
              <a:t>Chem</a:t>
            </a:r>
            <a:r>
              <a:rPr lang="ru-RU" sz="1600" b="1">
                <a:latin typeface="Times New Roman" pitchFamily="18" charset="0"/>
                <a:ea typeface="Batang" pitchFamily="18" charset="-127"/>
              </a:rPr>
              <a:t>. ,1965, </a:t>
            </a:r>
            <a:r>
              <a:rPr lang="en-US" sz="1600" b="1">
                <a:latin typeface="Times New Roman" pitchFamily="18" charset="0"/>
                <a:ea typeface="Batang" pitchFamily="18" charset="-127"/>
              </a:rPr>
              <a:t>V</a:t>
            </a:r>
            <a:r>
              <a:rPr lang="ru-RU" sz="1600" b="1">
                <a:latin typeface="Times New Roman" pitchFamily="18" charset="0"/>
                <a:ea typeface="Batang" pitchFamily="18" charset="-127"/>
              </a:rPr>
              <a:t>.27, </a:t>
            </a:r>
            <a:r>
              <a:rPr lang="en-US" sz="1600" b="1">
                <a:latin typeface="Times New Roman" pitchFamily="18" charset="0"/>
                <a:ea typeface="Batang" pitchFamily="18" charset="-127"/>
              </a:rPr>
              <a:t>P</a:t>
            </a:r>
            <a:r>
              <a:rPr lang="ru-RU" sz="1600" b="1">
                <a:latin typeface="Times New Roman" pitchFamily="18" charset="0"/>
                <a:ea typeface="Batang" pitchFamily="18" charset="-127"/>
              </a:rPr>
              <a:t>. 1719</a:t>
            </a:r>
            <a:r>
              <a:rPr lang="ru-RU">
                <a:latin typeface="Times New Roman" pitchFamily="18" charset="0"/>
                <a:ea typeface="Batang" pitchFamily="18" charset="-127"/>
              </a:rPr>
              <a:t>]</a:t>
            </a:r>
            <a:endParaRPr lang="ru-RU"/>
          </a:p>
        </p:txBody>
      </p:sp>
      <p:sp>
        <p:nvSpPr>
          <p:cNvPr id="768005" name="Прямоугольник 4"/>
          <p:cNvSpPr>
            <a:spLocks noChangeArrowheads="1"/>
          </p:cNvSpPr>
          <p:nvPr/>
        </p:nvSpPr>
        <p:spPr bwMode="auto">
          <a:xfrm>
            <a:off x="4787900" y="508000"/>
            <a:ext cx="4291013" cy="338138"/>
          </a:xfrm>
          <a:prstGeom prst="rect">
            <a:avLst/>
          </a:prstGeom>
          <a:noFill/>
          <a:ln w="9525">
            <a:noFill/>
            <a:miter lim="800000"/>
            <a:headEnd/>
            <a:tailEnd/>
          </a:ln>
        </p:spPr>
        <p:txBody>
          <a:bodyPr>
            <a:spAutoFit/>
          </a:bodyPr>
          <a:lstStyle/>
          <a:p>
            <a:r>
              <a:rPr lang="en-US" sz="1600">
                <a:latin typeface="Times New Roman" pitchFamily="18" charset="0"/>
                <a:ea typeface="Batang" pitchFamily="18" charset="-127"/>
              </a:rPr>
              <a:t>A. </a:t>
            </a:r>
            <a:r>
              <a:rPr lang="ru-RU" sz="1600">
                <a:latin typeface="Times New Roman" pitchFamily="18" charset="0"/>
                <a:ea typeface="Batang" pitchFamily="18" charset="-127"/>
              </a:rPr>
              <a:t>Hermanne  </a:t>
            </a:r>
            <a:r>
              <a:rPr lang="en-US" sz="1600">
                <a:latin typeface="Times New Roman" pitchFamily="18" charset="0"/>
                <a:ea typeface="Batang" pitchFamily="18" charset="-127"/>
              </a:rPr>
              <a:t>et al.</a:t>
            </a:r>
            <a:r>
              <a:rPr lang="ru-RU" sz="1600" b="1">
                <a:latin typeface="Times New Roman" pitchFamily="18" charset="0"/>
                <a:ea typeface="Batang" pitchFamily="18" charset="-127"/>
              </a:rPr>
              <a:t>. NIM</a:t>
            </a:r>
            <a:r>
              <a:rPr lang="en-US" sz="1600" b="1">
                <a:latin typeface="Times New Roman" pitchFamily="18" charset="0"/>
                <a:ea typeface="Batang" pitchFamily="18" charset="-127"/>
              </a:rPr>
              <a:t>, </a:t>
            </a:r>
            <a:r>
              <a:rPr lang="ru-RU" sz="1600" b="1">
                <a:latin typeface="Times New Roman" pitchFamily="18" charset="0"/>
                <a:ea typeface="Batang" pitchFamily="18" charset="-127"/>
              </a:rPr>
              <a:t>B270(2012)106-115 </a:t>
            </a:r>
            <a:endParaRPr lang="ru-RU" sz="1600" b="1"/>
          </a:p>
        </p:txBody>
      </p:sp>
      <p:sp>
        <p:nvSpPr>
          <p:cNvPr id="768006" name="Прямоугольник 5"/>
          <p:cNvSpPr>
            <a:spLocks noChangeArrowheads="1"/>
          </p:cNvSpPr>
          <p:nvPr/>
        </p:nvSpPr>
        <p:spPr bwMode="auto">
          <a:xfrm>
            <a:off x="6372225" y="1038225"/>
            <a:ext cx="1920875" cy="368300"/>
          </a:xfrm>
          <a:prstGeom prst="rect">
            <a:avLst/>
          </a:prstGeom>
          <a:noFill/>
          <a:ln w="9525">
            <a:noFill/>
            <a:miter lim="800000"/>
            <a:headEnd/>
            <a:tailEnd/>
          </a:ln>
        </p:spPr>
        <p:txBody>
          <a:bodyPr wrap="none">
            <a:spAutoFit/>
          </a:bodyPr>
          <a:lstStyle/>
          <a:p>
            <a:r>
              <a:rPr lang="ru-RU" baseline="30000">
                <a:latin typeface="Times New Roman" pitchFamily="18" charset="0"/>
                <a:ea typeface="Batang" pitchFamily="18" charset="-127"/>
              </a:rPr>
              <a:t>45</a:t>
            </a:r>
            <a:r>
              <a:rPr lang="ru-RU">
                <a:latin typeface="Times New Roman" pitchFamily="18" charset="0"/>
                <a:ea typeface="Batang" pitchFamily="18" charset="-127"/>
              </a:rPr>
              <a:t>Sc(d,p2n)</a:t>
            </a:r>
            <a:r>
              <a:rPr lang="ru-RU" baseline="30000">
                <a:latin typeface="Times New Roman" pitchFamily="18" charset="0"/>
                <a:ea typeface="Batang" pitchFamily="18" charset="-127"/>
              </a:rPr>
              <a:t>44g,m</a:t>
            </a:r>
            <a:r>
              <a:rPr lang="ru-RU">
                <a:latin typeface="Times New Roman" pitchFamily="18" charset="0"/>
                <a:ea typeface="Batang" pitchFamily="18" charset="-127"/>
              </a:rPr>
              <a:t>Sc </a:t>
            </a:r>
            <a:endParaRPr lang="ru-RU"/>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7" name="Picture 2" descr="Jul22~02"/>
          <p:cNvPicPr>
            <a:picLocks noChangeAspect="1" noChangeArrowheads="1"/>
          </p:cNvPicPr>
          <p:nvPr/>
        </p:nvPicPr>
        <p:blipFill>
          <a:blip r:embed="rId2" cstate="print"/>
          <a:srcRect/>
          <a:stretch>
            <a:fillRect/>
          </a:stretch>
        </p:blipFill>
        <p:spPr bwMode="auto">
          <a:xfrm>
            <a:off x="304800" y="609600"/>
            <a:ext cx="8839200" cy="5749925"/>
          </a:xfrm>
          <a:prstGeom prst="rect">
            <a:avLst/>
          </a:prstGeom>
          <a:noFill/>
          <a:ln w="9525">
            <a:noFill/>
            <a:miter lim="800000"/>
            <a:headEnd/>
            <a:tailEnd/>
          </a:ln>
        </p:spPr>
      </p:pic>
      <p:sp>
        <p:nvSpPr>
          <p:cNvPr id="900098" name="Text Box 3"/>
          <p:cNvSpPr txBox="1">
            <a:spLocks noChangeArrowheads="1"/>
          </p:cNvSpPr>
          <p:nvPr/>
        </p:nvSpPr>
        <p:spPr bwMode="auto">
          <a:xfrm>
            <a:off x="1527175" y="6096000"/>
            <a:ext cx="6397625" cy="457200"/>
          </a:xfrm>
          <a:prstGeom prst="rect">
            <a:avLst/>
          </a:prstGeom>
          <a:noFill/>
          <a:ln w="9525">
            <a:noFill/>
            <a:miter lim="800000"/>
            <a:headEnd/>
            <a:tailEnd/>
          </a:ln>
        </p:spPr>
        <p:txBody>
          <a:bodyPr wrap="none">
            <a:spAutoFit/>
          </a:bodyPr>
          <a:lstStyle/>
          <a:p>
            <a:r>
              <a:rPr lang="en-GB" sz="2400">
                <a:solidFill>
                  <a:srgbClr val="000000"/>
                </a:solidFill>
                <a:latin typeface="Times New Roman" pitchFamily="18" charset="0"/>
              </a:rPr>
              <a:t>E</a:t>
            </a:r>
            <a:r>
              <a:rPr lang="en-GB" sz="2400" baseline="-25000">
                <a:solidFill>
                  <a:srgbClr val="000000"/>
                </a:solidFill>
                <a:latin typeface="Times New Roman" pitchFamily="18" charset="0"/>
              </a:rPr>
              <a:t>x </a:t>
            </a:r>
            <a:r>
              <a:rPr lang="en-GB" sz="2400">
                <a:solidFill>
                  <a:srgbClr val="000000"/>
                </a:solidFill>
                <a:latin typeface="Times New Roman" pitchFamily="18" charset="0"/>
              </a:rPr>
              <a:t>&gt; 1 MeV, </a:t>
            </a:r>
            <a:r>
              <a:rPr lang="en-GB" sz="2400">
                <a:solidFill>
                  <a:srgbClr val="CC0000"/>
                </a:solidFill>
                <a:latin typeface="Times New Roman" pitchFamily="18" charset="0"/>
              </a:rPr>
              <a:t>T</a:t>
            </a:r>
            <a:r>
              <a:rPr lang="en-GB" sz="2400" baseline="-25000">
                <a:solidFill>
                  <a:srgbClr val="CC0000"/>
                </a:solidFill>
                <a:latin typeface="Times New Roman" pitchFamily="18" charset="0"/>
              </a:rPr>
              <a:t>1/2 </a:t>
            </a:r>
            <a:r>
              <a:rPr lang="en-GB" sz="2400">
                <a:solidFill>
                  <a:srgbClr val="CC0000"/>
                </a:solidFill>
                <a:latin typeface="Times New Roman" pitchFamily="18" charset="0"/>
              </a:rPr>
              <a:t>&gt; 1 ms (red)</a:t>
            </a:r>
            <a:r>
              <a:rPr lang="en-GB" sz="2400">
                <a:solidFill>
                  <a:srgbClr val="000000"/>
                </a:solidFill>
                <a:latin typeface="Times New Roman" pitchFamily="18" charset="0"/>
              </a:rPr>
              <a:t>, T</a:t>
            </a:r>
            <a:r>
              <a:rPr lang="en-GB" sz="2400" baseline="-25000">
                <a:solidFill>
                  <a:srgbClr val="000000"/>
                </a:solidFill>
                <a:latin typeface="Times New Roman" pitchFamily="18" charset="0"/>
              </a:rPr>
              <a:t>1/2 </a:t>
            </a:r>
            <a:r>
              <a:rPr lang="en-GB" sz="2400">
                <a:solidFill>
                  <a:srgbClr val="000000"/>
                </a:solidFill>
                <a:latin typeface="Times New Roman" pitchFamily="18" charset="0"/>
              </a:rPr>
              <a:t>&gt; 1 hour (black)</a:t>
            </a:r>
            <a:endParaRPr lang="en-GB" sz="2000">
              <a:solidFill>
                <a:srgbClr val="000000"/>
              </a:solidFill>
              <a:latin typeface="Times New Roman" pitchFamily="18" charset="0"/>
            </a:endParaRPr>
          </a:p>
        </p:txBody>
      </p:sp>
      <p:sp>
        <p:nvSpPr>
          <p:cNvPr id="900099" name="Text Box 4"/>
          <p:cNvSpPr txBox="1">
            <a:spLocks noChangeArrowheads="1"/>
          </p:cNvSpPr>
          <p:nvPr/>
        </p:nvSpPr>
        <p:spPr bwMode="auto">
          <a:xfrm>
            <a:off x="1371600" y="304800"/>
            <a:ext cx="6605588" cy="457200"/>
          </a:xfrm>
          <a:prstGeom prst="rect">
            <a:avLst/>
          </a:prstGeom>
          <a:noFill/>
          <a:ln w="9525">
            <a:noFill/>
            <a:miter lim="800000"/>
            <a:headEnd/>
            <a:tailEnd/>
          </a:ln>
        </p:spPr>
        <p:txBody>
          <a:bodyPr wrap="none">
            <a:spAutoFit/>
          </a:bodyPr>
          <a:lstStyle/>
          <a:p>
            <a:r>
              <a:rPr lang="en-GB" sz="2400">
                <a:solidFill>
                  <a:srgbClr val="000000"/>
                </a:solidFill>
                <a:latin typeface="Times New Roman" pitchFamily="18" charset="0"/>
              </a:rPr>
              <a:t>From Walker and Dracoulis, Nature </a:t>
            </a:r>
            <a:r>
              <a:rPr lang="en-GB" sz="2400" b="1" u="sng">
                <a:solidFill>
                  <a:srgbClr val="000000"/>
                </a:solidFill>
                <a:latin typeface="Times New Roman" pitchFamily="18" charset="0"/>
              </a:rPr>
              <a:t>399</a:t>
            </a:r>
            <a:r>
              <a:rPr lang="en-GB" sz="2400">
                <a:solidFill>
                  <a:srgbClr val="000000"/>
                </a:solidFill>
                <a:latin typeface="Times New Roman" pitchFamily="18" charset="0"/>
              </a:rPr>
              <a:t>, p35 (1999)</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929" name="Picture 4"/>
          <p:cNvPicPr>
            <a:picLocks noChangeAspect="1" noChangeArrowheads="1"/>
          </p:cNvPicPr>
          <p:nvPr/>
        </p:nvPicPr>
        <p:blipFill>
          <a:blip r:embed="rId2" cstate="print"/>
          <a:srcRect/>
          <a:stretch>
            <a:fillRect/>
          </a:stretch>
        </p:blipFill>
        <p:spPr bwMode="auto">
          <a:xfrm>
            <a:off x="1258888" y="908050"/>
            <a:ext cx="7194550" cy="489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Рисунок 1" descr="A0650004 Graph"/>
          <p:cNvPicPr>
            <a:picLocks noChangeAspect="1" noChangeArrowheads="1"/>
          </p:cNvPicPr>
          <p:nvPr/>
        </p:nvPicPr>
        <p:blipFill>
          <a:blip r:embed="rId3" cstate="print"/>
          <a:srcRect/>
          <a:stretch>
            <a:fillRect/>
          </a:stretch>
        </p:blipFill>
        <p:spPr bwMode="auto">
          <a:xfrm>
            <a:off x="1042988" y="965200"/>
            <a:ext cx="6265862" cy="4479925"/>
          </a:xfrm>
          <a:prstGeom prst="rect">
            <a:avLst/>
          </a:prstGeom>
          <a:noFill/>
          <a:ln w="9525">
            <a:noFill/>
            <a:miter lim="800000"/>
            <a:headEnd/>
            <a:tailEnd/>
          </a:ln>
        </p:spPr>
      </p:pic>
      <p:graphicFrame>
        <p:nvGraphicFramePr>
          <p:cNvPr id="3" name="Таблица 2"/>
          <p:cNvGraphicFramePr>
            <a:graphicFrameLocks noGrp="1"/>
          </p:cNvGraphicFramePr>
          <p:nvPr/>
        </p:nvGraphicFramePr>
        <p:xfrm>
          <a:off x="395288" y="5510213"/>
          <a:ext cx="8229600" cy="1108542"/>
        </p:xfrm>
        <a:graphic>
          <a:graphicData uri="http://schemas.openxmlformats.org/drawingml/2006/table">
            <a:tbl>
              <a:tblPr firstRow="1" firstCol="1" bandRow="1"/>
              <a:tblGrid>
                <a:gridCol w="8229600"/>
              </a:tblGrid>
              <a:tr h="439431">
                <a:tc>
                  <a:txBody>
                    <a:bodyPr/>
                    <a:lstStyle/>
                    <a:p>
                      <a:pPr algn="l">
                        <a:lnSpc>
                          <a:spcPct val="115000"/>
                        </a:lnSpc>
                        <a:spcAft>
                          <a:spcPts val="0"/>
                        </a:spcAft>
                      </a:pPr>
                      <a:r>
                        <a:rPr lang="ru-RU" sz="1200" b="1" dirty="0">
                          <a:effectLst/>
                          <a:latin typeface="Courier New"/>
                          <a:ea typeface="Times New Roman"/>
                          <a:cs typeface="Times New Roman"/>
                        </a:rPr>
                        <a:t>(</a:t>
                      </a:r>
                      <a:r>
                        <a:rPr lang="ru-RU" sz="1200" b="1" dirty="0" err="1">
                          <a:effectLst/>
                          <a:latin typeface="Courier New"/>
                          <a:ea typeface="Times New Roman"/>
                          <a:cs typeface="Times New Roman"/>
                        </a:rPr>
                        <a:t>G.N.Flerov</a:t>
                      </a:r>
                      <a:r>
                        <a:rPr lang="ru-RU" sz="1200" b="1" dirty="0">
                          <a:effectLst/>
                          <a:latin typeface="Courier New"/>
                          <a:ea typeface="Times New Roman"/>
                          <a:cs typeface="Times New Roman"/>
                        </a:rPr>
                        <a:t>, </a:t>
                      </a:r>
                      <a:r>
                        <a:rPr lang="ru-RU" sz="1200" b="1" dirty="0" err="1">
                          <a:effectLst/>
                          <a:latin typeface="Courier New"/>
                          <a:ea typeface="Times New Roman"/>
                          <a:cs typeface="Times New Roman"/>
                        </a:rPr>
                        <a:t>Y.P.Gangrsky</a:t>
                      </a:r>
                      <a:r>
                        <a:rPr lang="ru-RU" sz="1200" b="1" dirty="0">
                          <a:effectLst/>
                          <a:latin typeface="Courier New"/>
                          <a:ea typeface="Times New Roman"/>
                          <a:cs typeface="Times New Roman"/>
                        </a:rPr>
                        <a:t>, </a:t>
                      </a:r>
                      <a:r>
                        <a:rPr lang="ru-RU" sz="1200" b="1" dirty="0" err="1">
                          <a:effectLst/>
                          <a:latin typeface="Courier New"/>
                          <a:ea typeface="Times New Roman"/>
                          <a:cs typeface="Times New Roman"/>
                        </a:rPr>
                        <a:t>B.N.Markov</a:t>
                      </a:r>
                      <a:r>
                        <a:rPr lang="ru-RU" sz="1200" b="1" dirty="0">
                          <a:effectLst/>
                          <a:latin typeface="Courier New"/>
                          <a:ea typeface="Times New Roman"/>
                          <a:cs typeface="Times New Roman"/>
                        </a:rPr>
                        <a:t>, </a:t>
                      </a:r>
                      <a:r>
                        <a:rPr lang="ru-RU" sz="1200" b="1" dirty="0" err="1">
                          <a:effectLst/>
                          <a:latin typeface="Courier New"/>
                          <a:ea typeface="Times New Roman"/>
                          <a:cs typeface="Times New Roman"/>
                        </a:rPr>
                        <a:t>A.A.Pleve</a:t>
                      </a:r>
                      <a:r>
                        <a:rPr lang="ru-RU" sz="1200" b="1" dirty="0">
                          <a:effectLst/>
                          <a:latin typeface="Courier New"/>
                          <a:ea typeface="Times New Roman"/>
                          <a:cs typeface="Times New Roman"/>
                        </a:rPr>
                        <a:t>, </a:t>
                      </a:r>
                      <a:br>
                        <a:rPr lang="ru-RU" sz="1200" b="1" dirty="0">
                          <a:effectLst/>
                          <a:latin typeface="Courier New"/>
                          <a:ea typeface="Times New Roman"/>
                          <a:cs typeface="Times New Roman"/>
                        </a:rPr>
                      </a:br>
                      <a:r>
                        <a:rPr lang="ru-RU" sz="1200" b="1" dirty="0" err="1">
                          <a:effectLst/>
                          <a:latin typeface="Courier New"/>
                          <a:ea typeface="Times New Roman"/>
                          <a:cs typeface="Times New Roman"/>
                        </a:rPr>
                        <a:t>S.M.Polikanov</a:t>
                      </a:r>
                      <a:r>
                        <a:rPr lang="ru-RU" sz="1200" b="1" dirty="0">
                          <a:effectLst/>
                          <a:latin typeface="Courier New"/>
                          <a:ea typeface="Times New Roman"/>
                          <a:cs typeface="Times New Roman"/>
                        </a:rPr>
                        <a:t>, </a:t>
                      </a:r>
                      <a:r>
                        <a:rPr lang="ru-RU" sz="1200" b="1" dirty="0" err="1">
                          <a:effectLst/>
                          <a:latin typeface="Courier New"/>
                          <a:ea typeface="Times New Roman"/>
                          <a:cs typeface="Times New Roman"/>
                        </a:rPr>
                        <a:t>Kh.Yungklaussen</a:t>
                      </a:r>
                      <a:r>
                        <a:rPr lang="ru-RU" sz="1200" b="1" dirty="0">
                          <a:effectLst/>
                          <a:latin typeface="Courier New"/>
                          <a:ea typeface="Times New Roman"/>
                          <a:cs typeface="Times New Roman"/>
                        </a:rPr>
                        <a:t>) </a:t>
                      </a:r>
                      <a:endParaRPr lang="ru-RU" sz="1100" dirty="0">
                        <a:effectLst/>
                        <a:latin typeface="Calibri"/>
                        <a:ea typeface="Calibri"/>
                        <a:cs typeface="Times New Roman"/>
                      </a:endParaRPr>
                    </a:p>
                  </a:txBody>
                  <a:tcPr marL="9525" marR="9525" marT="9497" marB="9497">
                    <a:lnL>
                      <a:noFill/>
                    </a:lnL>
                    <a:lnR>
                      <a:noFill/>
                    </a:lnR>
                    <a:lnT>
                      <a:noFill/>
                    </a:lnT>
                    <a:lnB>
                      <a:noFill/>
                    </a:lnB>
                    <a:solidFill>
                      <a:srgbClr val="FDE9D9"/>
                    </a:solidFill>
                  </a:tcPr>
                </a:tc>
              </a:tr>
              <a:tr h="439431">
                <a:tc>
                  <a:txBody>
                    <a:bodyPr/>
                    <a:lstStyle/>
                    <a:p>
                      <a:pPr algn="l">
                        <a:lnSpc>
                          <a:spcPct val="115000"/>
                        </a:lnSpc>
                        <a:spcAft>
                          <a:spcPts val="0"/>
                        </a:spcAft>
                      </a:pPr>
                      <a:r>
                        <a:rPr lang="en-US" sz="1200" b="1" dirty="0">
                          <a:effectLst/>
                          <a:latin typeface="Courier New"/>
                          <a:ea typeface="Times New Roman"/>
                          <a:cs typeface="Times New Roman"/>
                        </a:rPr>
                        <a:t>Isomeric ratios in nuclear reactions with isotopes </a:t>
                      </a:r>
                      <a:br>
                        <a:rPr lang="en-US" sz="1200" b="1" dirty="0">
                          <a:effectLst/>
                          <a:latin typeface="Courier New"/>
                          <a:ea typeface="Times New Roman"/>
                          <a:cs typeface="Times New Roman"/>
                        </a:rPr>
                      </a:br>
                      <a:r>
                        <a:rPr lang="en-US" sz="1200" b="1" dirty="0">
                          <a:effectLst/>
                          <a:latin typeface="Courier New"/>
                          <a:ea typeface="Times New Roman"/>
                          <a:cs typeface="Times New Roman"/>
                        </a:rPr>
                        <a:t>Ir-190, Au-196 and Am-242 in final state</a:t>
                      </a:r>
                      <a:endParaRPr lang="ru-RU" sz="1100" dirty="0">
                        <a:effectLst/>
                        <a:latin typeface="Calibri"/>
                        <a:ea typeface="Calibri"/>
                        <a:cs typeface="Times New Roman"/>
                      </a:endParaRPr>
                    </a:p>
                  </a:txBody>
                  <a:tcPr marL="9525" marR="9525" marT="9497" marB="9497">
                    <a:lnL>
                      <a:noFill/>
                    </a:lnL>
                    <a:lnR>
                      <a:noFill/>
                    </a:lnR>
                    <a:lnT>
                      <a:noFill/>
                    </a:lnT>
                    <a:lnB>
                      <a:noFill/>
                    </a:lnB>
                    <a:solidFill>
                      <a:srgbClr val="FDE9D9"/>
                    </a:solidFill>
                  </a:tcPr>
                </a:tc>
              </a:tr>
              <a:tr h="229212">
                <a:tc>
                  <a:txBody>
                    <a:bodyPr/>
                    <a:lstStyle/>
                    <a:p>
                      <a:pPr algn="l">
                        <a:lnSpc>
                          <a:spcPct val="115000"/>
                        </a:lnSpc>
                        <a:spcAft>
                          <a:spcPts val="0"/>
                        </a:spcAft>
                      </a:pPr>
                      <a:r>
                        <a:rPr lang="en-US" sz="1200" b="1" dirty="0">
                          <a:effectLst/>
                          <a:latin typeface="Courier New"/>
                          <a:ea typeface="Times New Roman"/>
                          <a:cs typeface="Times New Roman"/>
                        </a:rPr>
                        <a:t>J,YF,6,17,1967 (J,SNP,6,12,1968) English translation</a:t>
                      </a:r>
                      <a:endParaRPr lang="ru-RU" sz="1100" dirty="0">
                        <a:effectLst/>
                        <a:latin typeface="Calibri"/>
                        <a:ea typeface="Calibri"/>
                        <a:cs typeface="Times New Roman"/>
                      </a:endParaRPr>
                    </a:p>
                  </a:txBody>
                  <a:tcPr marL="9525" marR="9525" marT="9497" marB="9497">
                    <a:lnL>
                      <a:noFill/>
                    </a:lnL>
                    <a:lnR>
                      <a:noFill/>
                    </a:lnR>
                    <a:lnT>
                      <a:noFill/>
                    </a:lnT>
                    <a:lnB>
                      <a:noFill/>
                    </a:lnB>
                    <a:solidFill>
                      <a:srgbClr val="FDE9D9"/>
                    </a:solidFill>
                  </a:tcPr>
                </a:tc>
              </a:tr>
            </a:tbl>
          </a:graphicData>
        </a:graphic>
      </p:graphicFrame>
      <p:sp>
        <p:nvSpPr>
          <p:cNvPr id="61447" name="Rectangle 1"/>
          <p:cNvSpPr>
            <a:spLocks noRot="1" noChangeAspect="1" noMove="1" noResize="1" noEditPoints="1" noAdjustHandles="1" noChangeArrowheads="1" noChangeShapeType="1" noTextEdit="1"/>
          </p:cNvSpPr>
          <p:nvPr/>
        </p:nvSpPr>
        <p:spPr bwMode="auto">
          <a:xfrm>
            <a:off x="1484082" y="447661"/>
            <a:ext cx="5111849" cy="523220"/>
          </a:xfrm>
          <a:prstGeom prst="rect">
            <a:avLst/>
          </a:prstGeom>
          <a:blipFill rotWithShape="1">
            <a:blip r:embed="rId4" cstate="print"/>
            <a:stretch>
              <a:fillRect l="-238" b="-11628"/>
            </a:stretch>
          </a:blipFill>
          <a:ln>
            <a:noFill/>
          </a:ln>
          <a:effectLst/>
          <a:extLst>
            <a:ext uri="{909E8E84-426E-40DD-AFC4-6F175D3DCCD1}"/>
            <a:ext uri="{91240B29-F687-4F45-9708-019B960494DF}"/>
            <a:ext uri="{AF507438-7753-43E0-B8FC-AC1667EBCBE1}"/>
          </a:extLst>
        </p:spPr>
        <p:txBody>
          <a:bodyPr/>
          <a:lstStyle/>
          <a:p>
            <a:pPr fontAlgn="auto">
              <a:spcBef>
                <a:spcPts val="0"/>
              </a:spcBef>
              <a:spcAft>
                <a:spcPts val="0"/>
              </a:spcAft>
              <a:defRPr/>
            </a:pPr>
            <a:r>
              <a:rPr lang="ru-RU">
                <a:noFill/>
                <a:latin typeface="+mn-lt"/>
                <a:cs typeface="+mn-cs"/>
              </a:rPr>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1" name="Picture 2"/>
          <p:cNvPicPr>
            <a:picLocks noChangeAspect="1" noChangeArrowheads="1"/>
          </p:cNvPicPr>
          <p:nvPr/>
        </p:nvPicPr>
        <p:blipFill>
          <a:blip r:embed="rId2" cstate="print"/>
          <a:srcRect/>
          <a:stretch>
            <a:fillRect/>
          </a:stretch>
        </p:blipFill>
        <p:spPr bwMode="auto">
          <a:xfrm>
            <a:off x="179388" y="0"/>
            <a:ext cx="8964612" cy="1989138"/>
          </a:xfrm>
          <a:prstGeom prst="rect">
            <a:avLst/>
          </a:prstGeom>
          <a:noFill/>
          <a:ln w="9525">
            <a:noFill/>
            <a:miter lim="800000"/>
            <a:headEnd/>
            <a:tailEnd/>
          </a:ln>
        </p:spPr>
      </p:pic>
      <p:pic>
        <p:nvPicPr>
          <p:cNvPr id="814082" name="Picture 4"/>
          <p:cNvPicPr>
            <a:picLocks noChangeAspect="1" noChangeArrowheads="1"/>
          </p:cNvPicPr>
          <p:nvPr/>
        </p:nvPicPr>
        <p:blipFill>
          <a:blip r:embed="rId3" cstate="print"/>
          <a:srcRect/>
          <a:stretch>
            <a:fillRect/>
          </a:stretch>
        </p:blipFill>
        <p:spPr bwMode="auto">
          <a:xfrm>
            <a:off x="179388" y="1989138"/>
            <a:ext cx="4327525" cy="4608512"/>
          </a:xfrm>
          <a:prstGeom prst="rect">
            <a:avLst/>
          </a:prstGeom>
          <a:noFill/>
          <a:ln w="9525">
            <a:noFill/>
            <a:miter lim="800000"/>
            <a:headEnd/>
            <a:tailEnd/>
          </a:ln>
        </p:spPr>
      </p:pic>
      <p:pic>
        <p:nvPicPr>
          <p:cNvPr id="814083" name="Picture 5"/>
          <p:cNvPicPr>
            <a:picLocks noChangeAspect="1" noChangeArrowheads="1"/>
          </p:cNvPicPr>
          <p:nvPr/>
        </p:nvPicPr>
        <p:blipFill>
          <a:blip r:embed="rId4" cstate="print"/>
          <a:srcRect/>
          <a:stretch>
            <a:fillRect/>
          </a:stretch>
        </p:blipFill>
        <p:spPr bwMode="auto">
          <a:xfrm>
            <a:off x="4949825" y="1989138"/>
            <a:ext cx="4086225" cy="4576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2"/>
          <p:cNvPicPr>
            <a:picLocks noChangeAspect="1" noChangeArrowheads="1"/>
          </p:cNvPicPr>
          <p:nvPr/>
        </p:nvPicPr>
        <p:blipFill>
          <a:blip r:embed="rId2" cstate="print"/>
          <a:srcRect/>
          <a:stretch>
            <a:fillRect/>
          </a:stretch>
        </p:blipFill>
        <p:spPr bwMode="auto">
          <a:xfrm>
            <a:off x="692150" y="403225"/>
            <a:ext cx="4824413" cy="4164013"/>
          </a:xfrm>
          <a:prstGeom prst="rect">
            <a:avLst/>
          </a:prstGeom>
          <a:noFill/>
          <a:ln w="9525">
            <a:noFill/>
            <a:miter lim="800000"/>
            <a:headEnd/>
            <a:tailEnd/>
          </a:ln>
        </p:spPr>
      </p:pic>
      <p:pic>
        <p:nvPicPr>
          <p:cNvPr id="836610" name="Picture 3"/>
          <p:cNvPicPr>
            <a:picLocks noChangeAspect="1" noChangeArrowheads="1"/>
          </p:cNvPicPr>
          <p:nvPr/>
        </p:nvPicPr>
        <p:blipFill>
          <a:blip r:embed="rId3" cstate="print"/>
          <a:srcRect/>
          <a:stretch>
            <a:fillRect/>
          </a:stretch>
        </p:blipFill>
        <p:spPr bwMode="auto">
          <a:xfrm>
            <a:off x="715963" y="4581525"/>
            <a:ext cx="5440362" cy="2276475"/>
          </a:xfrm>
          <a:prstGeom prst="rect">
            <a:avLst/>
          </a:prstGeom>
          <a:noFill/>
          <a:ln w="9525">
            <a:noFill/>
            <a:miter lim="800000"/>
            <a:headEnd/>
            <a:tailEnd/>
          </a:ln>
        </p:spPr>
      </p:pic>
      <p:pic>
        <p:nvPicPr>
          <p:cNvPr id="836611" name="Picture 4"/>
          <p:cNvPicPr>
            <a:picLocks noChangeAspect="1" noChangeArrowheads="1"/>
          </p:cNvPicPr>
          <p:nvPr/>
        </p:nvPicPr>
        <p:blipFill>
          <a:blip r:embed="rId4" cstate="print"/>
          <a:srcRect/>
          <a:stretch>
            <a:fillRect/>
          </a:stretch>
        </p:blipFill>
        <p:spPr bwMode="auto">
          <a:xfrm>
            <a:off x="5292725" y="2133600"/>
            <a:ext cx="3681413" cy="144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Прямоугольник 1"/>
          <p:cNvSpPr>
            <a:spLocks noChangeArrowheads="1"/>
          </p:cNvSpPr>
          <p:nvPr/>
        </p:nvSpPr>
        <p:spPr bwMode="auto">
          <a:xfrm>
            <a:off x="539750" y="620713"/>
            <a:ext cx="8208963" cy="5632450"/>
          </a:xfrm>
          <a:prstGeom prst="rect">
            <a:avLst/>
          </a:prstGeom>
          <a:noFill/>
          <a:ln w="9525">
            <a:noFill/>
            <a:miter lim="800000"/>
            <a:headEnd/>
            <a:tailEnd/>
          </a:ln>
        </p:spPr>
        <p:txBody>
          <a:bodyPr>
            <a:spAutoFit/>
          </a:bodyPr>
          <a:lstStyle/>
          <a:p>
            <a:pPr indent="449263" algn="just">
              <a:lnSpc>
                <a:spcPct val="150000"/>
              </a:lnSpc>
            </a:pPr>
            <a:r>
              <a:rPr lang="ru-RU" sz="2000">
                <a:latin typeface="Times New Roman" pitchFamily="18" charset="0"/>
                <a:ea typeface="Batang" pitchFamily="18" charset="-127"/>
              </a:rPr>
              <a:t>Образование изотопа </a:t>
            </a:r>
            <a:r>
              <a:rPr lang="ru-RU" sz="2000" b="1" baseline="30000">
                <a:latin typeface="Times New Roman" pitchFamily="18" charset="0"/>
                <a:ea typeface="Batang" pitchFamily="18" charset="-127"/>
              </a:rPr>
              <a:t>197</a:t>
            </a:r>
            <a:r>
              <a:rPr lang="ru-RU" sz="2000" b="1">
                <a:latin typeface="Times New Roman" pitchFamily="18" charset="0"/>
                <a:ea typeface="Batang" pitchFamily="18" charset="-127"/>
              </a:rPr>
              <a:t>Hg</a:t>
            </a:r>
            <a:r>
              <a:rPr lang="ru-RU" sz="2000">
                <a:latin typeface="Times New Roman" pitchFamily="18" charset="0"/>
                <a:ea typeface="Batang" pitchFamily="18" charset="-127"/>
              </a:rPr>
              <a:t> и заселение в ней основного и изомерного состояний было детально изучено в реакциях на γ- лучах, нейтронах и на легких частицах: [</a:t>
            </a:r>
            <a:r>
              <a:rPr lang="en-US" sz="2000">
                <a:latin typeface="Times New Roman" pitchFamily="18" charset="0"/>
                <a:ea typeface="Batang" pitchFamily="18" charset="-127"/>
              </a:rPr>
              <a:t>R</a:t>
            </a:r>
            <a:r>
              <a:rPr lang="ru-RU" sz="2000">
                <a:latin typeface="Times New Roman" pitchFamily="18" charset="0"/>
                <a:ea typeface="Batang" pitchFamily="18" charset="-127"/>
              </a:rPr>
              <a:t>. </a:t>
            </a:r>
            <a:r>
              <a:rPr lang="en-US" sz="2000">
                <a:latin typeface="Times New Roman" pitchFamily="18" charset="0"/>
                <a:ea typeface="Batang" pitchFamily="18" charset="-127"/>
              </a:rPr>
              <a:t>Vandenbosch and J</a:t>
            </a:r>
            <a:r>
              <a:rPr lang="ru-RU" sz="2000">
                <a:latin typeface="Times New Roman" pitchFamily="18" charset="0"/>
                <a:ea typeface="Batang" pitchFamily="18" charset="-127"/>
              </a:rPr>
              <a:t>.</a:t>
            </a:r>
            <a:r>
              <a:rPr lang="en-US" sz="2000">
                <a:latin typeface="Times New Roman" pitchFamily="18" charset="0"/>
                <a:ea typeface="Batang" pitchFamily="18" charset="-127"/>
              </a:rPr>
              <a:t>R</a:t>
            </a:r>
            <a:r>
              <a:rPr lang="ru-RU" sz="2000">
                <a:latin typeface="Times New Roman" pitchFamily="18" charset="0"/>
                <a:ea typeface="Batang" pitchFamily="18" charset="-127"/>
              </a:rPr>
              <a:t>. </a:t>
            </a:r>
            <a:r>
              <a:rPr lang="en-US" sz="2000">
                <a:latin typeface="Times New Roman" pitchFamily="18" charset="0"/>
                <a:ea typeface="Batang" pitchFamily="18" charset="-127"/>
              </a:rPr>
              <a:t>Huizenga</a:t>
            </a:r>
            <a:r>
              <a:rPr lang="ru-RU" sz="2000">
                <a:latin typeface="Times New Roman" pitchFamily="18" charset="0"/>
                <a:ea typeface="Batang" pitchFamily="18" charset="-127"/>
              </a:rPr>
              <a:t>, </a:t>
            </a:r>
            <a:r>
              <a:rPr lang="en-US" sz="2000">
                <a:latin typeface="Times New Roman" pitchFamily="18" charset="0"/>
                <a:ea typeface="Batang" pitchFamily="18" charset="-127"/>
              </a:rPr>
              <a:t>PR</a:t>
            </a:r>
            <a:r>
              <a:rPr lang="ru-RU" sz="2000">
                <a:latin typeface="Times New Roman" pitchFamily="18" charset="0"/>
                <a:ea typeface="Batang" pitchFamily="18" charset="-127"/>
              </a:rPr>
              <a:t>, 120 (1960) 1313-1318; </a:t>
            </a:r>
            <a:r>
              <a:rPr lang="en-US" sz="2000">
                <a:latin typeface="Times New Roman" pitchFamily="18" charset="0"/>
                <a:ea typeface="Batang" pitchFamily="18" charset="-127"/>
              </a:rPr>
              <a:t>S</a:t>
            </a:r>
            <a:r>
              <a:rPr lang="ru-RU" sz="2000">
                <a:latin typeface="Times New Roman" pitchFamily="18" charset="0"/>
                <a:ea typeface="Batang" pitchFamily="18" charset="-127"/>
              </a:rPr>
              <a:t>.</a:t>
            </a:r>
            <a:r>
              <a:rPr lang="en-US" sz="2000">
                <a:latin typeface="Times New Roman" pitchFamily="18" charset="0"/>
                <a:ea typeface="Batang" pitchFamily="18" charset="-127"/>
              </a:rPr>
              <a:t>Sudar and S</a:t>
            </a:r>
            <a:r>
              <a:rPr lang="ru-RU" sz="2000">
                <a:latin typeface="Times New Roman" pitchFamily="18" charset="0"/>
                <a:ea typeface="Batang" pitchFamily="18" charset="-127"/>
              </a:rPr>
              <a:t>.</a:t>
            </a:r>
            <a:r>
              <a:rPr lang="en-US" sz="2000">
                <a:latin typeface="Times New Roman" pitchFamily="18" charset="0"/>
                <a:ea typeface="Batang" pitchFamily="18" charset="-127"/>
              </a:rPr>
              <a:t>M</a:t>
            </a:r>
            <a:r>
              <a:rPr lang="ru-RU" sz="2000">
                <a:latin typeface="Times New Roman" pitchFamily="18" charset="0"/>
                <a:ea typeface="Batang" pitchFamily="18" charset="-127"/>
              </a:rPr>
              <a:t>. </a:t>
            </a:r>
            <a:r>
              <a:rPr lang="en-US" sz="2000">
                <a:latin typeface="Times New Roman" pitchFamily="18" charset="0"/>
                <a:ea typeface="Batang" pitchFamily="18" charset="-127"/>
              </a:rPr>
              <a:t>Qaim</a:t>
            </a:r>
            <a:r>
              <a:rPr lang="ru-RU" sz="2000">
                <a:latin typeface="Times New Roman" pitchFamily="18" charset="0"/>
                <a:ea typeface="Batang" pitchFamily="18" charset="-127"/>
              </a:rPr>
              <a:t>, </a:t>
            </a:r>
            <a:r>
              <a:rPr lang="en-US" sz="2000">
                <a:latin typeface="Times New Roman" pitchFamily="18" charset="0"/>
                <a:ea typeface="Batang" pitchFamily="18" charset="-127"/>
              </a:rPr>
              <a:t>PRC</a:t>
            </a:r>
            <a:r>
              <a:rPr lang="ru-RU" sz="2000">
                <a:latin typeface="Times New Roman" pitchFamily="18" charset="0"/>
                <a:ea typeface="Batang" pitchFamily="18" charset="-127"/>
              </a:rPr>
              <a:t>., 2006,</a:t>
            </a:r>
            <a:r>
              <a:rPr lang="en-US" sz="2000">
                <a:latin typeface="Times New Roman" pitchFamily="18" charset="0"/>
                <a:ea typeface="Batang" pitchFamily="18" charset="-127"/>
              </a:rPr>
              <a:t>V</a:t>
            </a:r>
            <a:r>
              <a:rPr lang="ru-RU" sz="2000">
                <a:latin typeface="Times New Roman" pitchFamily="18" charset="0"/>
                <a:ea typeface="Batang" pitchFamily="18" charset="-127"/>
              </a:rPr>
              <a:t>.73, </a:t>
            </a:r>
            <a:r>
              <a:rPr lang="en-US" sz="2000">
                <a:latin typeface="Times New Roman" pitchFamily="18" charset="0"/>
                <a:ea typeface="Batang" pitchFamily="18" charset="-127"/>
              </a:rPr>
              <a:t>P</a:t>
            </a:r>
            <a:r>
              <a:rPr lang="ru-RU" sz="2000">
                <a:latin typeface="Times New Roman" pitchFamily="18" charset="0"/>
                <a:ea typeface="Batang" pitchFamily="18" charset="-127"/>
              </a:rPr>
              <a:t>. 034613- реакция </a:t>
            </a:r>
            <a:r>
              <a:rPr lang="ru-RU" sz="2000" baseline="30000">
                <a:latin typeface="Times New Roman" pitchFamily="18" charset="0"/>
                <a:ea typeface="Batang" pitchFamily="18" charset="-127"/>
              </a:rPr>
              <a:t>197</a:t>
            </a:r>
            <a:r>
              <a:rPr lang="en-US" sz="2000">
                <a:latin typeface="Times New Roman" pitchFamily="18" charset="0"/>
                <a:ea typeface="Batang" pitchFamily="18" charset="-127"/>
              </a:rPr>
              <a:t>Au</a:t>
            </a:r>
            <a:r>
              <a:rPr lang="ru-RU" sz="2000">
                <a:latin typeface="Times New Roman" pitchFamily="18" charset="0"/>
                <a:ea typeface="Batang" pitchFamily="18" charset="-127"/>
              </a:rPr>
              <a:t>(</a:t>
            </a:r>
            <a:r>
              <a:rPr lang="en-US" sz="2000">
                <a:latin typeface="Times New Roman" pitchFamily="18" charset="0"/>
                <a:ea typeface="Batang" pitchFamily="18" charset="-127"/>
              </a:rPr>
              <a:t>p</a:t>
            </a:r>
            <a:r>
              <a:rPr lang="ru-RU" sz="2000">
                <a:latin typeface="Times New Roman" pitchFamily="18" charset="0"/>
                <a:ea typeface="Batang" pitchFamily="18" charset="-127"/>
              </a:rPr>
              <a:t>,</a:t>
            </a:r>
            <a:r>
              <a:rPr lang="en-US" sz="2000">
                <a:latin typeface="Times New Roman" pitchFamily="18" charset="0"/>
                <a:ea typeface="Batang" pitchFamily="18" charset="-127"/>
              </a:rPr>
              <a:t>n</a:t>
            </a:r>
            <a:r>
              <a:rPr lang="ru-RU" sz="2000">
                <a:latin typeface="Times New Roman" pitchFamily="18" charset="0"/>
                <a:ea typeface="Batang" pitchFamily="18" charset="-127"/>
              </a:rPr>
              <a:t>)</a:t>
            </a:r>
            <a:r>
              <a:rPr lang="ru-RU" sz="2000" baseline="30000">
                <a:latin typeface="Times New Roman" pitchFamily="18" charset="0"/>
                <a:ea typeface="Batang" pitchFamily="18" charset="-127"/>
              </a:rPr>
              <a:t>197</a:t>
            </a:r>
            <a:r>
              <a:rPr lang="en-US" sz="2000" baseline="30000">
                <a:latin typeface="Times New Roman" pitchFamily="18" charset="0"/>
                <a:ea typeface="Batang" pitchFamily="18" charset="-127"/>
              </a:rPr>
              <a:t>m</a:t>
            </a:r>
            <a:r>
              <a:rPr lang="ru-RU" sz="2000" baseline="30000">
                <a:latin typeface="Times New Roman" pitchFamily="18" charset="0"/>
                <a:ea typeface="Batang" pitchFamily="18" charset="-127"/>
              </a:rPr>
              <a:t>,</a:t>
            </a:r>
            <a:r>
              <a:rPr lang="en-US" sz="2000" baseline="30000">
                <a:latin typeface="Times New Roman" pitchFamily="18" charset="0"/>
                <a:ea typeface="Batang" pitchFamily="18" charset="-127"/>
              </a:rPr>
              <a:t>g</a:t>
            </a:r>
            <a:r>
              <a:rPr lang="en-US" sz="2000">
                <a:latin typeface="Times New Roman" pitchFamily="18" charset="0"/>
                <a:ea typeface="Batang" pitchFamily="18" charset="-127"/>
              </a:rPr>
              <a:t>Hg</a:t>
            </a:r>
            <a:r>
              <a:rPr lang="ru-RU" sz="2000">
                <a:latin typeface="Times New Roman" pitchFamily="18" charset="0"/>
                <a:ea typeface="Batang" pitchFamily="18" charset="-127"/>
              </a:rPr>
              <a:t>]. В этих работах было получено, что изомерное отношение меняется  в этих реакциях от 0.04 до 2.5.</a:t>
            </a:r>
          </a:p>
          <a:p>
            <a:pPr indent="449263" algn="just">
              <a:lnSpc>
                <a:spcPct val="150000"/>
              </a:lnSpc>
            </a:pPr>
            <a:r>
              <a:rPr lang="ru-RU" sz="2000">
                <a:latin typeface="Times New Roman" pitchFamily="18" charset="0"/>
                <a:ea typeface="Batang" pitchFamily="18" charset="-127"/>
              </a:rPr>
              <a:t>В реакции слияния </a:t>
            </a:r>
            <a:r>
              <a:rPr lang="ru-RU" sz="2000" baseline="30000">
                <a:latin typeface="Times New Roman" pitchFamily="18" charset="0"/>
                <a:ea typeface="Batang" pitchFamily="18" charset="-127"/>
              </a:rPr>
              <a:t>197</a:t>
            </a:r>
            <a:r>
              <a:rPr lang="en-US" sz="2000">
                <a:latin typeface="Times New Roman" pitchFamily="18" charset="0"/>
                <a:ea typeface="Batang" pitchFamily="18" charset="-127"/>
              </a:rPr>
              <a:t>Au</a:t>
            </a:r>
            <a:r>
              <a:rPr lang="ru-RU" sz="2000">
                <a:latin typeface="Times New Roman" pitchFamily="18" charset="0"/>
                <a:ea typeface="Batang" pitchFamily="18" charset="-127"/>
              </a:rPr>
              <a:t>(</a:t>
            </a:r>
            <a:r>
              <a:rPr lang="en-US" sz="2000">
                <a:latin typeface="Times New Roman" pitchFamily="18" charset="0"/>
                <a:ea typeface="Batang" pitchFamily="18" charset="-127"/>
              </a:rPr>
              <a:t>t</a:t>
            </a:r>
            <a:r>
              <a:rPr lang="ru-RU" sz="2000">
                <a:latin typeface="Times New Roman" pitchFamily="18" charset="0"/>
                <a:ea typeface="Batang" pitchFamily="18" charset="-127"/>
              </a:rPr>
              <a:t>,3</a:t>
            </a:r>
            <a:r>
              <a:rPr lang="en-US" sz="2000">
                <a:latin typeface="Times New Roman" pitchFamily="18" charset="0"/>
                <a:ea typeface="Batang" pitchFamily="18" charset="-127"/>
              </a:rPr>
              <a:t>n</a:t>
            </a:r>
            <a:r>
              <a:rPr lang="ru-RU" sz="2000">
                <a:latin typeface="Times New Roman" pitchFamily="18" charset="0"/>
                <a:ea typeface="Batang" pitchFamily="18" charset="-127"/>
              </a:rPr>
              <a:t>)</a:t>
            </a:r>
            <a:r>
              <a:rPr lang="ru-RU" sz="2000" baseline="30000">
                <a:latin typeface="Times New Roman" pitchFamily="18" charset="0"/>
                <a:ea typeface="Batang" pitchFamily="18" charset="-127"/>
              </a:rPr>
              <a:t>197</a:t>
            </a:r>
            <a:r>
              <a:rPr lang="en-US" sz="2000" baseline="30000">
                <a:latin typeface="Times New Roman" pitchFamily="18" charset="0"/>
                <a:ea typeface="Batang" pitchFamily="18" charset="-127"/>
              </a:rPr>
              <a:t>m</a:t>
            </a:r>
            <a:r>
              <a:rPr lang="ru-RU" sz="2000" baseline="30000">
                <a:latin typeface="Times New Roman" pitchFamily="18" charset="0"/>
                <a:ea typeface="Batang" pitchFamily="18" charset="-127"/>
              </a:rPr>
              <a:t>,</a:t>
            </a:r>
            <a:r>
              <a:rPr lang="en-US" sz="2000" baseline="30000">
                <a:latin typeface="Times New Roman" pitchFamily="18" charset="0"/>
                <a:ea typeface="Batang" pitchFamily="18" charset="-127"/>
              </a:rPr>
              <a:t>g</a:t>
            </a:r>
            <a:r>
              <a:rPr lang="en-US" sz="2000">
                <a:latin typeface="Times New Roman" pitchFamily="18" charset="0"/>
                <a:ea typeface="Batang" pitchFamily="18" charset="-127"/>
              </a:rPr>
              <a:t>Hg </a:t>
            </a:r>
            <a:r>
              <a:rPr lang="ru-RU" sz="2000">
                <a:latin typeface="Times New Roman" pitchFamily="18" charset="0"/>
                <a:ea typeface="Batang" pitchFamily="18" charset="-127"/>
              </a:rPr>
              <a:t>измерены функции возбуждения для основного и изомерного состояний </a:t>
            </a:r>
            <a:r>
              <a:rPr lang="ru-RU" sz="2000" baseline="30000">
                <a:latin typeface="Times New Roman" pitchFamily="18" charset="0"/>
                <a:ea typeface="Batang" pitchFamily="18" charset="-127"/>
              </a:rPr>
              <a:t>197</a:t>
            </a:r>
            <a:r>
              <a:rPr lang="en-US" sz="2000">
                <a:latin typeface="Times New Roman" pitchFamily="18" charset="0"/>
                <a:ea typeface="Batang" pitchFamily="18" charset="-127"/>
              </a:rPr>
              <a:t>Hg </a:t>
            </a:r>
            <a:r>
              <a:rPr lang="ru-RU" sz="2000">
                <a:latin typeface="Times New Roman" pitchFamily="18" charset="0"/>
                <a:ea typeface="Batang" pitchFamily="18" charset="-127"/>
              </a:rPr>
              <a:t>в области энергий 11-24 МэВ и рассчитано изомерное отношение, которое плавно растет от 0.7 до 3.5. В основном это отношение, как и для </a:t>
            </a:r>
            <a:r>
              <a:rPr lang="ru-RU" sz="2000" baseline="30000">
                <a:latin typeface="Times New Roman" pitchFamily="18" charset="0"/>
                <a:ea typeface="Batang" pitchFamily="18" charset="-127"/>
              </a:rPr>
              <a:t>195</a:t>
            </a:r>
            <a:r>
              <a:rPr lang="en-US" sz="2000">
                <a:latin typeface="Times New Roman" pitchFamily="18" charset="0"/>
                <a:ea typeface="Batang" pitchFamily="18" charset="-127"/>
              </a:rPr>
              <a:t>Hg</a:t>
            </a:r>
            <a:r>
              <a:rPr lang="ru-RU" sz="2000">
                <a:latin typeface="Times New Roman" pitchFamily="18" charset="0"/>
                <a:ea typeface="Batang" pitchFamily="18" charset="-127"/>
              </a:rPr>
              <a:t>, описывается заселением состояний при распаде составного ядра с испарением нейтронов.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Oval 2"/>
          <p:cNvSpPr>
            <a:spLocks noChangeArrowheads="1"/>
          </p:cNvSpPr>
          <p:nvPr/>
        </p:nvSpPr>
        <p:spPr bwMode="auto">
          <a:xfrm>
            <a:off x="4910138" y="276225"/>
            <a:ext cx="11112" cy="12700"/>
          </a:xfrm>
          <a:prstGeom prst="ellipse">
            <a:avLst/>
          </a:prstGeom>
          <a:solidFill>
            <a:srgbClr val="010101"/>
          </a:solidFill>
          <a:ln w="9525">
            <a:noFill/>
            <a:round/>
            <a:headEnd/>
            <a:tailEnd/>
          </a:ln>
        </p:spPr>
        <p:txBody>
          <a:bodyPr/>
          <a:lstStyle/>
          <a:p>
            <a:endParaRPr lang="ru-RU">
              <a:solidFill>
                <a:srgbClr val="000000"/>
              </a:solidFill>
            </a:endParaRPr>
          </a:p>
        </p:txBody>
      </p:sp>
      <p:sp>
        <p:nvSpPr>
          <p:cNvPr id="837634" name="Oval 3"/>
          <p:cNvSpPr>
            <a:spLocks noChangeArrowheads="1"/>
          </p:cNvSpPr>
          <p:nvPr/>
        </p:nvSpPr>
        <p:spPr bwMode="auto">
          <a:xfrm>
            <a:off x="4910138" y="1111250"/>
            <a:ext cx="11112" cy="12700"/>
          </a:xfrm>
          <a:prstGeom prst="ellipse">
            <a:avLst/>
          </a:prstGeom>
          <a:solidFill>
            <a:srgbClr val="010101"/>
          </a:solidFill>
          <a:ln w="9525">
            <a:noFill/>
            <a:round/>
            <a:headEnd/>
            <a:tailEnd/>
          </a:ln>
        </p:spPr>
        <p:txBody>
          <a:bodyPr/>
          <a:lstStyle/>
          <a:p>
            <a:endParaRPr lang="ru-RU">
              <a:solidFill>
                <a:srgbClr val="000000"/>
              </a:solidFill>
            </a:endParaRPr>
          </a:p>
        </p:txBody>
      </p:sp>
      <p:sp>
        <p:nvSpPr>
          <p:cNvPr id="837635" name="Freeform 5"/>
          <p:cNvSpPr>
            <a:spLocks/>
          </p:cNvSpPr>
          <p:nvPr/>
        </p:nvSpPr>
        <p:spPr bwMode="auto">
          <a:xfrm>
            <a:off x="3589338" y="56991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path>
            </a:pathLst>
          </a:custGeom>
          <a:noFill/>
          <a:ln w="3175">
            <a:solidFill>
              <a:srgbClr val="FFFFFF"/>
            </a:solidFill>
            <a:prstDash val="solid"/>
            <a:round/>
            <a:headEnd/>
            <a:tailEnd/>
          </a:ln>
        </p:spPr>
        <p:txBody>
          <a:bodyPr/>
          <a:lstStyle/>
          <a:p>
            <a:endParaRPr lang="ru-RU"/>
          </a:p>
        </p:txBody>
      </p:sp>
      <p:sp>
        <p:nvSpPr>
          <p:cNvPr id="837636" name="Text Box 7"/>
          <p:cNvSpPr txBox="1">
            <a:spLocks noChangeArrowheads="1"/>
          </p:cNvSpPr>
          <p:nvPr/>
        </p:nvSpPr>
        <p:spPr bwMode="auto">
          <a:xfrm>
            <a:off x="2286000" y="1447800"/>
            <a:ext cx="1565275"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Spin isomer</a:t>
            </a:r>
          </a:p>
        </p:txBody>
      </p:sp>
      <p:sp>
        <p:nvSpPr>
          <p:cNvPr id="837637" name="Text Box 8"/>
          <p:cNvSpPr txBox="1">
            <a:spLocks noChangeArrowheads="1"/>
          </p:cNvSpPr>
          <p:nvPr/>
        </p:nvSpPr>
        <p:spPr bwMode="auto">
          <a:xfrm>
            <a:off x="3581400" y="5181600"/>
            <a:ext cx="177641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Shape isomer</a:t>
            </a:r>
          </a:p>
        </p:txBody>
      </p:sp>
      <p:sp>
        <p:nvSpPr>
          <p:cNvPr id="837638" name="Text Box 9"/>
          <p:cNvSpPr txBox="1">
            <a:spLocks noChangeArrowheads="1"/>
          </p:cNvSpPr>
          <p:nvPr/>
        </p:nvSpPr>
        <p:spPr bwMode="auto">
          <a:xfrm>
            <a:off x="3779838" y="3500438"/>
            <a:ext cx="1858962"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Fission isomer</a:t>
            </a:r>
          </a:p>
        </p:txBody>
      </p:sp>
      <p:grpSp>
        <p:nvGrpSpPr>
          <p:cNvPr id="837639" name="Group 10"/>
          <p:cNvGrpSpPr>
            <a:grpSpLocks/>
          </p:cNvGrpSpPr>
          <p:nvPr/>
        </p:nvGrpSpPr>
        <p:grpSpPr bwMode="auto">
          <a:xfrm>
            <a:off x="838200" y="1371600"/>
            <a:ext cx="1143000" cy="1651000"/>
            <a:chOff x="1392" y="1344"/>
            <a:chExt cx="720" cy="1040"/>
          </a:xfrm>
        </p:grpSpPr>
        <p:sp>
          <p:nvSpPr>
            <p:cNvPr id="837654" name="Freeform 11"/>
            <p:cNvSpPr>
              <a:spLocks/>
            </p:cNvSpPr>
            <p:nvPr/>
          </p:nvSpPr>
          <p:spPr bwMode="auto">
            <a:xfrm>
              <a:off x="1392" y="1344"/>
              <a:ext cx="720" cy="1040"/>
            </a:xfrm>
            <a:custGeom>
              <a:avLst/>
              <a:gdLst>
                <a:gd name="T0" fmla="*/ 0 w 720"/>
                <a:gd name="T1" fmla="*/ 0 h 1040"/>
                <a:gd name="T2" fmla="*/ 192 w 720"/>
                <a:gd name="T3" fmla="*/ 768 h 1040"/>
                <a:gd name="T4" fmla="*/ 432 w 720"/>
                <a:gd name="T5" fmla="*/ 912 h 1040"/>
                <a:gd name="T6" fmla="*/ 720 w 720"/>
                <a:gd name="T7" fmla="*/ 0 h 1040"/>
                <a:gd name="T8" fmla="*/ 0 60000 65536"/>
                <a:gd name="T9" fmla="*/ 0 60000 65536"/>
                <a:gd name="T10" fmla="*/ 0 60000 65536"/>
                <a:gd name="T11" fmla="*/ 0 60000 65536"/>
                <a:gd name="T12" fmla="*/ 0 w 720"/>
                <a:gd name="T13" fmla="*/ 0 h 1040"/>
                <a:gd name="T14" fmla="*/ 720 w 720"/>
                <a:gd name="T15" fmla="*/ 1040 h 1040"/>
              </a:gdLst>
              <a:ahLst/>
              <a:cxnLst>
                <a:cxn ang="T8">
                  <a:pos x="T0" y="T1"/>
                </a:cxn>
                <a:cxn ang="T9">
                  <a:pos x="T2" y="T3"/>
                </a:cxn>
                <a:cxn ang="T10">
                  <a:pos x="T4" y="T5"/>
                </a:cxn>
                <a:cxn ang="T11">
                  <a:pos x="T6" y="T7"/>
                </a:cxn>
              </a:cxnLst>
              <a:rect l="T12" t="T13" r="T14" b="T15"/>
              <a:pathLst>
                <a:path w="720" h="1040">
                  <a:moveTo>
                    <a:pt x="0" y="0"/>
                  </a:moveTo>
                  <a:cubicBezTo>
                    <a:pt x="60" y="308"/>
                    <a:pt x="120" y="616"/>
                    <a:pt x="192" y="768"/>
                  </a:cubicBezTo>
                  <a:cubicBezTo>
                    <a:pt x="264" y="920"/>
                    <a:pt x="344" y="1040"/>
                    <a:pt x="432" y="912"/>
                  </a:cubicBezTo>
                  <a:cubicBezTo>
                    <a:pt x="520" y="784"/>
                    <a:pt x="672" y="152"/>
                    <a:pt x="720" y="0"/>
                  </a:cubicBezTo>
                </a:path>
              </a:pathLst>
            </a:custGeom>
            <a:noFill/>
            <a:ln w="22225">
              <a:solidFill>
                <a:schemeClr val="tx1"/>
              </a:solidFill>
              <a:round/>
              <a:headEnd/>
              <a:tailEnd/>
            </a:ln>
          </p:spPr>
          <p:txBody>
            <a:bodyPr/>
            <a:lstStyle/>
            <a:p>
              <a:endParaRPr lang="ru-RU"/>
            </a:p>
          </p:txBody>
        </p:sp>
        <p:sp>
          <p:nvSpPr>
            <p:cNvPr id="837655" name="Line 12"/>
            <p:cNvSpPr>
              <a:spLocks noChangeShapeType="1"/>
            </p:cNvSpPr>
            <p:nvPr/>
          </p:nvSpPr>
          <p:spPr bwMode="auto">
            <a:xfrm>
              <a:off x="1632" y="2112"/>
              <a:ext cx="192" cy="0"/>
            </a:xfrm>
            <a:prstGeom prst="line">
              <a:avLst/>
            </a:prstGeom>
            <a:noFill/>
            <a:ln w="22225">
              <a:solidFill>
                <a:schemeClr val="tx1"/>
              </a:solidFill>
              <a:round/>
              <a:headEnd/>
              <a:tailEnd/>
            </a:ln>
          </p:spPr>
          <p:txBody>
            <a:bodyPr/>
            <a:lstStyle/>
            <a:p>
              <a:endParaRPr lang="ru-RU"/>
            </a:p>
          </p:txBody>
        </p:sp>
        <p:sp>
          <p:nvSpPr>
            <p:cNvPr id="837656" name="Line 13"/>
            <p:cNvSpPr>
              <a:spLocks noChangeShapeType="1"/>
            </p:cNvSpPr>
            <p:nvPr/>
          </p:nvSpPr>
          <p:spPr bwMode="auto">
            <a:xfrm>
              <a:off x="1632" y="2016"/>
              <a:ext cx="192" cy="0"/>
            </a:xfrm>
            <a:prstGeom prst="line">
              <a:avLst/>
            </a:prstGeom>
            <a:noFill/>
            <a:ln w="22225">
              <a:solidFill>
                <a:schemeClr val="tx1"/>
              </a:solidFill>
              <a:round/>
              <a:headEnd/>
              <a:tailEnd/>
            </a:ln>
          </p:spPr>
          <p:txBody>
            <a:bodyPr/>
            <a:lstStyle/>
            <a:p>
              <a:endParaRPr lang="ru-RU"/>
            </a:p>
          </p:txBody>
        </p:sp>
        <p:sp>
          <p:nvSpPr>
            <p:cNvPr id="837657" name="Line 14"/>
            <p:cNvSpPr>
              <a:spLocks noChangeShapeType="1"/>
            </p:cNvSpPr>
            <p:nvPr/>
          </p:nvSpPr>
          <p:spPr bwMode="auto">
            <a:xfrm>
              <a:off x="1632" y="1968"/>
              <a:ext cx="192" cy="0"/>
            </a:xfrm>
            <a:prstGeom prst="line">
              <a:avLst/>
            </a:prstGeom>
            <a:noFill/>
            <a:ln w="22225">
              <a:solidFill>
                <a:schemeClr val="tx1"/>
              </a:solidFill>
              <a:round/>
              <a:headEnd/>
              <a:tailEnd/>
            </a:ln>
          </p:spPr>
          <p:txBody>
            <a:bodyPr/>
            <a:lstStyle/>
            <a:p>
              <a:endParaRPr lang="ru-RU"/>
            </a:p>
          </p:txBody>
        </p:sp>
        <p:sp>
          <p:nvSpPr>
            <p:cNvPr id="837658" name="Line 15"/>
            <p:cNvSpPr>
              <a:spLocks noChangeShapeType="1"/>
            </p:cNvSpPr>
            <p:nvPr/>
          </p:nvSpPr>
          <p:spPr bwMode="auto">
            <a:xfrm>
              <a:off x="1632" y="1584"/>
              <a:ext cx="192" cy="0"/>
            </a:xfrm>
            <a:prstGeom prst="line">
              <a:avLst/>
            </a:prstGeom>
            <a:noFill/>
            <a:ln w="22225">
              <a:solidFill>
                <a:schemeClr val="tx1"/>
              </a:solidFill>
              <a:round/>
              <a:headEnd/>
              <a:tailEnd/>
            </a:ln>
          </p:spPr>
          <p:txBody>
            <a:bodyPr/>
            <a:lstStyle/>
            <a:p>
              <a:endParaRPr lang="ru-RU"/>
            </a:p>
          </p:txBody>
        </p:sp>
        <p:sp>
          <p:nvSpPr>
            <p:cNvPr id="837659" name="Line 16"/>
            <p:cNvSpPr>
              <a:spLocks noChangeShapeType="1"/>
            </p:cNvSpPr>
            <p:nvPr/>
          </p:nvSpPr>
          <p:spPr bwMode="auto">
            <a:xfrm>
              <a:off x="1632" y="1872"/>
              <a:ext cx="192" cy="0"/>
            </a:xfrm>
            <a:prstGeom prst="line">
              <a:avLst/>
            </a:prstGeom>
            <a:noFill/>
            <a:ln w="22225">
              <a:solidFill>
                <a:srgbClr val="FF0000"/>
              </a:solidFill>
              <a:round/>
              <a:headEnd/>
              <a:tailEnd/>
            </a:ln>
          </p:spPr>
          <p:txBody>
            <a:bodyPr/>
            <a:lstStyle/>
            <a:p>
              <a:endParaRPr lang="ru-RU"/>
            </a:p>
          </p:txBody>
        </p:sp>
        <p:sp>
          <p:nvSpPr>
            <p:cNvPr id="837660" name="Line 17"/>
            <p:cNvSpPr>
              <a:spLocks noChangeShapeType="1"/>
            </p:cNvSpPr>
            <p:nvPr/>
          </p:nvSpPr>
          <p:spPr bwMode="auto">
            <a:xfrm>
              <a:off x="1632" y="1776"/>
              <a:ext cx="192" cy="0"/>
            </a:xfrm>
            <a:prstGeom prst="line">
              <a:avLst/>
            </a:prstGeom>
            <a:noFill/>
            <a:ln w="22225">
              <a:solidFill>
                <a:schemeClr val="tx1"/>
              </a:solidFill>
              <a:round/>
              <a:headEnd/>
              <a:tailEnd/>
            </a:ln>
          </p:spPr>
          <p:txBody>
            <a:bodyPr/>
            <a:lstStyle/>
            <a:p>
              <a:endParaRPr lang="ru-RU"/>
            </a:p>
          </p:txBody>
        </p:sp>
        <p:sp>
          <p:nvSpPr>
            <p:cNvPr id="837661" name="Line 18"/>
            <p:cNvSpPr>
              <a:spLocks noChangeShapeType="1"/>
            </p:cNvSpPr>
            <p:nvPr/>
          </p:nvSpPr>
          <p:spPr bwMode="auto">
            <a:xfrm>
              <a:off x="1632" y="1488"/>
              <a:ext cx="192" cy="0"/>
            </a:xfrm>
            <a:prstGeom prst="line">
              <a:avLst/>
            </a:prstGeom>
            <a:noFill/>
            <a:ln w="22225">
              <a:solidFill>
                <a:schemeClr val="tx1"/>
              </a:solidFill>
              <a:round/>
              <a:headEnd/>
              <a:tailEnd/>
            </a:ln>
          </p:spPr>
          <p:txBody>
            <a:bodyPr/>
            <a:lstStyle/>
            <a:p>
              <a:endParaRPr lang="ru-RU"/>
            </a:p>
          </p:txBody>
        </p:sp>
      </p:grpSp>
      <p:grpSp>
        <p:nvGrpSpPr>
          <p:cNvPr id="837640" name="Group 19"/>
          <p:cNvGrpSpPr>
            <a:grpSpLocks/>
          </p:cNvGrpSpPr>
          <p:nvPr/>
        </p:nvGrpSpPr>
        <p:grpSpPr bwMode="auto">
          <a:xfrm>
            <a:off x="609600" y="2819400"/>
            <a:ext cx="2362200" cy="1752600"/>
            <a:chOff x="3936" y="1584"/>
            <a:chExt cx="1488" cy="1104"/>
          </a:xfrm>
        </p:grpSpPr>
        <p:sp>
          <p:nvSpPr>
            <p:cNvPr id="837651" name="Freeform 20"/>
            <p:cNvSpPr>
              <a:spLocks/>
            </p:cNvSpPr>
            <p:nvPr/>
          </p:nvSpPr>
          <p:spPr bwMode="auto">
            <a:xfrm>
              <a:off x="3936" y="1584"/>
              <a:ext cx="1488" cy="1104"/>
            </a:xfrm>
            <a:custGeom>
              <a:avLst/>
              <a:gdLst>
                <a:gd name="T0" fmla="*/ 0 w 1488"/>
                <a:gd name="T1" fmla="*/ 0 h 1104"/>
                <a:gd name="T2" fmla="*/ 144 w 1488"/>
                <a:gd name="T3" fmla="*/ 912 h 1104"/>
                <a:gd name="T4" fmla="*/ 384 w 1488"/>
                <a:gd name="T5" fmla="*/ 1008 h 1104"/>
                <a:gd name="T6" fmla="*/ 624 w 1488"/>
                <a:gd name="T7" fmla="*/ 336 h 1104"/>
                <a:gd name="T8" fmla="*/ 768 w 1488"/>
                <a:gd name="T9" fmla="*/ 336 h 1104"/>
                <a:gd name="T10" fmla="*/ 864 w 1488"/>
                <a:gd name="T11" fmla="*/ 480 h 1104"/>
                <a:gd name="T12" fmla="*/ 960 w 1488"/>
                <a:gd name="T13" fmla="*/ 624 h 1104"/>
                <a:gd name="T14" fmla="*/ 1056 w 1488"/>
                <a:gd name="T15" fmla="*/ 624 h 1104"/>
                <a:gd name="T16" fmla="*/ 1200 w 1488"/>
                <a:gd name="T17" fmla="*/ 288 h 1104"/>
                <a:gd name="T18" fmla="*/ 1344 w 1488"/>
                <a:gd name="T19" fmla="*/ 432 h 1104"/>
                <a:gd name="T20" fmla="*/ 1488 w 1488"/>
                <a:gd name="T21" fmla="*/ 72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8"/>
                <a:gd name="T34" fmla="*/ 0 h 1104"/>
                <a:gd name="T35" fmla="*/ 1488 w 148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8" h="1104">
                  <a:moveTo>
                    <a:pt x="0" y="0"/>
                  </a:moveTo>
                  <a:cubicBezTo>
                    <a:pt x="40" y="372"/>
                    <a:pt x="80" y="744"/>
                    <a:pt x="144" y="912"/>
                  </a:cubicBezTo>
                  <a:cubicBezTo>
                    <a:pt x="208" y="1080"/>
                    <a:pt x="304" y="1104"/>
                    <a:pt x="384" y="1008"/>
                  </a:cubicBezTo>
                  <a:cubicBezTo>
                    <a:pt x="464" y="912"/>
                    <a:pt x="560" y="448"/>
                    <a:pt x="624" y="336"/>
                  </a:cubicBezTo>
                  <a:cubicBezTo>
                    <a:pt x="688" y="224"/>
                    <a:pt x="728" y="312"/>
                    <a:pt x="768" y="336"/>
                  </a:cubicBezTo>
                  <a:cubicBezTo>
                    <a:pt x="808" y="360"/>
                    <a:pt x="832" y="432"/>
                    <a:pt x="864" y="480"/>
                  </a:cubicBezTo>
                  <a:cubicBezTo>
                    <a:pt x="896" y="528"/>
                    <a:pt x="928" y="600"/>
                    <a:pt x="960" y="624"/>
                  </a:cubicBezTo>
                  <a:cubicBezTo>
                    <a:pt x="992" y="648"/>
                    <a:pt x="1016" y="680"/>
                    <a:pt x="1056" y="624"/>
                  </a:cubicBezTo>
                  <a:cubicBezTo>
                    <a:pt x="1096" y="568"/>
                    <a:pt x="1152" y="320"/>
                    <a:pt x="1200" y="288"/>
                  </a:cubicBezTo>
                  <a:cubicBezTo>
                    <a:pt x="1248" y="256"/>
                    <a:pt x="1296" y="360"/>
                    <a:pt x="1344" y="432"/>
                  </a:cubicBezTo>
                  <a:cubicBezTo>
                    <a:pt x="1392" y="504"/>
                    <a:pt x="1440" y="612"/>
                    <a:pt x="1488" y="720"/>
                  </a:cubicBezTo>
                </a:path>
              </a:pathLst>
            </a:custGeom>
            <a:noFill/>
            <a:ln w="22225">
              <a:solidFill>
                <a:schemeClr val="tx1"/>
              </a:solidFill>
              <a:round/>
              <a:headEnd/>
              <a:tailEnd/>
            </a:ln>
          </p:spPr>
          <p:txBody>
            <a:bodyPr/>
            <a:lstStyle/>
            <a:p>
              <a:endParaRPr lang="ru-RU"/>
            </a:p>
          </p:txBody>
        </p:sp>
        <p:sp>
          <p:nvSpPr>
            <p:cNvPr id="837652" name="Line 21"/>
            <p:cNvSpPr>
              <a:spLocks noChangeShapeType="1"/>
            </p:cNvSpPr>
            <p:nvPr/>
          </p:nvSpPr>
          <p:spPr bwMode="auto">
            <a:xfrm>
              <a:off x="4128" y="2400"/>
              <a:ext cx="192" cy="0"/>
            </a:xfrm>
            <a:prstGeom prst="line">
              <a:avLst/>
            </a:prstGeom>
            <a:noFill/>
            <a:ln w="22225">
              <a:solidFill>
                <a:schemeClr val="tx1"/>
              </a:solidFill>
              <a:round/>
              <a:headEnd/>
              <a:tailEnd/>
            </a:ln>
          </p:spPr>
          <p:txBody>
            <a:bodyPr/>
            <a:lstStyle/>
            <a:p>
              <a:endParaRPr lang="ru-RU"/>
            </a:p>
          </p:txBody>
        </p:sp>
        <p:sp>
          <p:nvSpPr>
            <p:cNvPr id="837653" name="Line 22"/>
            <p:cNvSpPr>
              <a:spLocks noChangeShapeType="1"/>
            </p:cNvSpPr>
            <p:nvPr/>
          </p:nvSpPr>
          <p:spPr bwMode="auto">
            <a:xfrm>
              <a:off x="4848" y="2064"/>
              <a:ext cx="192" cy="0"/>
            </a:xfrm>
            <a:prstGeom prst="line">
              <a:avLst/>
            </a:prstGeom>
            <a:noFill/>
            <a:ln w="22225">
              <a:solidFill>
                <a:srgbClr val="FF0000"/>
              </a:solidFill>
              <a:round/>
              <a:headEnd/>
              <a:tailEnd/>
            </a:ln>
          </p:spPr>
          <p:txBody>
            <a:bodyPr/>
            <a:lstStyle/>
            <a:p>
              <a:endParaRPr lang="ru-RU"/>
            </a:p>
          </p:txBody>
        </p:sp>
      </p:grpSp>
      <p:grpSp>
        <p:nvGrpSpPr>
          <p:cNvPr id="837641" name="Group 23"/>
          <p:cNvGrpSpPr>
            <a:grpSpLocks/>
          </p:cNvGrpSpPr>
          <p:nvPr/>
        </p:nvGrpSpPr>
        <p:grpSpPr bwMode="auto">
          <a:xfrm>
            <a:off x="533400" y="4572000"/>
            <a:ext cx="2209800" cy="1803400"/>
            <a:chOff x="3888" y="2640"/>
            <a:chExt cx="1392" cy="1136"/>
          </a:xfrm>
        </p:grpSpPr>
        <p:sp>
          <p:nvSpPr>
            <p:cNvPr id="837648" name="Freeform 24"/>
            <p:cNvSpPr>
              <a:spLocks/>
            </p:cNvSpPr>
            <p:nvPr/>
          </p:nvSpPr>
          <p:spPr bwMode="auto">
            <a:xfrm>
              <a:off x="3888" y="2640"/>
              <a:ext cx="1392" cy="1136"/>
            </a:xfrm>
            <a:custGeom>
              <a:avLst/>
              <a:gdLst>
                <a:gd name="T0" fmla="*/ 0 w 1392"/>
                <a:gd name="T1" fmla="*/ 0 h 1136"/>
                <a:gd name="T2" fmla="*/ 240 w 1392"/>
                <a:gd name="T3" fmla="*/ 960 h 1136"/>
                <a:gd name="T4" fmla="*/ 480 w 1392"/>
                <a:gd name="T5" fmla="*/ 1056 h 1136"/>
                <a:gd name="T6" fmla="*/ 720 w 1392"/>
                <a:gd name="T7" fmla="*/ 480 h 1136"/>
                <a:gd name="T8" fmla="*/ 864 w 1392"/>
                <a:gd name="T9" fmla="*/ 480 h 1136"/>
                <a:gd name="T10" fmla="*/ 1008 w 1392"/>
                <a:gd name="T11" fmla="*/ 912 h 1136"/>
                <a:gd name="T12" fmla="*/ 1152 w 1392"/>
                <a:gd name="T13" fmla="*/ 912 h 1136"/>
                <a:gd name="T14" fmla="*/ 1392 w 1392"/>
                <a:gd name="T15" fmla="*/ 96 h 1136"/>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136"/>
                <a:gd name="T26" fmla="*/ 1392 w 1392"/>
                <a:gd name="T27" fmla="*/ 1136 h 1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136">
                  <a:moveTo>
                    <a:pt x="0" y="0"/>
                  </a:moveTo>
                  <a:cubicBezTo>
                    <a:pt x="80" y="392"/>
                    <a:pt x="160" y="784"/>
                    <a:pt x="240" y="960"/>
                  </a:cubicBezTo>
                  <a:cubicBezTo>
                    <a:pt x="320" y="1136"/>
                    <a:pt x="400" y="1136"/>
                    <a:pt x="480" y="1056"/>
                  </a:cubicBezTo>
                  <a:cubicBezTo>
                    <a:pt x="560" y="976"/>
                    <a:pt x="656" y="576"/>
                    <a:pt x="720" y="480"/>
                  </a:cubicBezTo>
                  <a:cubicBezTo>
                    <a:pt x="784" y="384"/>
                    <a:pt x="816" y="408"/>
                    <a:pt x="864" y="480"/>
                  </a:cubicBezTo>
                  <a:cubicBezTo>
                    <a:pt x="912" y="552"/>
                    <a:pt x="960" y="840"/>
                    <a:pt x="1008" y="912"/>
                  </a:cubicBezTo>
                  <a:cubicBezTo>
                    <a:pt x="1056" y="984"/>
                    <a:pt x="1088" y="1048"/>
                    <a:pt x="1152" y="912"/>
                  </a:cubicBezTo>
                  <a:cubicBezTo>
                    <a:pt x="1216" y="776"/>
                    <a:pt x="1352" y="232"/>
                    <a:pt x="1392" y="96"/>
                  </a:cubicBezTo>
                </a:path>
              </a:pathLst>
            </a:custGeom>
            <a:noFill/>
            <a:ln w="22225">
              <a:solidFill>
                <a:schemeClr val="tx1"/>
              </a:solidFill>
              <a:round/>
              <a:headEnd/>
              <a:tailEnd/>
            </a:ln>
          </p:spPr>
          <p:txBody>
            <a:bodyPr/>
            <a:lstStyle/>
            <a:p>
              <a:endParaRPr lang="ru-RU"/>
            </a:p>
          </p:txBody>
        </p:sp>
        <p:sp>
          <p:nvSpPr>
            <p:cNvPr id="837649" name="Line 25"/>
            <p:cNvSpPr>
              <a:spLocks noChangeShapeType="1"/>
            </p:cNvSpPr>
            <p:nvPr/>
          </p:nvSpPr>
          <p:spPr bwMode="auto">
            <a:xfrm>
              <a:off x="4176" y="3504"/>
              <a:ext cx="192" cy="0"/>
            </a:xfrm>
            <a:prstGeom prst="line">
              <a:avLst/>
            </a:prstGeom>
            <a:noFill/>
            <a:ln w="22225">
              <a:solidFill>
                <a:schemeClr val="tx1"/>
              </a:solidFill>
              <a:round/>
              <a:headEnd/>
              <a:tailEnd/>
            </a:ln>
          </p:spPr>
          <p:txBody>
            <a:bodyPr/>
            <a:lstStyle/>
            <a:p>
              <a:endParaRPr lang="ru-RU"/>
            </a:p>
          </p:txBody>
        </p:sp>
        <p:sp>
          <p:nvSpPr>
            <p:cNvPr id="837650" name="Line 26"/>
            <p:cNvSpPr>
              <a:spLocks noChangeShapeType="1"/>
            </p:cNvSpPr>
            <p:nvPr/>
          </p:nvSpPr>
          <p:spPr bwMode="auto">
            <a:xfrm>
              <a:off x="4848" y="3216"/>
              <a:ext cx="192" cy="0"/>
            </a:xfrm>
            <a:prstGeom prst="line">
              <a:avLst/>
            </a:prstGeom>
            <a:noFill/>
            <a:ln w="22225">
              <a:solidFill>
                <a:srgbClr val="FF0000"/>
              </a:solidFill>
              <a:round/>
              <a:headEnd/>
              <a:tailEnd/>
            </a:ln>
          </p:spPr>
          <p:txBody>
            <a:bodyPr/>
            <a:lstStyle/>
            <a:p>
              <a:endParaRPr lang="ru-RU"/>
            </a:p>
          </p:txBody>
        </p:sp>
      </p:grpSp>
      <p:sp>
        <p:nvSpPr>
          <p:cNvPr id="837642" name="Rectangle 27"/>
          <p:cNvSpPr>
            <a:spLocks noChangeArrowheads="1"/>
          </p:cNvSpPr>
          <p:nvPr/>
        </p:nvSpPr>
        <p:spPr bwMode="auto">
          <a:xfrm>
            <a:off x="4065588" y="404813"/>
            <a:ext cx="1393825" cy="495300"/>
          </a:xfrm>
          <a:prstGeom prst="rect">
            <a:avLst/>
          </a:prstGeom>
          <a:solidFill>
            <a:srgbClr val="FFFF99"/>
          </a:solidFill>
          <a:ln w="38100">
            <a:solidFill>
              <a:schemeClr val="tx1"/>
            </a:solidFill>
            <a:miter lim="800000"/>
            <a:headEnd/>
            <a:tailEnd/>
          </a:ln>
        </p:spPr>
        <p:txBody>
          <a:bodyPr wrap="none" anchor="ctr">
            <a:spAutoFit/>
          </a:bodyPr>
          <a:lstStyle/>
          <a:p>
            <a:pPr eaLnBrk="0" hangingPunct="0"/>
            <a:r>
              <a:rPr lang="en-US" sz="2400">
                <a:solidFill>
                  <a:srgbClr val="000000"/>
                </a:solidFill>
                <a:latin typeface="Comic Sans MS" pitchFamily="66" charset="0"/>
                <a:cs typeface="Times New Roman" pitchFamily="18" charset="0"/>
              </a:rPr>
              <a:t>Isomers</a:t>
            </a:r>
          </a:p>
        </p:txBody>
      </p:sp>
      <p:sp>
        <p:nvSpPr>
          <p:cNvPr id="837643" name="Line 28"/>
          <p:cNvSpPr>
            <a:spLocks noChangeShapeType="1"/>
          </p:cNvSpPr>
          <p:nvPr/>
        </p:nvSpPr>
        <p:spPr bwMode="auto">
          <a:xfrm flipV="1">
            <a:off x="250825" y="1125538"/>
            <a:ext cx="0" cy="5256212"/>
          </a:xfrm>
          <a:prstGeom prst="line">
            <a:avLst/>
          </a:prstGeom>
          <a:noFill/>
          <a:ln w="9525">
            <a:solidFill>
              <a:schemeClr val="tx1"/>
            </a:solidFill>
            <a:round/>
            <a:headEnd/>
            <a:tailEnd type="triangle" w="med" len="med"/>
          </a:ln>
        </p:spPr>
        <p:txBody>
          <a:bodyPr/>
          <a:lstStyle/>
          <a:p>
            <a:endParaRPr lang="ru-RU"/>
          </a:p>
        </p:txBody>
      </p:sp>
      <p:sp>
        <p:nvSpPr>
          <p:cNvPr id="837644" name="Line 29"/>
          <p:cNvSpPr>
            <a:spLocks noChangeShapeType="1"/>
          </p:cNvSpPr>
          <p:nvPr/>
        </p:nvSpPr>
        <p:spPr bwMode="auto">
          <a:xfrm>
            <a:off x="250825" y="6381750"/>
            <a:ext cx="5761038" cy="0"/>
          </a:xfrm>
          <a:prstGeom prst="line">
            <a:avLst/>
          </a:prstGeom>
          <a:noFill/>
          <a:ln w="9525">
            <a:solidFill>
              <a:schemeClr val="tx1"/>
            </a:solidFill>
            <a:round/>
            <a:headEnd/>
            <a:tailEnd type="triangle" w="med" len="med"/>
          </a:ln>
        </p:spPr>
        <p:txBody>
          <a:bodyPr/>
          <a:lstStyle/>
          <a:p>
            <a:endParaRPr lang="ru-RU"/>
          </a:p>
        </p:txBody>
      </p:sp>
      <p:sp>
        <p:nvSpPr>
          <p:cNvPr id="837645" name="Text Box 30"/>
          <p:cNvSpPr txBox="1">
            <a:spLocks noChangeArrowheads="1"/>
          </p:cNvSpPr>
          <p:nvPr/>
        </p:nvSpPr>
        <p:spPr bwMode="auto">
          <a:xfrm>
            <a:off x="323850" y="981075"/>
            <a:ext cx="903288" cy="366713"/>
          </a:xfrm>
          <a:prstGeom prst="rect">
            <a:avLst/>
          </a:prstGeom>
          <a:noFill/>
          <a:ln w="9525">
            <a:noFill/>
            <a:miter lim="800000"/>
            <a:headEnd/>
            <a:tailEnd/>
          </a:ln>
        </p:spPr>
        <p:txBody>
          <a:bodyPr wrap="none">
            <a:spAutoFit/>
          </a:bodyPr>
          <a:lstStyle/>
          <a:p>
            <a:pPr algn="ctr"/>
            <a:r>
              <a:rPr lang="en-US">
                <a:solidFill>
                  <a:srgbClr val="000000"/>
                </a:solidFill>
                <a:latin typeface="Comic Sans MS" pitchFamily="66" charset="0"/>
              </a:rPr>
              <a:t>energy</a:t>
            </a:r>
          </a:p>
        </p:txBody>
      </p:sp>
      <p:sp>
        <p:nvSpPr>
          <p:cNvPr id="837646" name="Text Box 31"/>
          <p:cNvSpPr txBox="1">
            <a:spLocks noChangeArrowheads="1"/>
          </p:cNvSpPr>
          <p:nvPr/>
        </p:nvSpPr>
        <p:spPr bwMode="auto">
          <a:xfrm>
            <a:off x="5930900" y="6092825"/>
            <a:ext cx="1497013" cy="366713"/>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deformation</a:t>
            </a:r>
          </a:p>
        </p:txBody>
      </p:sp>
      <p:pic>
        <p:nvPicPr>
          <p:cNvPr id="837647" name="Picture 4"/>
          <p:cNvPicPr>
            <a:picLocks noChangeAspect="1" noChangeArrowheads="1"/>
          </p:cNvPicPr>
          <p:nvPr/>
        </p:nvPicPr>
        <p:blipFill>
          <a:blip r:embed="rId2" cstate="print"/>
          <a:srcRect/>
          <a:stretch>
            <a:fillRect/>
          </a:stretch>
        </p:blipFill>
        <p:spPr bwMode="auto">
          <a:xfrm>
            <a:off x="5681663" y="4854575"/>
            <a:ext cx="1993900" cy="126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89" name="Picture 2"/>
          <p:cNvPicPr>
            <a:picLocks noChangeAspect="1" noChangeArrowheads="1"/>
          </p:cNvPicPr>
          <p:nvPr/>
        </p:nvPicPr>
        <p:blipFill>
          <a:blip r:embed="rId3" cstate="print"/>
          <a:srcRect/>
          <a:stretch>
            <a:fillRect/>
          </a:stretch>
        </p:blipFill>
        <p:spPr bwMode="auto">
          <a:xfrm>
            <a:off x="2105025" y="309563"/>
            <a:ext cx="4033838" cy="3460750"/>
          </a:xfrm>
          <a:prstGeom prst="rect">
            <a:avLst/>
          </a:prstGeom>
          <a:noFill/>
          <a:ln w="9525">
            <a:noFill/>
            <a:miter lim="800000"/>
            <a:headEnd/>
            <a:tailEnd/>
          </a:ln>
        </p:spPr>
      </p:pic>
      <p:pic>
        <p:nvPicPr>
          <p:cNvPr id="754690" name="Picture 3"/>
          <p:cNvPicPr>
            <a:picLocks noChangeAspect="1" noChangeArrowheads="1"/>
          </p:cNvPicPr>
          <p:nvPr/>
        </p:nvPicPr>
        <p:blipFill>
          <a:blip r:embed="rId4" cstate="print"/>
          <a:srcRect/>
          <a:stretch>
            <a:fillRect/>
          </a:stretch>
        </p:blipFill>
        <p:spPr bwMode="auto">
          <a:xfrm>
            <a:off x="2124075" y="3979863"/>
            <a:ext cx="4895850" cy="187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7" name="Picture 2"/>
          <p:cNvPicPr>
            <a:picLocks noChangeAspect="1" noChangeArrowheads="1"/>
          </p:cNvPicPr>
          <p:nvPr/>
        </p:nvPicPr>
        <p:blipFill>
          <a:blip r:embed="rId3" cstate="print"/>
          <a:srcRect/>
          <a:stretch>
            <a:fillRect/>
          </a:stretch>
        </p:blipFill>
        <p:spPr bwMode="auto">
          <a:xfrm>
            <a:off x="1450975" y="1125538"/>
            <a:ext cx="5934075" cy="4395787"/>
          </a:xfrm>
          <a:prstGeom prst="rect">
            <a:avLst/>
          </a:prstGeom>
          <a:noFill/>
          <a:ln w="9525">
            <a:noFill/>
            <a:miter lim="800000"/>
            <a:headEnd/>
            <a:tailEnd/>
          </a:ln>
        </p:spPr>
      </p:pic>
      <p:sp>
        <p:nvSpPr>
          <p:cNvPr id="838658" name="Прямоугольник 1"/>
          <p:cNvSpPr>
            <a:spLocks noChangeArrowheads="1"/>
          </p:cNvSpPr>
          <p:nvPr/>
        </p:nvSpPr>
        <p:spPr bwMode="auto">
          <a:xfrm>
            <a:off x="250825" y="5441950"/>
            <a:ext cx="8785225" cy="1338263"/>
          </a:xfrm>
          <a:prstGeom prst="rect">
            <a:avLst/>
          </a:prstGeom>
          <a:noFill/>
          <a:ln w="9525">
            <a:noFill/>
            <a:miter lim="800000"/>
            <a:headEnd/>
            <a:tailEnd/>
          </a:ln>
        </p:spPr>
        <p:txBody>
          <a:bodyPr>
            <a:spAutoFit/>
          </a:bodyPr>
          <a:lstStyle/>
          <a:p>
            <a:pPr algn="just">
              <a:lnSpc>
                <a:spcPct val="150000"/>
              </a:lnSpc>
            </a:pPr>
            <a:r>
              <a:rPr lang="ru-RU" i="1">
                <a:latin typeface="Times New Roman" pitchFamily="18" charset="0"/>
                <a:cs typeface="Times New Roman" pitchFamily="18" charset="0"/>
              </a:rPr>
              <a:t>Рис.8. Функции возбуждения реакций с образованием </a:t>
            </a:r>
            <a:r>
              <a:rPr lang="ru-RU" i="1" baseline="30000">
                <a:latin typeface="Times New Roman" pitchFamily="18" charset="0"/>
                <a:cs typeface="Times New Roman" pitchFamily="18" charset="0"/>
              </a:rPr>
              <a:t> 197</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en-US">
                <a:latin typeface="Times New Roman" pitchFamily="18" charset="0"/>
                <a:cs typeface="Times New Roman" pitchFamily="18" charset="0"/>
              </a:rPr>
              <a:t> </a:t>
            </a:r>
            <a:r>
              <a:rPr lang="ru-RU" i="1">
                <a:latin typeface="Times New Roman" pitchFamily="18" charset="0"/>
                <a:cs typeface="Times New Roman" pitchFamily="18" charset="0"/>
              </a:rPr>
              <a:t>(■-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ru-RU" i="1">
                <a:latin typeface="Times New Roman" pitchFamily="18" charset="0"/>
                <a:cs typeface="Times New Roman" pitchFamily="18" charset="0"/>
              </a:rPr>
              <a:t>(1/2–,) </a:t>
            </a:r>
            <a:endParaRPr lang="en-US" i="1">
              <a:latin typeface="Times New Roman" pitchFamily="18" charset="0"/>
              <a:cs typeface="Times New Roman" pitchFamily="18" charset="0"/>
            </a:endParaRPr>
          </a:p>
          <a:p>
            <a:pPr algn="just">
              <a:lnSpc>
                <a:spcPct val="150000"/>
              </a:lnSpc>
            </a:pPr>
            <a:r>
              <a:rPr lang="ru-RU" i="1">
                <a:latin typeface="Times New Roman" pitchFamily="18" charset="0"/>
                <a:cs typeface="Times New Roman" pitchFamily="18" charset="0"/>
              </a:rPr>
              <a:t>●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Hg</a:t>
            </a:r>
            <a:r>
              <a:rPr lang="ru-RU" i="1">
                <a:latin typeface="Times New Roman" pitchFamily="18" charset="0"/>
                <a:cs typeface="Times New Roman" pitchFamily="18" charset="0"/>
              </a:rPr>
              <a:t>(13/2+) и  ▲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изомерные отношения</a:t>
            </a:r>
            <a:r>
              <a:rPr lang="ru-RU">
                <a:latin typeface="Times New Roman" pitchFamily="18" charset="0"/>
                <a:cs typeface="Times New Roman" pitchFamily="18" charset="0"/>
              </a:rPr>
              <a:t> </a:t>
            </a:r>
            <a:r>
              <a:rPr lang="ru-RU" i="1">
                <a:latin typeface="Times New Roman" pitchFamily="18" charset="0"/>
                <a:cs typeface="Times New Roman" pitchFamily="18" charset="0"/>
              </a:rPr>
              <a:t>(◊ – σ</a:t>
            </a:r>
            <a:r>
              <a:rPr lang="en-US" i="1" baseline="-25000">
                <a:latin typeface="Times New Roman" pitchFamily="18" charset="0"/>
                <a:cs typeface="Times New Roman" pitchFamily="18" charset="0"/>
              </a:rPr>
              <a:t>m</a:t>
            </a:r>
            <a:r>
              <a:rPr lang="ru-RU" i="1">
                <a:latin typeface="Times New Roman" pitchFamily="18" charset="0"/>
                <a:cs typeface="Times New Roman" pitchFamily="18" charset="0"/>
              </a:rPr>
              <a:t>/σ</a:t>
            </a:r>
            <a:r>
              <a:rPr lang="en-US" i="1" baseline="-25000">
                <a:latin typeface="Times New Roman" pitchFamily="18" charset="0"/>
                <a:cs typeface="Times New Roman" pitchFamily="18" charset="0"/>
              </a:rPr>
              <a:t>g</a:t>
            </a:r>
            <a:r>
              <a:rPr lang="ru-RU" i="1">
                <a:latin typeface="Times New Roman" pitchFamily="18" charset="0"/>
                <a:cs typeface="Times New Roman" pitchFamily="18" charset="0"/>
              </a:rPr>
              <a:t>) для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при взаимодействии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Au</a:t>
            </a:r>
            <a:r>
              <a:rPr lang="ru-RU" i="1">
                <a:latin typeface="Times New Roman" pitchFamily="18" charset="0"/>
                <a:cs typeface="Times New Roman" pitchFamily="18" charset="0"/>
              </a:rPr>
              <a:t> с </a:t>
            </a:r>
            <a:r>
              <a:rPr lang="ru-RU" i="1" baseline="30000">
                <a:latin typeface="Times New Roman" pitchFamily="18" charset="0"/>
                <a:cs typeface="Times New Roman" pitchFamily="18" charset="0"/>
              </a:rPr>
              <a:t>3</a:t>
            </a:r>
            <a:r>
              <a:rPr lang="ru-RU" i="1">
                <a:latin typeface="Times New Roman" pitchFamily="18" charset="0"/>
                <a:cs typeface="Times New Roman" pitchFamily="18" charset="0"/>
              </a:rPr>
              <a:t>Не.</a:t>
            </a:r>
            <a:r>
              <a:rPr lang="ru-RU" b="1" i="1">
                <a:latin typeface="Times New Roman" pitchFamily="18" charset="0"/>
                <a:cs typeface="Times New Roman" pitchFamily="18" charset="0"/>
              </a:rPr>
              <a:t> </a:t>
            </a:r>
            <a:endParaRPr lang="ru-RU" sz="1600">
              <a:latin typeface="Times New Roman" pitchFamily="18" charset="0"/>
              <a:ea typeface="Batang" pitchFamily="18" charset="-127"/>
            </a:endParaRPr>
          </a:p>
        </p:txBody>
      </p:sp>
      <p:sp>
        <p:nvSpPr>
          <p:cNvPr id="838659" name="Прямоугольник 2"/>
          <p:cNvSpPr>
            <a:spLocks noChangeArrowheads="1"/>
          </p:cNvSpPr>
          <p:nvPr/>
        </p:nvSpPr>
        <p:spPr bwMode="auto">
          <a:xfrm>
            <a:off x="5864225" y="2644775"/>
            <a:ext cx="2500313" cy="461963"/>
          </a:xfrm>
          <a:prstGeom prst="rect">
            <a:avLst/>
          </a:prstGeom>
          <a:noFill/>
          <a:ln w="9525">
            <a:noFill/>
            <a:miter lim="800000"/>
            <a:headEnd/>
            <a:tailEnd/>
          </a:ln>
        </p:spPr>
        <p:txBody>
          <a:bodyPr wrap="none">
            <a:spAutoFit/>
          </a:bodyPr>
          <a:lstStyle/>
          <a:p>
            <a:r>
              <a:rPr lang="ru-RU" sz="2400" i="1" baseline="30000">
                <a:solidFill>
                  <a:srgbClr val="000000"/>
                </a:solidFill>
                <a:latin typeface="Times New Roman" pitchFamily="18" charset="0"/>
                <a:cs typeface="Times New Roman" pitchFamily="18" charset="0"/>
              </a:rPr>
              <a:t>197</a:t>
            </a:r>
            <a:r>
              <a:rPr lang="en-US" sz="2400" i="1">
                <a:solidFill>
                  <a:srgbClr val="000000"/>
                </a:solidFill>
                <a:latin typeface="Times New Roman" pitchFamily="18" charset="0"/>
                <a:cs typeface="Times New Roman" pitchFamily="18" charset="0"/>
              </a:rPr>
              <a:t>Au(</a:t>
            </a:r>
            <a:r>
              <a:rPr lang="ru-RU" sz="2400" i="1">
                <a:solidFill>
                  <a:srgbClr val="000000"/>
                </a:solidFill>
                <a:latin typeface="Times New Roman" pitchFamily="18" charset="0"/>
                <a:cs typeface="Times New Roman" pitchFamily="18" charset="0"/>
              </a:rPr>
              <a:t> </a:t>
            </a:r>
            <a:r>
              <a:rPr lang="en-US" sz="2400" i="1" baseline="30000">
                <a:solidFill>
                  <a:srgbClr val="000000"/>
                </a:solidFill>
                <a:latin typeface="Times New Roman" pitchFamily="18" charset="0"/>
                <a:cs typeface="Times New Roman" pitchFamily="18" charset="0"/>
              </a:rPr>
              <a:t>3</a:t>
            </a:r>
            <a:r>
              <a:rPr lang="ru-RU" sz="2400" i="1">
                <a:solidFill>
                  <a:srgbClr val="000000"/>
                </a:solidFill>
                <a:latin typeface="Times New Roman" pitchFamily="18" charset="0"/>
                <a:cs typeface="Times New Roman" pitchFamily="18" charset="0"/>
              </a:rPr>
              <a:t>He,</a:t>
            </a:r>
            <a:r>
              <a:rPr lang="en-US" sz="2400" i="1">
                <a:solidFill>
                  <a:srgbClr val="000000"/>
                </a:solidFill>
                <a:latin typeface="Times New Roman" pitchFamily="18" charset="0"/>
                <a:cs typeface="Times New Roman" pitchFamily="18" charset="0"/>
              </a:rPr>
              <a:t> t)</a:t>
            </a:r>
            <a:r>
              <a:rPr lang="en-US" sz="2400" i="1" baseline="30000">
                <a:solidFill>
                  <a:srgbClr val="000000"/>
                </a:solidFill>
                <a:latin typeface="Times New Roman" pitchFamily="18" charset="0"/>
                <a:cs typeface="Times New Roman" pitchFamily="18" charset="0"/>
              </a:rPr>
              <a:t>197</a:t>
            </a:r>
            <a:r>
              <a:rPr lang="en-US" sz="2400" i="1">
                <a:solidFill>
                  <a:srgbClr val="000000"/>
                </a:solidFill>
                <a:latin typeface="Times New Roman" pitchFamily="18" charset="0"/>
                <a:cs typeface="Times New Roman" pitchFamily="18" charset="0"/>
              </a:rPr>
              <a:t>Hg</a:t>
            </a:r>
            <a:endParaRPr lang="ru-RU" sz="2400" i="1">
              <a:solidFill>
                <a:srgbClr val="000000"/>
              </a:solidFill>
            </a:endParaRPr>
          </a:p>
        </p:txBody>
      </p:sp>
      <p:sp>
        <p:nvSpPr>
          <p:cNvPr id="838660" name="Прямоугольник 3"/>
          <p:cNvSpPr>
            <a:spLocks noChangeArrowheads="1"/>
          </p:cNvSpPr>
          <p:nvPr/>
        </p:nvSpPr>
        <p:spPr bwMode="auto">
          <a:xfrm>
            <a:off x="1116013" y="333375"/>
            <a:ext cx="7127875" cy="579438"/>
          </a:xfrm>
          <a:prstGeom prst="rect">
            <a:avLst/>
          </a:prstGeom>
          <a:noFill/>
          <a:ln w="9525">
            <a:noFill/>
            <a:miter lim="800000"/>
            <a:headEnd/>
            <a:tailEnd/>
          </a:ln>
        </p:spPr>
        <p:txBody>
          <a:bodyPr>
            <a:spAutoFit/>
          </a:bodyPr>
          <a:lstStyle/>
          <a:p>
            <a:pPr algn="ctr">
              <a:lnSpc>
                <a:spcPct val="150000"/>
              </a:lnSpc>
            </a:pPr>
            <a:r>
              <a:rPr lang="ru-RU" sz="2400" b="1" i="1">
                <a:latin typeface="Times New Roman" pitchFamily="18" charset="0"/>
                <a:cs typeface="Times New Roman" pitchFamily="18" charset="0"/>
              </a:rPr>
              <a:t>Реакции с испарением заряженных частиц</a:t>
            </a:r>
            <a:endParaRPr lang="ru-RU" sz="2400">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5" name="Picture 2"/>
          <p:cNvPicPr>
            <a:picLocks noChangeAspect="1" noChangeArrowheads="1"/>
          </p:cNvPicPr>
          <p:nvPr/>
        </p:nvPicPr>
        <p:blipFill>
          <a:blip r:embed="rId3" cstate="print"/>
          <a:srcRect/>
          <a:stretch>
            <a:fillRect/>
          </a:stretch>
        </p:blipFill>
        <p:spPr bwMode="auto">
          <a:xfrm>
            <a:off x="827088" y="441325"/>
            <a:ext cx="5808662" cy="4256088"/>
          </a:xfrm>
          <a:prstGeom prst="rect">
            <a:avLst/>
          </a:prstGeom>
          <a:noFill/>
          <a:ln w="9525">
            <a:noFill/>
            <a:miter lim="800000"/>
            <a:headEnd/>
            <a:tailEnd/>
          </a:ln>
        </p:spPr>
      </p:pic>
      <p:sp>
        <p:nvSpPr>
          <p:cNvPr id="840706" name="Прямоугольник 1"/>
          <p:cNvSpPr>
            <a:spLocks noChangeArrowheads="1"/>
          </p:cNvSpPr>
          <p:nvPr/>
        </p:nvSpPr>
        <p:spPr bwMode="auto">
          <a:xfrm>
            <a:off x="1112838" y="5084763"/>
            <a:ext cx="7488237" cy="923925"/>
          </a:xfrm>
          <a:prstGeom prst="rect">
            <a:avLst/>
          </a:prstGeom>
          <a:noFill/>
          <a:ln w="9525">
            <a:noFill/>
            <a:miter lim="800000"/>
            <a:headEnd/>
            <a:tailEnd/>
          </a:ln>
        </p:spPr>
        <p:txBody>
          <a:bodyPr>
            <a:spAutoFit/>
          </a:bodyPr>
          <a:lstStyle/>
          <a:p>
            <a:pPr indent="449263" algn="just">
              <a:lnSpc>
                <a:spcPct val="150000"/>
              </a:lnSpc>
            </a:pPr>
            <a:r>
              <a:rPr lang="ru-RU" i="1">
                <a:latin typeface="Times New Roman" pitchFamily="18" charset="0"/>
                <a:cs typeface="Times New Roman" pitchFamily="18" charset="0"/>
              </a:rPr>
              <a:t>Рис.7.</a:t>
            </a:r>
            <a:r>
              <a:rPr lang="ru-RU">
                <a:latin typeface="Times New Roman" pitchFamily="18" charset="0"/>
                <a:ea typeface="Batang" pitchFamily="18" charset="-127"/>
              </a:rPr>
              <a:t> </a:t>
            </a:r>
            <a:r>
              <a:rPr lang="ru-RU" i="1">
                <a:latin typeface="Times New Roman" pitchFamily="18" charset="0"/>
                <a:cs typeface="Times New Roman" pitchFamily="18" charset="0"/>
              </a:rPr>
              <a:t>Зависимость сечения образования изотопа </a:t>
            </a:r>
            <a:r>
              <a:rPr lang="ru-RU" i="1" baseline="30000">
                <a:latin typeface="Times New Roman" pitchFamily="18" charset="0"/>
                <a:cs typeface="Times New Roman" pitchFamily="18" charset="0"/>
              </a:rPr>
              <a:t>195</a:t>
            </a:r>
            <a:r>
              <a:rPr lang="ru-RU" i="1">
                <a:latin typeface="Times New Roman" pitchFamily="18" charset="0"/>
                <a:cs typeface="Times New Roman" pitchFamily="18" charset="0"/>
              </a:rPr>
              <a:t>Hg в реакции </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 +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Au</a:t>
            </a:r>
            <a:r>
              <a:rPr lang="ru-RU" i="1">
                <a:latin typeface="Times New Roman" pitchFamily="18" charset="0"/>
                <a:cs typeface="Times New Roman" pitchFamily="18" charset="0"/>
              </a:rPr>
              <a:t> и изомерного отношения (</a:t>
            </a:r>
            <a:r>
              <a:rPr lang="ru-RU" i="1" baseline="30000">
                <a:latin typeface="Times New Roman" pitchFamily="18" charset="0"/>
                <a:cs typeface="Times New Roman" pitchFamily="18" charset="0"/>
              </a:rPr>
              <a:t>195m</a:t>
            </a:r>
            <a:r>
              <a:rPr lang="en-US" i="1">
                <a:latin typeface="Times New Roman" pitchFamily="18" charset="0"/>
                <a:cs typeface="Times New Roman" pitchFamily="18" charset="0"/>
              </a:rPr>
              <a:t>Hg</a:t>
            </a:r>
            <a:r>
              <a:rPr lang="ru-RU" i="1">
                <a:latin typeface="Times New Roman" pitchFamily="18" charset="0"/>
                <a:cs typeface="Times New Roman" pitchFamily="18" charset="0"/>
              </a:rPr>
              <a:t>/</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от энергии </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a:t>
            </a:r>
            <a:endParaRPr lang="ru-RU" sz="1600">
              <a:latin typeface="Times New Roman" pitchFamily="18" charset="0"/>
              <a:ea typeface="Batang" pitchFamily="18" charset="-127"/>
            </a:endParaRPr>
          </a:p>
        </p:txBody>
      </p:sp>
      <p:sp>
        <p:nvSpPr>
          <p:cNvPr id="840707" name="Прямоугольник 2"/>
          <p:cNvSpPr>
            <a:spLocks noChangeArrowheads="1"/>
          </p:cNvSpPr>
          <p:nvPr/>
        </p:nvSpPr>
        <p:spPr bwMode="auto">
          <a:xfrm>
            <a:off x="6084888" y="2628900"/>
            <a:ext cx="2808287" cy="461963"/>
          </a:xfrm>
          <a:prstGeom prst="rect">
            <a:avLst/>
          </a:prstGeom>
          <a:noFill/>
          <a:ln w="9525">
            <a:noFill/>
            <a:miter lim="800000"/>
            <a:headEnd/>
            <a:tailEnd/>
          </a:ln>
        </p:spPr>
        <p:txBody>
          <a:bodyPr>
            <a:spAutoFit/>
          </a:bodyPr>
          <a:lstStyle/>
          <a:p>
            <a:r>
              <a:rPr lang="ru-RU" sz="2400" i="1" baseline="30000">
                <a:solidFill>
                  <a:srgbClr val="000000"/>
                </a:solidFill>
                <a:latin typeface="Times New Roman" pitchFamily="18" charset="0"/>
                <a:cs typeface="Times New Roman" pitchFamily="18" charset="0"/>
              </a:rPr>
              <a:t>197</a:t>
            </a:r>
            <a:r>
              <a:rPr lang="en-US" sz="2400" i="1">
                <a:solidFill>
                  <a:srgbClr val="000000"/>
                </a:solidFill>
                <a:latin typeface="Times New Roman" pitchFamily="18" charset="0"/>
                <a:cs typeface="Times New Roman" pitchFamily="18" charset="0"/>
              </a:rPr>
              <a:t>Au</a:t>
            </a:r>
            <a:r>
              <a:rPr lang="ru-RU" sz="2400" i="1">
                <a:solidFill>
                  <a:srgbClr val="000000"/>
                </a:solidFill>
                <a:latin typeface="Times New Roman" pitchFamily="18" charset="0"/>
                <a:cs typeface="Times New Roman" pitchFamily="18" charset="0"/>
              </a:rPr>
              <a:t> </a:t>
            </a:r>
            <a:r>
              <a:rPr lang="en-US" sz="2400" i="1">
                <a:solidFill>
                  <a:srgbClr val="000000"/>
                </a:solidFill>
                <a:latin typeface="Times New Roman" pitchFamily="18" charset="0"/>
                <a:cs typeface="Times New Roman" pitchFamily="18" charset="0"/>
              </a:rPr>
              <a:t>(</a:t>
            </a:r>
            <a:r>
              <a:rPr lang="ru-RU" sz="2400" i="1" baseline="30000">
                <a:solidFill>
                  <a:srgbClr val="000000"/>
                </a:solidFill>
                <a:latin typeface="Times New Roman" pitchFamily="18" charset="0"/>
                <a:cs typeface="Times New Roman" pitchFamily="18" charset="0"/>
              </a:rPr>
              <a:t>6</a:t>
            </a:r>
            <a:r>
              <a:rPr lang="ru-RU" sz="2400" i="1">
                <a:solidFill>
                  <a:srgbClr val="000000"/>
                </a:solidFill>
                <a:latin typeface="Times New Roman" pitchFamily="18" charset="0"/>
                <a:cs typeface="Times New Roman" pitchFamily="18" charset="0"/>
              </a:rPr>
              <a:t>He,</a:t>
            </a:r>
            <a:r>
              <a:rPr lang="en-US" sz="2400" i="1">
                <a:solidFill>
                  <a:srgbClr val="000000"/>
                </a:solidFill>
                <a:latin typeface="Times New Roman" pitchFamily="18" charset="0"/>
                <a:cs typeface="Times New Roman" pitchFamily="18" charset="0"/>
              </a:rPr>
              <a:t>p</a:t>
            </a:r>
            <a:r>
              <a:rPr lang="ru-RU" sz="2400" i="1">
                <a:solidFill>
                  <a:srgbClr val="000000"/>
                </a:solidFill>
                <a:latin typeface="Times New Roman" pitchFamily="18" charset="0"/>
                <a:cs typeface="Times New Roman" pitchFamily="18" charset="0"/>
              </a:rPr>
              <a:t>7</a:t>
            </a:r>
            <a:r>
              <a:rPr lang="en-US" sz="2400" i="1">
                <a:solidFill>
                  <a:srgbClr val="000000"/>
                </a:solidFill>
                <a:latin typeface="Times New Roman" pitchFamily="18" charset="0"/>
                <a:cs typeface="Times New Roman" pitchFamily="18" charset="0"/>
              </a:rPr>
              <a:t>n)</a:t>
            </a:r>
            <a:r>
              <a:rPr lang="en-US" sz="2400" i="1" baseline="30000">
                <a:solidFill>
                  <a:srgbClr val="000000"/>
                </a:solidFill>
                <a:latin typeface="Times New Roman" pitchFamily="18" charset="0"/>
                <a:cs typeface="Times New Roman" pitchFamily="18" charset="0"/>
              </a:rPr>
              <a:t>195</a:t>
            </a:r>
            <a:r>
              <a:rPr lang="en-US" sz="2400" i="1">
                <a:solidFill>
                  <a:srgbClr val="000000"/>
                </a:solidFill>
                <a:latin typeface="Times New Roman" pitchFamily="18" charset="0"/>
                <a:cs typeface="Times New Roman" pitchFamily="18" charset="0"/>
              </a:rPr>
              <a:t>Hg</a:t>
            </a:r>
            <a:endParaRPr lang="ru-RU" sz="2400" i="1"/>
          </a:p>
        </p:txBody>
      </p:sp>
      <p:sp>
        <p:nvSpPr>
          <p:cNvPr id="840708" name="Прямоугольник 3"/>
          <p:cNvSpPr>
            <a:spLocks noChangeArrowheads="1"/>
          </p:cNvSpPr>
          <p:nvPr/>
        </p:nvSpPr>
        <p:spPr bwMode="auto">
          <a:xfrm>
            <a:off x="5795963" y="115888"/>
            <a:ext cx="3276600" cy="1508125"/>
          </a:xfrm>
          <a:prstGeom prst="rect">
            <a:avLst/>
          </a:prstGeom>
          <a:noFill/>
          <a:ln w="9525">
            <a:noFill/>
            <a:miter lim="800000"/>
            <a:headEnd/>
            <a:tailEnd/>
          </a:ln>
        </p:spPr>
        <p:txBody>
          <a:bodyPr>
            <a:spAutoFit/>
          </a:bodyPr>
          <a:lstStyle/>
          <a:p>
            <a:pPr>
              <a:lnSpc>
                <a:spcPct val="115000"/>
              </a:lnSpc>
              <a:spcAft>
                <a:spcPts val="1000"/>
              </a:spcAft>
            </a:pPr>
            <a:r>
              <a:rPr lang="ru-RU" sz="1600">
                <a:latin typeface="Calibri" pitchFamily="34" charset="0"/>
                <a:ea typeface="Calibri" pitchFamily="34" charset="0"/>
                <a:cs typeface="Times New Roman" pitchFamily="18" charset="0"/>
              </a:rPr>
              <a:t>Н.К. Скобелев, Ю.Э. Пенионжкевич, А.А. Кулько,  и др.</a:t>
            </a:r>
            <a:r>
              <a:rPr lang="en-US" sz="1600">
                <a:latin typeface="Calibri" pitchFamily="34" charset="0"/>
                <a:ea typeface="Calibri" pitchFamily="34" charset="0"/>
                <a:cs typeface="Times New Roman" pitchFamily="18" charset="0"/>
              </a:rPr>
              <a:t>     </a:t>
            </a:r>
            <a:r>
              <a:rPr lang="ru-RU" sz="1600">
                <a:latin typeface="Calibri" pitchFamily="34" charset="0"/>
                <a:ea typeface="Calibri" pitchFamily="34" charset="0"/>
                <a:cs typeface="Times New Roman" pitchFamily="18" charset="0"/>
              </a:rPr>
              <a:t>Письма ЭЧАЯ, 2013, Т.10,№3, С . 397-409;</a:t>
            </a:r>
            <a:r>
              <a:rPr lang="en-US" sz="1600">
                <a:latin typeface="Calibri" pitchFamily="34" charset="0"/>
                <a:ea typeface="Calibri" pitchFamily="34" charset="0"/>
                <a:cs typeface="Times New Roman" pitchFamily="18" charset="0"/>
              </a:rPr>
              <a:t> </a:t>
            </a:r>
            <a:r>
              <a:rPr lang="ru-RU" sz="1600">
                <a:latin typeface="Calibri" pitchFamily="34" charset="0"/>
                <a:ea typeface="Calibri" pitchFamily="34" charset="0"/>
                <a:cs typeface="Times New Roman" pitchFamily="18" charset="0"/>
              </a:rPr>
              <a:t>Известия РАН,2013, Т. 77,</a:t>
            </a:r>
            <a:r>
              <a:rPr lang="en-US" sz="1600">
                <a:latin typeface="Calibri" pitchFamily="34" charset="0"/>
                <a:ea typeface="Calibri" pitchFamily="34" charset="0"/>
                <a:cs typeface="Times New Roman" pitchFamily="18" charset="0"/>
              </a:rPr>
              <a:t> </a:t>
            </a:r>
            <a:r>
              <a:rPr lang="ru-RU" sz="1600">
                <a:latin typeface="Calibri" pitchFamily="34" charset="0"/>
                <a:ea typeface="Calibri" pitchFamily="34" charset="0"/>
                <a:cs typeface="Times New Roman" pitchFamily="18" charset="0"/>
              </a:rPr>
              <a:t>№4,</a:t>
            </a:r>
            <a:r>
              <a:rPr lang="en-US" sz="1600">
                <a:latin typeface="Calibri" pitchFamily="34" charset="0"/>
                <a:ea typeface="Calibri" pitchFamily="34" charset="0"/>
                <a:cs typeface="Times New Roman" pitchFamily="18" charset="0"/>
              </a:rPr>
              <a:t> </a:t>
            </a:r>
            <a:r>
              <a:rPr lang="ru-RU" sz="1600">
                <a:latin typeface="Calibri" pitchFamily="34" charset="0"/>
                <a:ea typeface="Calibri" pitchFamily="34" charset="0"/>
                <a:cs typeface="Times New Roman" pitchFamily="18" charset="0"/>
              </a:rPr>
              <a:t>С.393-402</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753" name="Picture 2"/>
          <p:cNvPicPr>
            <a:picLocks noChangeAspect="1" noChangeArrowheads="1"/>
          </p:cNvPicPr>
          <p:nvPr/>
        </p:nvPicPr>
        <p:blipFill>
          <a:blip r:embed="rId2" cstate="print"/>
          <a:srcRect/>
          <a:stretch>
            <a:fillRect/>
          </a:stretch>
        </p:blipFill>
        <p:spPr bwMode="auto">
          <a:xfrm>
            <a:off x="2051050" y="333375"/>
            <a:ext cx="4968875" cy="5270500"/>
          </a:xfrm>
          <a:prstGeom prst="rect">
            <a:avLst/>
          </a:prstGeom>
          <a:noFill/>
          <a:ln w="9525">
            <a:noFill/>
            <a:miter lim="800000"/>
            <a:headEnd/>
            <a:tailEnd/>
          </a:ln>
        </p:spPr>
      </p:pic>
      <p:sp>
        <p:nvSpPr>
          <p:cNvPr id="842754" name="Прямоугольник 1"/>
          <p:cNvSpPr>
            <a:spLocks noChangeArrowheads="1"/>
          </p:cNvSpPr>
          <p:nvPr/>
        </p:nvSpPr>
        <p:spPr bwMode="auto">
          <a:xfrm>
            <a:off x="900113" y="5743575"/>
            <a:ext cx="7993062" cy="647700"/>
          </a:xfrm>
          <a:prstGeom prst="rect">
            <a:avLst/>
          </a:prstGeom>
          <a:noFill/>
          <a:ln w="9525">
            <a:noFill/>
            <a:miter lim="800000"/>
            <a:headEnd/>
            <a:tailEnd/>
          </a:ln>
        </p:spPr>
        <p:txBody>
          <a:bodyPr>
            <a:spAutoFit/>
          </a:bodyPr>
          <a:lstStyle/>
          <a:p>
            <a:r>
              <a:rPr lang="ru-RU">
                <a:solidFill>
                  <a:srgbClr val="000000"/>
                </a:solidFill>
                <a:latin typeface="Times New Roman" pitchFamily="18" charset="0"/>
              </a:rPr>
              <a:t>Зависимость энергии нейтронных одночастичных состояний от массового числа </a:t>
            </a:r>
            <a:r>
              <a:rPr lang="ru-RU" i="1">
                <a:solidFill>
                  <a:srgbClr val="000000"/>
                </a:solidFill>
                <a:latin typeface="Times New Roman" pitchFamily="18" charset="0"/>
              </a:rPr>
              <a:t>A</a:t>
            </a:r>
            <a:r>
              <a:rPr lang="ru-RU">
                <a:solidFill>
                  <a:srgbClr val="000000"/>
                </a:solidFill>
                <a:latin typeface="Times New Roman" pitchFamily="18" charset="0"/>
              </a:rPr>
              <a:t> сферически симметричных атомных ядер</a:t>
            </a:r>
            <a:endParaRPr lang="ru-RU">
              <a:latin typeface="Calibri"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971550" y="476250"/>
          <a:ext cx="7848600" cy="863600"/>
        </p:xfrm>
        <a:graphic>
          <a:graphicData uri="http://schemas.openxmlformats.org/drawingml/2006/table">
            <a:tbl>
              <a:tblPr/>
              <a:tblGrid>
                <a:gridCol w="7848600"/>
              </a:tblGrid>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 Характеристики распада и спины исследуемых изотопов </a:t>
                      </a:r>
                      <a:r>
                        <a:rPr kumimoji="0" lang="ru-RU" sz="1800" b="1" i="0" u="none" strike="noStrike" cap="none" normalizeH="0" baseline="30000" smtClean="0">
                          <a:ln>
                            <a:noFill/>
                          </a:ln>
                          <a:solidFill>
                            <a:schemeClr val="tx1"/>
                          </a:solidFill>
                          <a:effectLst/>
                          <a:latin typeface="Times New Roman" pitchFamily="18" charset="0"/>
                          <a:cs typeface="Times New Roman" pitchFamily="18" charset="0"/>
                        </a:rPr>
                        <a:t>196,198</a:t>
                      </a: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Tl и </a:t>
                      </a:r>
                      <a:r>
                        <a:rPr kumimoji="0" lang="ru-RU" sz="1800" b="1" i="0" u="none" strike="noStrike" cap="none" normalizeH="0" baseline="30000" smtClean="0">
                          <a:ln>
                            <a:noFill/>
                          </a:ln>
                          <a:solidFill>
                            <a:schemeClr val="tx1"/>
                          </a:solidFill>
                          <a:effectLst/>
                          <a:latin typeface="Times New Roman" pitchFamily="18" charset="0"/>
                          <a:cs typeface="Times New Roman" pitchFamily="18" charset="0"/>
                        </a:rPr>
                        <a:t>196,198</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Au</a:t>
                      </a: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 в основных и изомерных состояниях </a:t>
                      </a: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3" name="Таблица 2"/>
          <p:cNvGraphicFramePr>
            <a:graphicFrameLocks noGrp="1"/>
          </p:cNvGraphicFramePr>
          <p:nvPr/>
        </p:nvGraphicFramePr>
        <p:xfrm>
          <a:off x="1042988" y="1268413"/>
          <a:ext cx="7561262" cy="4965707"/>
        </p:xfrm>
        <a:graphic>
          <a:graphicData uri="http://schemas.openxmlformats.org/drawingml/2006/table">
            <a:tbl>
              <a:tblPr/>
              <a:tblGrid>
                <a:gridCol w="1743075"/>
                <a:gridCol w="1265237"/>
                <a:gridCol w="679450"/>
                <a:gridCol w="1239838"/>
                <a:gridCol w="2633662"/>
              </a:tblGrid>
              <a:tr h="293688">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Ядро-остаток</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T</a:t>
                      </a:r>
                      <a:r>
                        <a:rPr kumimoji="0" lang="ru-RU" sz="1600" b="1" i="0" u="none" strike="noStrike" cap="none" normalizeH="0" baseline="-25000" smtClean="0">
                          <a:ln>
                            <a:noFill/>
                          </a:ln>
                          <a:solidFill>
                            <a:schemeClr val="tx1"/>
                          </a:solidFill>
                          <a:effectLst/>
                          <a:latin typeface="Times New Roman" pitchFamily="18" charset="0"/>
                          <a:cs typeface="Times New Roman" pitchFamily="18" charset="0"/>
                        </a:rPr>
                        <a:t>1/2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600" b="1" i="0" u="none" strike="noStrike" cap="none" normalizeH="0" baseline="0" smtClean="0">
                          <a:ln>
                            <a:noFill/>
                          </a:ln>
                          <a:solidFill>
                            <a:schemeClr val="tx1"/>
                          </a:solidFill>
                          <a:effectLst/>
                          <a:latin typeface="Times New Roman" pitchFamily="18" charset="0"/>
                          <a:cs typeface="Times New Roman" pitchFamily="18" charset="0"/>
                        </a:rPr>
                        <a:t>J</a:t>
                      </a:r>
                      <a:r>
                        <a:rPr kumimoji="0" lang="en-US" sz="1600" b="1" i="0" u="none" strike="noStrike" cap="none" normalizeH="0" baseline="30000" smtClean="0">
                          <a:ln>
                            <a:noFill/>
                          </a:ln>
                          <a:solidFill>
                            <a:schemeClr val="tx1"/>
                          </a:solidFill>
                          <a:effectLst/>
                          <a:latin typeface="Times New Roman" pitchFamily="18" charset="0"/>
                          <a:cs typeface="Times New Roman" pitchFamily="18" charset="0"/>
                        </a:rPr>
                        <a:t>π</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Eγ (кэВ)</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tab pos="-2171700" algn="l"/>
                        </a:tabLst>
                      </a:pPr>
                      <a:r>
                        <a:rPr kumimoji="0" lang="en-US" sz="1600" b="1" i="0" u="none" strike="noStrike" cap="none" normalizeH="0" baseline="0" smtClean="0">
                          <a:ln>
                            <a:noFill/>
                          </a:ln>
                          <a:solidFill>
                            <a:schemeClr val="tx1"/>
                          </a:solidFill>
                          <a:effectLst/>
                          <a:latin typeface="Times New Roman" pitchFamily="18" charset="0"/>
                          <a:cs typeface="Times New Roman" pitchFamily="18" charset="0"/>
                        </a:rPr>
                        <a:t>I</a:t>
                      </a: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γ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600" b="0" i="0" u="none" strike="noStrike" cap="none" normalizeH="0" baseline="30000" smtClean="0">
                          <a:ln>
                            <a:noFill/>
                          </a:ln>
                          <a:solidFill>
                            <a:schemeClr val="tx1"/>
                          </a:solidFill>
                          <a:effectLst/>
                          <a:latin typeface="Times New Roman" pitchFamily="18" charset="0"/>
                          <a:cs typeface="Times New Roman" pitchFamily="18" charset="0"/>
                        </a:rPr>
                        <a:t>6g</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1.84</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ч</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344.9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a:t>
                      </a:r>
                      <a:r>
                        <a:rPr kumimoji="0" lang="ru-RU" sz="1600" b="0" i="0" u="none" strike="noStrike" cap="none" normalizeH="0" baseline="30000" smtClean="0">
                          <a:ln>
                            <a:noFill/>
                          </a:ln>
                          <a:solidFill>
                            <a:schemeClr val="tx1"/>
                          </a:solidFill>
                          <a:effectLst/>
                          <a:latin typeface="Times New Roman" pitchFamily="18" charset="0"/>
                          <a:cs typeface="Times New Roman" pitchFamily="18" charset="0"/>
                        </a:rPr>
                        <a:t>6</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m</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1.41 ч</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88"/>
                        </a:spcBef>
                        <a:spcAft>
                          <a:spcPts val="88"/>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505.2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695.6</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5.3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ч</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675.9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Tl</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1.87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ч</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7</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587.2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52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196g</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6.183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дн.</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332.983</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22.9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355.684</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87</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333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426.0</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196m2</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9.6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ч</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147.81</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43</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168.37</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7.6</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188.27</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37.4</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198g</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2.69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дн.</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411.8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96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198m</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Au</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2.27 дн.</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sym typeface="Symbol" pitchFamily="18" charset="2"/>
                        </a:rPr>
                        <a:t></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180.31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50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936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204.10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40.8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214.84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77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43880" name="Rectangle 1"/>
          <p:cNvSpPr>
            <a:spLocks noChangeArrowheads="1"/>
          </p:cNvSpPr>
          <p:nvPr/>
        </p:nvSpPr>
        <p:spPr bwMode="auto">
          <a:xfrm>
            <a:off x="2686050" y="2522538"/>
            <a:ext cx="9144000" cy="457200"/>
          </a:xfrm>
          <a:prstGeom prst="rect">
            <a:avLst/>
          </a:prstGeom>
          <a:noFill/>
          <a:ln w="9525">
            <a:noFill/>
            <a:miter lim="800000"/>
            <a:headEnd/>
            <a:tailEnd/>
          </a:ln>
        </p:spPr>
        <p:txBody>
          <a:bodyPr wrap="none" anchor="ctr">
            <a:spAutoFit/>
          </a:bodyPr>
          <a:lstStyle/>
          <a:p>
            <a:pPr>
              <a:tabLst>
                <a:tab pos="-2171700" algn="l"/>
              </a:tabLst>
            </a:pPr>
            <a:endParaRPr lang="ru-RU"/>
          </a:p>
        </p:txBody>
      </p:sp>
      <p:sp>
        <p:nvSpPr>
          <p:cNvPr id="843881" name="Rectangle 1"/>
          <p:cNvSpPr>
            <a:spLocks noChangeArrowheads="1"/>
          </p:cNvSpPr>
          <p:nvPr/>
        </p:nvSpPr>
        <p:spPr bwMode="auto">
          <a:xfrm>
            <a:off x="2838450" y="2674938"/>
            <a:ext cx="9144000" cy="457200"/>
          </a:xfrm>
          <a:prstGeom prst="rect">
            <a:avLst/>
          </a:prstGeom>
          <a:noFill/>
          <a:ln w="9525">
            <a:noFill/>
            <a:miter lim="800000"/>
            <a:headEnd/>
            <a:tailEnd/>
          </a:ln>
        </p:spPr>
        <p:txBody>
          <a:bodyPr wrap="none" anchor="ctr">
            <a:spAutoFit/>
          </a:bodyPr>
          <a:lstStyle/>
          <a:p>
            <a:pPr>
              <a:tabLst>
                <a:tab pos="-2171700" algn="l"/>
              </a:tabLst>
            </a:pPr>
            <a:endParaRPr lang="ru-RU"/>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0" name="Rectangle 2"/>
          <p:cNvSpPr>
            <a:spLocks noGrp="1" noChangeArrowheads="1"/>
          </p:cNvSpPr>
          <p:nvPr>
            <p:ph type="title" idx="4294967295"/>
          </p:nvPr>
        </p:nvSpPr>
        <p:spPr>
          <a:xfrm>
            <a:off x="0" y="260350"/>
            <a:ext cx="8928100" cy="1143000"/>
          </a:xfrm>
        </p:spPr>
        <p:txBody>
          <a:bodyPr/>
          <a:lstStyle/>
          <a:p>
            <a:pPr eaLnBrk="1" hangingPunct="1"/>
            <a:r>
              <a:rPr lang="ru-RU" sz="2100" smtClean="0">
                <a:solidFill>
                  <a:srgbClr val="3333FF"/>
                </a:solidFill>
              </a:rPr>
              <a:t>σ</a:t>
            </a:r>
            <a:r>
              <a:rPr lang="en-US" sz="2100" baseline="-25000" smtClean="0">
                <a:solidFill>
                  <a:srgbClr val="3333FF"/>
                </a:solidFill>
              </a:rPr>
              <a:t>max</a:t>
            </a:r>
            <a:r>
              <a:rPr lang="en-US" sz="2100" smtClean="0">
                <a:solidFill>
                  <a:srgbClr val="3333FF"/>
                </a:solidFill>
              </a:rPr>
              <a:t> near the Coulomb barrier for neutron transfer  in the reactions d- and </a:t>
            </a:r>
            <a:r>
              <a:rPr lang="en-US" sz="2100" baseline="30000" smtClean="0">
                <a:solidFill>
                  <a:srgbClr val="3333FF"/>
                </a:solidFill>
              </a:rPr>
              <a:t>6</a:t>
            </a:r>
            <a:r>
              <a:rPr lang="en-US" sz="2100" smtClean="0">
                <a:solidFill>
                  <a:srgbClr val="3333FF"/>
                </a:solidFill>
              </a:rPr>
              <a:t>He- induced reactions</a:t>
            </a:r>
            <a:endParaRPr lang="ru-RU" sz="2100" smtClean="0">
              <a:solidFill>
                <a:srgbClr val="3333FF"/>
              </a:solidFill>
            </a:endParaRPr>
          </a:p>
        </p:txBody>
      </p:sp>
      <p:sp>
        <p:nvSpPr>
          <p:cNvPr id="18461" name="Rectangle 3"/>
          <p:cNvSpPr>
            <a:spLocks noChangeArrowheads="1"/>
          </p:cNvSpPr>
          <p:nvPr/>
        </p:nvSpPr>
        <p:spPr bwMode="auto">
          <a:xfrm>
            <a:off x="0" y="1628775"/>
            <a:ext cx="9144000" cy="0"/>
          </a:xfrm>
          <a:prstGeom prst="rect">
            <a:avLst/>
          </a:prstGeom>
          <a:noFill/>
          <a:ln w="9525">
            <a:noFill/>
            <a:miter lim="800000"/>
            <a:headEnd/>
            <a:tailEnd/>
          </a:ln>
        </p:spPr>
        <p:txBody>
          <a:bodyPr wrap="none" anchor="ctr">
            <a:spAutoFit/>
          </a:bodyPr>
          <a:lstStyle/>
          <a:p>
            <a:endParaRPr lang="ru-RU">
              <a:solidFill>
                <a:srgbClr val="000000"/>
              </a:solidFill>
              <a:latin typeface="Calibri" pitchFamily="34" charset="0"/>
            </a:endParaRPr>
          </a:p>
        </p:txBody>
      </p:sp>
      <p:sp>
        <p:nvSpPr>
          <p:cNvPr id="1846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solidFill>
                <a:srgbClr val="000000"/>
              </a:solidFill>
              <a:latin typeface="Calibri" pitchFamily="34" charset="0"/>
            </a:endParaRPr>
          </a:p>
        </p:txBody>
      </p:sp>
      <p:graphicFrame>
        <p:nvGraphicFramePr>
          <p:cNvPr id="18459" name="Object 27"/>
          <p:cNvGraphicFramePr>
            <a:graphicFrameLocks noChangeAspect="1"/>
          </p:cNvGraphicFramePr>
          <p:nvPr/>
        </p:nvGraphicFramePr>
        <p:xfrm>
          <a:off x="1763713" y="1628775"/>
          <a:ext cx="4968875" cy="4875213"/>
        </p:xfrm>
        <a:graphic>
          <a:graphicData uri="http://schemas.openxmlformats.org/presentationml/2006/ole">
            <p:oleObj spid="_x0000_s18459" name="Graph" r:id="rId4" imgW="6381750" imgH="6248400" progId="">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2"/>
          <p:cNvPicPr>
            <a:picLocks noChangeAspect="1" noChangeArrowheads="1"/>
          </p:cNvPicPr>
          <p:nvPr/>
        </p:nvPicPr>
        <p:blipFill>
          <a:blip r:embed="rId2" cstate="print"/>
          <a:srcRect/>
          <a:stretch>
            <a:fillRect/>
          </a:stretch>
        </p:blipFill>
        <p:spPr bwMode="auto">
          <a:xfrm>
            <a:off x="2627313" y="549275"/>
            <a:ext cx="4248150" cy="3695700"/>
          </a:xfrm>
          <a:prstGeom prst="rect">
            <a:avLst/>
          </a:prstGeom>
          <a:noFill/>
          <a:ln w="9525">
            <a:noFill/>
            <a:miter lim="800000"/>
            <a:headEnd/>
            <a:tailEnd/>
          </a:ln>
        </p:spPr>
      </p:pic>
      <p:sp>
        <p:nvSpPr>
          <p:cNvPr id="849922" name="Прямоугольник 1"/>
          <p:cNvSpPr>
            <a:spLocks noChangeArrowheads="1"/>
          </p:cNvSpPr>
          <p:nvPr/>
        </p:nvSpPr>
        <p:spPr bwMode="auto">
          <a:xfrm>
            <a:off x="107950" y="4724400"/>
            <a:ext cx="8785225" cy="1755775"/>
          </a:xfrm>
          <a:prstGeom prst="rect">
            <a:avLst/>
          </a:prstGeom>
          <a:noFill/>
          <a:ln w="9525">
            <a:noFill/>
            <a:miter lim="800000"/>
            <a:headEnd/>
            <a:tailEnd/>
          </a:ln>
        </p:spPr>
        <p:txBody>
          <a:bodyPr>
            <a:spAutoFit/>
          </a:bodyPr>
          <a:lstStyle/>
          <a:p>
            <a:r>
              <a:rPr lang="ru-RU" b="1" i="1">
                <a:latin typeface="Times New Roman" pitchFamily="18" charset="0"/>
                <a:cs typeface="Times New Roman" pitchFamily="18" charset="0"/>
              </a:rPr>
              <a:t>Рис. 11. </a:t>
            </a:r>
            <a:r>
              <a:rPr lang="ru-RU" i="1">
                <a:latin typeface="Times New Roman" pitchFamily="18" charset="0"/>
                <a:cs typeface="Times New Roman" pitchFamily="18" charset="0"/>
              </a:rPr>
              <a:t>Сравнение функций возбуждения передачи одного нейтрона в реакциях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 и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Au+d с образованием изотопа </a:t>
            </a:r>
            <a:r>
              <a:rPr lang="ru-RU" i="1" baseline="30000">
                <a:latin typeface="Times New Roman" pitchFamily="18" charset="0"/>
                <a:cs typeface="Times New Roman" pitchFamily="18" charset="0"/>
              </a:rPr>
              <a:t>198</a:t>
            </a:r>
            <a:r>
              <a:rPr lang="ru-RU" i="1">
                <a:latin typeface="Times New Roman" pitchFamily="18" charset="0"/>
                <a:cs typeface="Times New Roman" pitchFamily="18" charset="0"/>
              </a:rPr>
              <a:t>Au в основном и изомерном состояниях в зависимости от разности в системе центра масс энергий бомбардирующих частиц и кулоновских барьеров реакций (E</a:t>
            </a:r>
            <a:r>
              <a:rPr lang="ru-RU" i="1" baseline="-25000">
                <a:latin typeface="Times New Roman" pitchFamily="18" charset="0"/>
                <a:cs typeface="Times New Roman" pitchFamily="18" charset="0"/>
              </a:rPr>
              <a:t>cm</a:t>
            </a:r>
            <a:r>
              <a:rPr lang="ru-RU" i="1">
                <a:latin typeface="Times New Roman" pitchFamily="18" charset="0"/>
                <a:cs typeface="Times New Roman" pitchFamily="18" charset="0"/>
              </a:rPr>
              <a:t> – B</a:t>
            </a:r>
            <a:r>
              <a:rPr lang="ru-RU" i="1" baseline="-25000">
                <a:latin typeface="Times New Roman" pitchFamily="18" charset="0"/>
                <a:cs typeface="Times New Roman" pitchFamily="18" charset="0"/>
              </a:rPr>
              <a:t>c</a:t>
            </a:r>
            <a:r>
              <a:rPr lang="ru-RU" i="1">
                <a:latin typeface="Times New Roman" pitchFamily="18" charset="0"/>
                <a:cs typeface="Times New Roman" pitchFamily="18" charset="0"/>
              </a:rPr>
              <a:t>). Темные символы (● – </a:t>
            </a:r>
            <a:r>
              <a:rPr lang="ru-RU" i="1" baseline="30000">
                <a:latin typeface="Times New Roman" pitchFamily="18" charset="0"/>
                <a:cs typeface="Times New Roman" pitchFamily="18" charset="0"/>
              </a:rPr>
              <a:t>198g</a:t>
            </a:r>
            <a:r>
              <a:rPr lang="ru-RU" i="1">
                <a:latin typeface="Times New Roman" pitchFamily="18" charset="0"/>
                <a:cs typeface="Times New Roman" pitchFamily="18" charset="0"/>
              </a:rPr>
              <a:t>Au, ▲– </a:t>
            </a:r>
            <a:r>
              <a:rPr lang="ru-RU" i="1" baseline="30000">
                <a:latin typeface="Times New Roman" pitchFamily="18" charset="0"/>
                <a:cs typeface="Times New Roman" pitchFamily="18" charset="0"/>
              </a:rPr>
              <a:t>198m</a:t>
            </a:r>
            <a:r>
              <a:rPr lang="ru-RU" i="1">
                <a:latin typeface="Times New Roman" pitchFamily="18" charset="0"/>
                <a:cs typeface="Times New Roman" pitchFamily="18" charset="0"/>
              </a:rPr>
              <a:t>Au) соответствуют реакции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a:t>
            </a:r>
            <a:r>
              <a:rPr lang="ru-RU" i="1" baseline="30000">
                <a:latin typeface="Times New Roman" pitchFamily="18" charset="0"/>
                <a:cs typeface="Times New Roman" pitchFamily="18" charset="0"/>
              </a:rPr>
              <a:t>6</a:t>
            </a:r>
            <a:r>
              <a:rPr lang="ru-RU" i="1">
                <a:latin typeface="Times New Roman" pitchFamily="18" charset="0"/>
                <a:cs typeface="Times New Roman" pitchFamily="18" charset="0"/>
              </a:rPr>
              <a:t>He, светлые (○ – </a:t>
            </a:r>
            <a:r>
              <a:rPr lang="ru-RU" i="1" baseline="30000">
                <a:latin typeface="Times New Roman" pitchFamily="18" charset="0"/>
                <a:cs typeface="Times New Roman" pitchFamily="18" charset="0"/>
              </a:rPr>
              <a:t>198g</a:t>
            </a:r>
            <a:r>
              <a:rPr lang="ru-RU" i="1">
                <a:latin typeface="Times New Roman" pitchFamily="18" charset="0"/>
                <a:cs typeface="Times New Roman" pitchFamily="18" charset="0"/>
              </a:rPr>
              <a:t>Au,  ∆ – </a:t>
            </a:r>
            <a:r>
              <a:rPr lang="ru-RU" i="1" baseline="30000">
                <a:latin typeface="Times New Roman" pitchFamily="18" charset="0"/>
                <a:cs typeface="Times New Roman" pitchFamily="18" charset="0"/>
              </a:rPr>
              <a:t>198m</a:t>
            </a:r>
            <a:r>
              <a:rPr lang="ru-RU" i="1">
                <a:latin typeface="Times New Roman" pitchFamily="18" charset="0"/>
                <a:cs typeface="Times New Roman" pitchFamily="18" charset="0"/>
              </a:rPr>
              <a:t>Au) – реакции </a:t>
            </a:r>
            <a:r>
              <a:rPr lang="ru-RU" i="1" baseline="30000">
                <a:latin typeface="Times New Roman" pitchFamily="18" charset="0"/>
                <a:cs typeface="Times New Roman" pitchFamily="18" charset="0"/>
              </a:rPr>
              <a:t>197</a:t>
            </a:r>
            <a:r>
              <a:rPr lang="ru-RU" i="1">
                <a:latin typeface="Times New Roman" pitchFamily="18" charset="0"/>
                <a:cs typeface="Times New Roman" pitchFamily="18" charset="0"/>
              </a:rPr>
              <a:t>Au+d. Значения Q для двух реакций близки: 4.65 и 4.29 МэВ соответственно</a:t>
            </a:r>
            <a:endParaRPr lang="ru-RU"/>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2"/>
          <p:cNvPicPr>
            <a:picLocks noChangeAspect="1" noChangeArrowheads="1"/>
          </p:cNvPicPr>
          <p:nvPr/>
        </p:nvPicPr>
        <p:blipFill>
          <a:blip r:embed="rId2" cstate="print"/>
          <a:srcRect/>
          <a:stretch>
            <a:fillRect/>
          </a:stretch>
        </p:blipFill>
        <p:spPr bwMode="auto">
          <a:xfrm>
            <a:off x="495300" y="1557338"/>
            <a:ext cx="3997325" cy="3095625"/>
          </a:xfrm>
          <a:prstGeom prst="rect">
            <a:avLst/>
          </a:prstGeom>
          <a:noFill/>
          <a:ln w="9525">
            <a:noFill/>
            <a:miter lim="800000"/>
            <a:headEnd/>
            <a:tailEnd/>
          </a:ln>
        </p:spPr>
      </p:pic>
      <p:pic>
        <p:nvPicPr>
          <p:cNvPr id="850946" name="Picture 3"/>
          <p:cNvPicPr>
            <a:picLocks noChangeAspect="1" noChangeArrowheads="1"/>
          </p:cNvPicPr>
          <p:nvPr/>
        </p:nvPicPr>
        <p:blipFill>
          <a:blip r:embed="rId3" cstate="print"/>
          <a:srcRect/>
          <a:stretch>
            <a:fillRect/>
          </a:stretch>
        </p:blipFill>
        <p:spPr bwMode="auto">
          <a:xfrm>
            <a:off x="4762500" y="1557338"/>
            <a:ext cx="4005263"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1" name="Rectangle 5"/>
          <p:cNvSpPr>
            <a:spLocks noChangeArrowheads="1"/>
          </p:cNvSpPr>
          <p:nvPr/>
        </p:nvSpPr>
        <p:spPr bwMode="auto">
          <a:xfrm>
            <a:off x="0" y="177165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16410" name="Object 26"/>
          <p:cNvGraphicFramePr>
            <a:graphicFrameLocks noChangeAspect="1"/>
          </p:cNvGraphicFramePr>
          <p:nvPr/>
        </p:nvGraphicFramePr>
        <p:xfrm>
          <a:off x="971550" y="1484313"/>
          <a:ext cx="7200900" cy="4654550"/>
        </p:xfrm>
        <a:graphic>
          <a:graphicData uri="http://schemas.openxmlformats.org/presentationml/2006/ole">
            <p:oleObj spid="_x0000_s16410" name="Graph" r:id="rId3" imgW="4276954" imgH="3022397" progId="">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354" name="Group 242"/>
          <p:cNvGraphicFramePr>
            <a:graphicFrameLocks noGrp="1"/>
          </p:cNvGraphicFramePr>
          <p:nvPr/>
        </p:nvGraphicFramePr>
        <p:xfrm>
          <a:off x="1258888" y="1125538"/>
          <a:ext cx="6049962" cy="4895851"/>
        </p:xfrm>
        <a:graphic>
          <a:graphicData uri="http://schemas.openxmlformats.org/drawingml/2006/table">
            <a:tbl>
              <a:tblPr/>
              <a:tblGrid>
                <a:gridCol w="2503487"/>
                <a:gridCol w="1587500"/>
                <a:gridCol w="1958975"/>
              </a:tblGrid>
              <a:tr h="75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Reaction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Compound nucleus</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 </a:t>
                      </a:r>
                      <a:endParaRPr kumimoji="0" lang="ru-RU"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10.84</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201</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-1.535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12.21</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4.18</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-3.37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-8.96</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At</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0.5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Hg</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10.07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12.62</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-3.03</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-4.2</a:t>
                      </a:r>
                      <a:endParaRPr kumimoji="0" lang="en-US" sz="18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55095" name="Rectangle 233"/>
          <p:cNvSpPr>
            <a:spLocks noChangeArrowheads="1"/>
          </p:cNvSpPr>
          <p:nvPr/>
        </p:nvSpPr>
        <p:spPr bwMode="auto">
          <a:xfrm>
            <a:off x="0" y="5767388"/>
            <a:ext cx="184150" cy="366712"/>
          </a:xfrm>
          <a:prstGeom prst="rect">
            <a:avLst/>
          </a:prstGeom>
          <a:noFill/>
          <a:ln w="9525">
            <a:noFill/>
            <a:miter lim="800000"/>
            <a:headEnd/>
            <a:tailEnd/>
          </a:ln>
        </p:spPr>
        <p:txBody>
          <a:bodyPr wrap="none" anchor="ctr">
            <a:spAutoFit/>
          </a:bodyPr>
          <a:lstStyle/>
          <a:p>
            <a:endParaRPr lang="ru-RU">
              <a:solidFill>
                <a:srgbClr val="000000"/>
              </a:solidFill>
            </a:endParaRPr>
          </a:p>
        </p:txBody>
      </p:sp>
      <p:sp>
        <p:nvSpPr>
          <p:cNvPr id="855096" name="Rectangle 243"/>
          <p:cNvSpPr>
            <a:spLocks noChangeArrowheads="1"/>
          </p:cNvSpPr>
          <p:nvPr/>
        </p:nvSpPr>
        <p:spPr bwMode="auto">
          <a:xfrm>
            <a:off x="1763713" y="115888"/>
            <a:ext cx="4572000" cy="366712"/>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Q-values </a:t>
            </a:r>
            <a:endParaRPr lang="ru-RU">
              <a:solidFill>
                <a:srgbClr val="000000"/>
              </a:solidFill>
              <a:cs typeface="Aharoni" pitchFamily="2" charset="-79"/>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5" name="Picture 2"/>
          <p:cNvPicPr>
            <a:picLocks noChangeAspect="1" noChangeArrowheads="1"/>
          </p:cNvPicPr>
          <p:nvPr/>
        </p:nvPicPr>
        <p:blipFill>
          <a:blip r:embed="rId2" cstate="print"/>
          <a:srcRect/>
          <a:stretch>
            <a:fillRect/>
          </a:stretch>
        </p:blipFill>
        <p:spPr bwMode="auto">
          <a:xfrm>
            <a:off x="1908175" y="1430338"/>
            <a:ext cx="5903913"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1" name="Picture 2"/>
          <p:cNvPicPr>
            <a:picLocks noChangeAspect="1" noChangeArrowheads="1"/>
          </p:cNvPicPr>
          <p:nvPr/>
        </p:nvPicPr>
        <p:blipFill>
          <a:blip r:embed="rId3" cstate="print"/>
          <a:srcRect/>
          <a:stretch>
            <a:fillRect/>
          </a:stretch>
        </p:blipFill>
        <p:spPr bwMode="auto">
          <a:xfrm>
            <a:off x="584200" y="692150"/>
            <a:ext cx="3987800" cy="3000375"/>
          </a:xfrm>
          <a:prstGeom prst="rect">
            <a:avLst/>
          </a:prstGeom>
          <a:noFill/>
          <a:ln w="9525">
            <a:noFill/>
            <a:miter lim="800000"/>
            <a:headEnd/>
            <a:tailEnd/>
          </a:ln>
        </p:spPr>
      </p:pic>
      <p:pic>
        <p:nvPicPr>
          <p:cNvPr id="752642" name="Picture 3"/>
          <p:cNvPicPr>
            <a:picLocks noChangeAspect="1" noChangeArrowheads="1"/>
          </p:cNvPicPr>
          <p:nvPr/>
        </p:nvPicPr>
        <p:blipFill>
          <a:blip r:embed="rId4" cstate="print"/>
          <a:srcRect/>
          <a:stretch>
            <a:fillRect/>
          </a:stretch>
        </p:blipFill>
        <p:spPr bwMode="auto">
          <a:xfrm>
            <a:off x="4716463" y="442913"/>
            <a:ext cx="3940175" cy="3249612"/>
          </a:xfrm>
          <a:prstGeom prst="rect">
            <a:avLst/>
          </a:prstGeom>
          <a:noFill/>
          <a:ln w="9525">
            <a:noFill/>
            <a:miter lim="800000"/>
            <a:headEnd/>
            <a:tailEnd/>
          </a:ln>
        </p:spPr>
      </p:pic>
      <p:pic>
        <p:nvPicPr>
          <p:cNvPr id="752643" name="Picture 4"/>
          <p:cNvPicPr>
            <a:picLocks noChangeAspect="1" noChangeArrowheads="1"/>
          </p:cNvPicPr>
          <p:nvPr/>
        </p:nvPicPr>
        <p:blipFill>
          <a:blip r:embed="rId5" cstate="print"/>
          <a:srcRect/>
          <a:stretch>
            <a:fillRect/>
          </a:stretch>
        </p:blipFill>
        <p:spPr bwMode="auto">
          <a:xfrm>
            <a:off x="179388" y="3932238"/>
            <a:ext cx="4926012" cy="1512887"/>
          </a:xfrm>
          <a:prstGeom prst="rect">
            <a:avLst/>
          </a:prstGeom>
          <a:noFill/>
          <a:ln w="9525">
            <a:noFill/>
            <a:miter lim="800000"/>
            <a:headEnd/>
            <a:tailEnd/>
          </a:ln>
        </p:spPr>
      </p:pic>
      <p:pic>
        <p:nvPicPr>
          <p:cNvPr id="752644" name="Picture 6"/>
          <p:cNvPicPr>
            <a:picLocks noChangeAspect="1" noChangeArrowheads="1"/>
          </p:cNvPicPr>
          <p:nvPr/>
        </p:nvPicPr>
        <p:blipFill>
          <a:blip r:embed="rId6" cstate="print"/>
          <a:srcRect/>
          <a:stretch>
            <a:fillRect/>
          </a:stretch>
        </p:blipFill>
        <p:spPr bwMode="auto">
          <a:xfrm>
            <a:off x="5053013" y="3875088"/>
            <a:ext cx="3502025" cy="1570037"/>
          </a:xfrm>
          <a:prstGeom prst="rect">
            <a:avLst/>
          </a:prstGeom>
          <a:noFill/>
          <a:ln w="9525">
            <a:noFill/>
            <a:miter lim="800000"/>
            <a:headEnd/>
            <a:tailEnd/>
          </a:ln>
        </p:spPr>
      </p:pic>
      <p:sp>
        <p:nvSpPr>
          <p:cNvPr id="2" name="Прямоугольник 1"/>
          <p:cNvSpPr/>
          <p:nvPr/>
        </p:nvSpPr>
        <p:spPr>
          <a:xfrm>
            <a:off x="3111500" y="236538"/>
            <a:ext cx="3656013" cy="411162"/>
          </a:xfrm>
          <a:prstGeom prst="rect">
            <a:avLst/>
          </a:prstGeom>
        </p:spPr>
        <p:txBody>
          <a:bodyPr wrap="none">
            <a:spAutoFit/>
          </a:bodyPr>
          <a:lstStyle/>
          <a:p>
            <a:pPr fontAlgn="auto">
              <a:lnSpc>
                <a:spcPct val="115000"/>
              </a:lnSpc>
              <a:spcBef>
                <a:spcPts val="0"/>
              </a:spcBef>
              <a:spcAft>
                <a:spcPts val="1000"/>
              </a:spcAft>
              <a:defRPr/>
            </a:pPr>
            <a:r>
              <a:rPr lang="en-US" baseline="30000" dirty="0">
                <a:latin typeface="+mn-lt"/>
                <a:ea typeface="Calibri"/>
                <a:cs typeface="Times New Roman"/>
              </a:rPr>
              <a:t>137m</a:t>
            </a:r>
            <a:r>
              <a:rPr lang="en-US" dirty="0">
                <a:latin typeface="+mn-lt"/>
                <a:ea typeface="Calibri"/>
                <a:cs typeface="Times New Roman"/>
              </a:rPr>
              <a:t>Ce  (11/2 - )    and    </a:t>
            </a:r>
            <a:r>
              <a:rPr lang="en-US" baseline="30000" dirty="0">
                <a:latin typeface="+mn-lt"/>
                <a:ea typeface="Calibri"/>
                <a:cs typeface="Times New Roman"/>
              </a:rPr>
              <a:t>137g</a:t>
            </a:r>
            <a:r>
              <a:rPr lang="en-US" dirty="0">
                <a:latin typeface="+mn-lt"/>
                <a:ea typeface="Calibri"/>
                <a:cs typeface="Times New Roman"/>
              </a:rPr>
              <a:t>Ce ( 3/2+)</a:t>
            </a:r>
            <a:endParaRPr lang="ru-RU" sz="1050" dirty="0">
              <a:latin typeface="+mn-lt"/>
              <a:ea typeface="Calibri"/>
              <a:cs typeface="Times New Roman"/>
            </a:endParaRPr>
          </a:p>
        </p:txBody>
      </p:sp>
      <p:pic>
        <p:nvPicPr>
          <p:cNvPr id="752646" name="Picture 4"/>
          <p:cNvPicPr>
            <a:picLocks noChangeAspect="1" noChangeArrowheads="1"/>
          </p:cNvPicPr>
          <p:nvPr/>
        </p:nvPicPr>
        <p:blipFill>
          <a:blip r:embed="rId7" cstate="print"/>
          <a:srcRect/>
          <a:stretch>
            <a:fillRect/>
          </a:stretch>
        </p:blipFill>
        <p:spPr bwMode="auto">
          <a:xfrm>
            <a:off x="2411413" y="5416550"/>
            <a:ext cx="5194300" cy="1441450"/>
          </a:xfrm>
          <a:prstGeom prst="rect">
            <a:avLst/>
          </a:prstGeom>
          <a:noFill/>
          <a:ln w="9525">
            <a:no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2411760" y="5416550"/>
            <a:ext cx="5194300" cy="1441450"/>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2564160" y="5568950"/>
            <a:ext cx="5194300" cy="144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2"/>
          <p:cNvPicPr>
            <a:picLocks noChangeAspect="1" noChangeArrowheads="1"/>
          </p:cNvPicPr>
          <p:nvPr/>
        </p:nvPicPr>
        <p:blipFill>
          <a:blip r:embed="rId2" cstate="print"/>
          <a:srcRect/>
          <a:stretch>
            <a:fillRect/>
          </a:stretch>
        </p:blipFill>
        <p:spPr bwMode="auto">
          <a:xfrm>
            <a:off x="95250" y="115888"/>
            <a:ext cx="8990013" cy="674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11" name="Group 7"/>
          <p:cNvGrpSpPr>
            <a:grpSpLocks/>
          </p:cNvGrpSpPr>
          <p:nvPr/>
        </p:nvGrpSpPr>
        <p:grpSpPr bwMode="auto">
          <a:xfrm>
            <a:off x="2339975" y="198438"/>
            <a:ext cx="5181600" cy="6416675"/>
            <a:chOff x="2400" y="57"/>
            <a:chExt cx="3264" cy="4167"/>
          </a:xfrm>
        </p:grpSpPr>
        <p:pic>
          <p:nvPicPr>
            <p:cNvPr id="858114" name="Picture 8" descr="isomer_barrier_feb94_physworld_a"/>
            <p:cNvPicPr>
              <a:picLocks noChangeAspect="1" noChangeArrowheads="1"/>
            </p:cNvPicPr>
            <p:nvPr/>
          </p:nvPicPr>
          <p:blipFill>
            <a:blip r:embed="rId2" cstate="print"/>
            <a:srcRect/>
            <a:stretch>
              <a:fillRect/>
            </a:stretch>
          </p:blipFill>
          <p:spPr bwMode="auto">
            <a:xfrm>
              <a:off x="2400" y="307"/>
              <a:ext cx="3264" cy="3917"/>
            </a:xfrm>
            <a:prstGeom prst="rect">
              <a:avLst/>
            </a:prstGeom>
            <a:noFill/>
            <a:ln w="9525">
              <a:noFill/>
              <a:miter lim="800000"/>
              <a:headEnd/>
              <a:tailEnd/>
            </a:ln>
          </p:spPr>
        </p:pic>
        <p:sp>
          <p:nvSpPr>
            <p:cNvPr id="858115" name="Text Box 9"/>
            <p:cNvSpPr txBox="1">
              <a:spLocks noChangeArrowheads="1"/>
            </p:cNvSpPr>
            <p:nvPr/>
          </p:nvSpPr>
          <p:spPr bwMode="auto">
            <a:xfrm>
              <a:off x="2450" y="57"/>
              <a:ext cx="3214" cy="250"/>
            </a:xfrm>
            <a:prstGeom prst="rect">
              <a:avLst/>
            </a:prstGeom>
            <a:noFill/>
            <a:ln w="9525">
              <a:noFill/>
              <a:miter lim="800000"/>
              <a:headEnd/>
              <a:tailEnd/>
            </a:ln>
          </p:spPr>
          <p:txBody>
            <a:bodyPr wrap="none">
              <a:spAutoFit/>
            </a:bodyPr>
            <a:lstStyle/>
            <a:p>
              <a:r>
                <a:rPr lang="en-GB" sz="2000">
                  <a:solidFill>
                    <a:srgbClr val="000000"/>
                  </a:solidFill>
                  <a:latin typeface="Times New Roman" pitchFamily="18" charset="0"/>
                </a:rPr>
                <a:t>Walker and Dracoulis, Physics World Feb. 1994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7" name="Picture 2"/>
          <p:cNvPicPr>
            <a:picLocks noChangeAspect="1" noChangeArrowheads="1"/>
          </p:cNvPicPr>
          <p:nvPr/>
        </p:nvPicPr>
        <p:blipFill>
          <a:blip r:embed="rId2" cstate="print"/>
          <a:srcRect/>
          <a:stretch>
            <a:fillRect/>
          </a:stretch>
        </p:blipFill>
        <p:spPr bwMode="auto">
          <a:xfrm>
            <a:off x="1403350" y="333375"/>
            <a:ext cx="4897438" cy="5975350"/>
          </a:xfrm>
          <a:prstGeom prst="rect">
            <a:avLst/>
          </a:prstGeom>
          <a:noFill/>
          <a:ln w="9525">
            <a:noFill/>
            <a:miter lim="800000"/>
            <a:headEnd/>
            <a:tailEnd/>
          </a:ln>
        </p:spPr>
      </p:pic>
      <p:pic>
        <p:nvPicPr>
          <p:cNvPr id="859138" name="Picture 3"/>
          <p:cNvPicPr>
            <a:picLocks noChangeAspect="1" noChangeArrowheads="1"/>
          </p:cNvPicPr>
          <p:nvPr/>
        </p:nvPicPr>
        <p:blipFill>
          <a:blip r:embed="rId3" cstate="print"/>
          <a:srcRect/>
          <a:stretch>
            <a:fillRect/>
          </a:stretch>
        </p:blipFill>
        <p:spPr bwMode="auto">
          <a:xfrm>
            <a:off x="6365875" y="3354388"/>
            <a:ext cx="2300288" cy="50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61" name="Picture 3"/>
          <p:cNvPicPr>
            <a:picLocks noChangeAspect="1" noChangeArrowheads="1"/>
          </p:cNvPicPr>
          <p:nvPr/>
        </p:nvPicPr>
        <p:blipFill>
          <a:blip r:embed="rId3" cstate="print"/>
          <a:srcRect/>
          <a:stretch>
            <a:fillRect/>
          </a:stretch>
        </p:blipFill>
        <p:spPr bwMode="auto">
          <a:xfrm>
            <a:off x="250825" y="1062038"/>
            <a:ext cx="3816350" cy="5359400"/>
          </a:xfrm>
          <a:prstGeom prst="rect">
            <a:avLst/>
          </a:prstGeom>
          <a:noFill/>
          <a:ln w="9525">
            <a:noFill/>
            <a:miter lim="800000"/>
            <a:headEnd/>
            <a:tailEnd/>
          </a:ln>
        </p:spPr>
      </p:pic>
      <p:pic>
        <p:nvPicPr>
          <p:cNvPr id="860162" name="Picture 4"/>
          <p:cNvPicPr>
            <a:picLocks noChangeAspect="1" noChangeArrowheads="1"/>
          </p:cNvPicPr>
          <p:nvPr/>
        </p:nvPicPr>
        <p:blipFill>
          <a:blip r:embed="rId4" cstate="print"/>
          <a:srcRect/>
          <a:stretch>
            <a:fillRect/>
          </a:stretch>
        </p:blipFill>
        <p:spPr bwMode="auto">
          <a:xfrm>
            <a:off x="4298950" y="1052513"/>
            <a:ext cx="4391025" cy="5360987"/>
          </a:xfrm>
          <a:prstGeom prst="rect">
            <a:avLst/>
          </a:prstGeom>
          <a:noFill/>
          <a:ln w="9525">
            <a:noFill/>
            <a:miter lim="800000"/>
            <a:headEnd/>
            <a:tailEnd/>
          </a:ln>
        </p:spPr>
      </p:pic>
      <p:pic>
        <p:nvPicPr>
          <p:cNvPr id="860163" name="Picture 5"/>
          <p:cNvPicPr>
            <a:picLocks noChangeAspect="1" noChangeArrowheads="1"/>
          </p:cNvPicPr>
          <p:nvPr/>
        </p:nvPicPr>
        <p:blipFill>
          <a:blip r:embed="rId5" cstate="print"/>
          <a:srcRect/>
          <a:stretch>
            <a:fillRect/>
          </a:stretch>
        </p:blipFill>
        <p:spPr bwMode="auto">
          <a:xfrm>
            <a:off x="311150" y="255588"/>
            <a:ext cx="8582025" cy="792162"/>
          </a:xfrm>
          <a:prstGeom prst="rect">
            <a:avLst/>
          </a:prstGeom>
          <a:noFill/>
          <a:ln w="9525">
            <a:noFill/>
            <a:miter lim="800000"/>
            <a:headEnd/>
            <a:tailEnd/>
          </a:ln>
        </p:spPr>
      </p:pic>
      <p:sp>
        <p:nvSpPr>
          <p:cNvPr id="860164" name="Прямоугольник 1"/>
          <p:cNvSpPr>
            <a:spLocks noChangeArrowheads="1"/>
          </p:cNvSpPr>
          <p:nvPr/>
        </p:nvSpPr>
        <p:spPr bwMode="auto">
          <a:xfrm>
            <a:off x="5522913" y="6413500"/>
            <a:ext cx="1941512" cy="409575"/>
          </a:xfrm>
          <a:prstGeom prst="rect">
            <a:avLst/>
          </a:prstGeom>
          <a:noFill/>
          <a:ln w="9525">
            <a:noFill/>
            <a:miter lim="800000"/>
            <a:headEnd/>
            <a:tailEnd/>
          </a:ln>
        </p:spPr>
        <p:txBody>
          <a:bodyPr wrap="none">
            <a:spAutoFit/>
          </a:bodyPr>
          <a:lstStyle/>
          <a:p>
            <a:pPr>
              <a:lnSpc>
                <a:spcPct val="115000"/>
              </a:lnSpc>
              <a:spcAft>
                <a:spcPts val="1000"/>
              </a:spcAft>
            </a:pPr>
            <a:r>
              <a:rPr lang="en-US" baseline="30000">
                <a:latin typeface="Calibri" pitchFamily="34" charset="0"/>
                <a:ea typeface="Calibri" pitchFamily="34" charset="0"/>
                <a:cs typeface="Times New Roman" pitchFamily="18" charset="0"/>
              </a:rPr>
              <a:t>197</a:t>
            </a:r>
            <a:r>
              <a:rPr lang="en-US">
                <a:latin typeface="Calibri" pitchFamily="34" charset="0"/>
                <a:ea typeface="Calibri" pitchFamily="34" charset="0"/>
                <a:cs typeface="Times New Roman" pitchFamily="18" charset="0"/>
              </a:rPr>
              <a:t>Au(</a:t>
            </a:r>
            <a:r>
              <a:rPr lang="en-US" baseline="30000">
                <a:latin typeface="Calibri" pitchFamily="34" charset="0"/>
                <a:ea typeface="Calibri" pitchFamily="34" charset="0"/>
                <a:cs typeface="Times New Roman" pitchFamily="18" charset="0"/>
              </a:rPr>
              <a:t>3</a:t>
            </a:r>
            <a:r>
              <a:rPr lang="en-US">
                <a:latin typeface="Calibri" pitchFamily="34" charset="0"/>
                <a:ea typeface="Calibri" pitchFamily="34" charset="0"/>
                <a:cs typeface="Times New Roman" pitchFamily="18" charset="0"/>
              </a:rPr>
              <a:t>He,2p)</a:t>
            </a:r>
            <a:r>
              <a:rPr lang="en-US" baseline="30000">
                <a:latin typeface="Calibri" pitchFamily="34" charset="0"/>
                <a:ea typeface="Calibri" pitchFamily="34" charset="0"/>
                <a:cs typeface="Times New Roman" pitchFamily="18" charset="0"/>
              </a:rPr>
              <a:t>198</a:t>
            </a:r>
            <a:r>
              <a:rPr lang="en-US">
                <a:latin typeface="Calibri" pitchFamily="34" charset="0"/>
                <a:ea typeface="Calibri" pitchFamily="34" charset="0"/>
                <a:cs typeface="Times New Roman" pitchFamily="18" charset="0"/>
              </a:rPr>
              <a:t>Au</a:t>
            </a:r>
            <a:endParaRPr lang="ru-RU" sz="1400">
              <a:latin typeface="Calibri" pitchFamily="34" charset="0"/>
              <a:ea typeface="Calibri" pitchFamily="34" charset="0"/>
              <a:cs typeface="Times New Roman" pitchFamily="18" charset="0"/>
            </a:endParaRPr>
          </a:p>
        </p:txBody>
      </p:sp>
      <p:sp>
        <p:nvSpPr>
          <p:cNvPr id="860165" name="Прямоугольник 2"/>
          <p:cNvSpPr>
            <a:spLocks noChangeArrowheads="1"/>
          </p:cNvSpPr>
          <p:nvPr/>
        </p:nvSpPr>
        <p:spPr bwMode="auto">
          <a:xfrm>
            <a:off x="1258888" y="6405563"/>
            <a:ext cx="2041525" cy="411162"/>
          </a:xfrm>
          <a:prstGeom prst="rect">
            <a:avLst/>
          </a:prstGeom>
          <a:noFill/>
          <a:ln w="9525">
            <a:noFill/>
            <a:miter lim="800000"/>
            <a:headEnd/>
            <a:tailEnd/>
          </a:ln>
        </p:spPr>
        <p:txBody>
          <a:bodyPr wrap="none">
            <a:spAutoFit/>
          </a:bodyPr>
          <a:lstStyle/>
          <a:p>
            <a:pPr>
              <a:lnSpc>
                <a:spcPct val="115000"/>
              </a:lnSpc>
              <a:spcAft>
                <a:spcPts val="1000"/>
              </a:spcAft>
            </a:pPr>
            <a:r>
              <a:rPr lang="en-US" baseline="30000">
                <a:latin typeface="Calibri" pitchFamily="34" charset="0"/>
                <a:ea typeface="Calibri" pitchFamily="34" charset="0"/>
                <a:cs typeface="Times New Roman" pitchFamily="18" charset="0"/>
              </a:rPr>
              <a:t>197</a:t>
            </a:r>
            <a:r>
              <a:rPr lang="en-US">
                <a:latin typeface="Calibri" pitchFamily="34" charset="0"/>
                <a:ea typeface="Calibri" pitchFamily="34" charset="0"/>
                <a:cs typeface="Times New Roman" pitchFamily="18" charset="0"/>
              </a:rPr>
              <a:t>Au(</a:t>
            </a:r>
            <a:r>
              <a:rPr lang="en-US" baseline="30000">
                <a:latin typeface="Calibri" pitchFamily="34" charset="0"/>
                <a:ea typeface="Calibri" pitchFamily="34" charset="0"/>
                <a:cs typeface="Times New Roman" pitchFamily="18" charset="0"/>
              </a:rPr>
              <a:t>3</a:t>
            </a:r>
            <a:r>
              <a:rPr lang="en-US">
                <a:latin typeface="Calibri" pitchFamily="34" charset="0"/>
                <a:ea typeface="Calibri" pitchFamily="34" charset="0"/>
                <a:cs typeface="Times New Roman" pitchFamily="18" charset="0"/>
              </a:rPr>
              <a:t>He,</a:t>
            </a:r>
            <a:r>
              <a:rPr lang="en-US" baseline="30000">
                <a:latin typeface="Calibri" pitchFamily="34" charset="0"/>
                <a:ea typeface="Calibri" pitchFamily="34" charset="0"/>
                <a:cs typeface="Times New Roman" pitchFamily="18" charset="0"/>
              </a:rPr>
              <a:t>4</a:t>
            </a:r>
            <a:r>
              <a:rPr lang="en-US">
                <a:latin typeface="Calibri" pitchFamily="34" charset="0"/>
                <a:ea typeface="Calibri" pitchFamily="34" charset="0"/>
                <a:cs typeface="Times New Roman" pitchFamily="18" charset="0"/>
              </a:rPr>
              <a:t>He)</a:t>
            </a:r>
            <a:r>
              <a:rPr lang="en-US" baseline="30000">
                <a:latin typeface="Calibri" pitchFamily="34" charset="0"/>
                <a:ea typeface="Calibri" pitchFamily="34" charset="0"/>
                <a:cs typeface="Times New Roman" pitchFamily="18" charset="0"/>
              </a:rPr>
              <a:t>196</a:t>
            </a:r>
            <a:r>
              <a:rPr lang="en-US">
                <a:latin typeface="Calibri" pitchFamily="34" charset="0"/>
                <a:ea typeface="Calibri" pitchFamily="34" charset="0"/>
                <a:cs typeface="Times New Roman" pitchFamily="18" charset="0"/>
              </a:rPr>
              <a:t>Au</a:t>
            </a:r>
            <a:endParaRPr lang="ru-RU" sz="14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5"/>
          <p:cNvSpPr>
            <a:spLocks noChangeArrowheads="1"/>
          </p:cNvSpPr>
          <p:nvPr/>
        </p:nvSpPr>
        <p:spPr bwMode="auto">
          <a:xfrm>
            <a:off x="2411413" y="252413"/>
            <a:ext cx="1944687" cy="854075"/>
          </a:xfrm>
          <a:prstGeom prst="rect">
            <a:avLst/>
          </a:prstGeom>
          <a:noFill/>
          <a:ln w="9525">
            <a:noFill/>
            <a:miter lim="800000"/>
            <a:headEnd/>
            <a:tailEnd/>
          </a:ln>
        </p:spPr>
        <p:txBody>
          <a:bodyPr anchor="ctr">
            <a:spAutoFit/>
          </a:bodyPr>
          <a:lstStyle/>
          <a:p>
            <a:r>
              <a:rPr lang="en-US" sz="3200" b="1">
                <a:solidFill>
                  <a:srgbClr val="000000"/>
                </a:solidFill>
                <a:latin typeface="Times New Roman" pitchFamily="18" charset="0"/>
                <a:ea typeface="Batang" pitchFamily="18" charset="-127"/>
                <a:cs typeface="Times New Roman" pitchFamily="18" charset="0"/>
              </a:rPr>
              <a:t> </a:t>
            </a:r>
            <a:r>
              <a:rPr lang="en-US" sz="3200" b="1">
                <a:solidFill>
                  <a:srgbClr val="000000"/>
                </a:solidFill>
                <a:latin typeface="Times New Roman" pitchFamily="18" charset="0"/>
                <a:ea typeface="Batang" pitchFamily="18" charset="-127"/>
                <a:cs typeface="Aharoni" pitchFamily="2" charset="-79"/>
              </a:rPr>
              <a:t>Q-value</a:t>
            </a:r>
            <a:r>
              <a:rPr lang="en-US" sz="1200" b="1">
                <a:solidFill>
                  <a:srgbClr val="000000"/>
                </a:solidFill>
                <a:latin typeface="Times New Roman" pitchFamily="18" charset="0"/>
                <a:ea typeface="Batang" pitchFamily="18" charset="-127"/>
                <a:cs typeface="Aharoni" pitchFamily="2" charset="-79"/>
              </a:rPr>
              <a:t> </a:t>
            </a:r>
            <a:endParaRPr lang="ru-RU" sz="800">
              <a:solidFill>
                <a:srgbClr val="000000"/>
              </a:solidFill>
              <a:cs typeface="Aharoni" pitchFamily="2" charset="-79"/>
            </a:endParaRPr>
          </a:p>
          <a:p>
            <a:pPr eaLnBrk="0" hangingPunct="0"/>
            <a:endParaRPr lang="ru-RU">
              <a:solidFill>
                <a:srgbClr val="000000"/>
              </a:solidFill>
              <a:cs typeface="Aharoni" pitchFamily="2" charset="-79"/>
            </a:endParaRPr>
          </a:p>
        </p:txBody>
      </p:sp>
      <p:graphicFrame>
        <p:nvGraphicFramePr>
          <p:cNvPr id="278730" name="Group 202"/>
          <p:cNvGraphicFramePr>
            <a:graphicFrameLocks noGrp="1"/>
          </p:cNvGraphicFramePr>
          <p:nvPr/>
        </p:nvGraphicFramePr>
        <p:xfrm>
          <a:off x="971550" y="1268413"/>
          <a:ext cx="6913563" cy="4410077"/>
        </p:xfrm>
        <a:graphic>
          <a:graphicData uri="http://schemas.openxmlformats.org/drawingml/2006/table">
            <a:tbl>
              <a:tblPr/>
              <a:tblGrid>
                <a:gridCol w="1520825"/>
                <a:gridCol w="2906713"/>
                <a:gridCol w="2486025"/>
              </a:tblGrid>
              <a:tr h="720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Reaction</a:t>
                      </a:r>
                      <a:endParaRPr kumimoji="0" lang="en-US"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Compound nucleus</a:t>
                      </a:r>
                      <a:endParaRPr kumimoji="0" lang="en-US"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 </a:t>
                      </a:r>
                      <a:endParaRPr kumimoji="0" lang="ru-RU"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200</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folHlink"/>
                          </a:solidFill>
                          <a:effectLst/>
                          <a:latin typeface="Times New Roman" pitchFamily="18" charset="0"/>
                          <a:ea typeface="Batang" pitchFamily="18" charset="-127"/>
                          <a:cs typeface="Times New Roman" pitchFamily="18" charset="0"/>
                        </a:rPr>
                        <a:t> 10.84</a:t>
                      </a:r>
                      <a:endParaRPr kumimoji="0" lang="en-US" sz="2000" b="1" i="0" u="none" strike="noStrike" cap="none" normalizeH="0" baseline="0" dirty="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201</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-1.535</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203</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 12.21</a:t>
                      </a:r>
                      <a:endParaRPr kumimoji="0" lang="en-US" sz="2000" b="1" i="0" u="none" strike="noStrike" cap="none" normalizeH="0" baseline="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206</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212</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 4.18</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210</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-3.37</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208</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-8.96</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194</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Pt+</a:t>
                      </a: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Hg</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 10.07</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198</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Pt+</a:t>
                      </a: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Li</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204</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12.62</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209</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Bi+</a:t>
                      </a:r>
                      <a:r>
                        <a:rPr kumimoji="0" lang="en-US"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Li</a:t>
                      </a:r>
                      <a:endParaRPr kumimoji="0" lang="en-US" sz="2000" b="1" i="0" u="none" strike="noStrike" cap="none" normalizeH="0" baseline="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215</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Rn</a:t>
                      </a:r>
                      <a:endParaRPr kumimoji="0" lang="en-US" sz="2000" b="1" i="0" u="none" strike="noStrike" cap="none" normalizeH="0" baseline="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ea typeface="Batang" pitchFamily="18" charset="-127"/>
                          <a:cs typeface="Times New Roman" pitchFamily="18" charset="0"/>
                        </a:rPr>
                        <a:t>-3.03</a:t>
                      </a:r>
                      <a:endParaRPr kumimoji="0" lang="en-US" sz="2000" b="1" i="0" u="none" strike="noStrike" cap="none" normalizeH="0" baseline="0" dirty="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62256" name="Rectangle 196"/>
          <p:cNvSpPr>
            <a:spLocks noChangeArrowheads="1"/>
          </p:cNvSpPr>
          <p:nvPr/>
        </p:nvSpPr>
        <p:spPr bwMode="auto">
          <a:xfrm>
            <a:off x="0" y="5167313"/>
            <a:ext cx="9144000" cy="0"/>
          </a:xfrm>
          <a:prstGeom prst="rect">
            <a:avLst/>
          </a:prstGeom>
          <a:noFill/>
          <a:ln w="9525">
            <a:noFill/>
            <a:miter lim="800000"/>
            <a:headEnd/>
            <a:tailEnd/>
          </a:ln>
        </p:spPr>
        <p:txBody>
          <a:bodyPr wrap="none" anchor="ctr">
            <a:spAutoFit/>
          </a:bodyPr>
          <a:lstStyle/>
          <a:p>
            <a:endParaRPr lang="ru-RU">
              <a:solidFill>
                <a:srgbClr val="00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Rectangle 3"/>
          <p:cNvSpPr>
            <a:spLocks noChangeArrowheads="1"/>
          </p:cNvSpPr>
          <p:nvPr/>
        </p:nvSpPr>
        <p:spPr bwMode="auto">
          <a:xfrm>
            <a:off x="1403350" y="252413"/>
            <a:ext cx="1700213" cy="854075"/>
          </a:xfrm>
          <a:prstGeom prst="rect">
            <a:avLst/>
          </a:prstGeom>
          <a:noFill/>
          <a:ln w="9525">
            <a:noFill/>
            <a:miter lim="800000"/>
            <a:headEnd/>
            <a:tailEnd/>
          </a:ln>
        </p:spPr>
        <p:txBody>
          <a:bodyPr wrap="none" anchor="ctr">
            <a:spAutoFit/>
          </a:bodyPr>
          <a:lstStyle/>
          <a:p>
            <a:r>
              <a:rPr lang="en-US" sz="3200" b="1">
                <a:solidFill>
                  <a:srgbClr val="000000"/>
                </a:solidFill>
                <a:latin typeface="Times New Roman" pitchFamily="18" charset="0"/>
                <a:ea typeface="Batang" pitchFamily="18" charset="-127"/>
                <a:cs typeface="Times New Roman" pitchFamily="18" charset="0"/>
              </a:rPr>
              <a:t> </a:t>
            </a:r>
            <a:r>
              <a:rPr lang="en-US" sz="3200" b="1">
                <a:solidFill>
                  <a:srgbClr val="000000"/>
                </a:solidFill>
                <a:latin typeface="Times New Roman" pitchFamily="18" charset="0"/>
                <a:ea typeface="Batang" pitchFamily="18" charset="-127"/>
                <a:cs typeface="Aharoni" pitchFamily="2" charset="-79"/>
              </a:rPr>
              <a:t>Q-value</a:t>
            </a:r>
            <a:r>
              <a:rPr lang="en-US" sz="1200" b="1">
                <a:solidFill>
                  <a:srgbClr val="000000"/>
                </a:solidFill>
                <a:latin typeface="Times New Roman" pitchFamily="18" charset="0"/>
                <a:ea typeface="Batang" pitchFamily="18" charset="-127"/>
                <a:cs typeface="Aharoni" pitchFamily="2" charset="-79"/>
              </a:rPr>
              <a:t> </a:t>
            </a:r>
            <a:endParaRPr lang="ru-RU" sz="800">
              <a:solidFill>
                <a:srgbClr val="000000"/>
              </a:solidFill>
              <a:latin typeface="Calibri" pitchFamily="34" charset="0"/>
              <a:cs typeface="Aharoni" pitchFamily="2" charset="-79"/>
            </a:endParaRPr>
          </a:p>
          <a:p>
            <a:pPr eaLnBrk="0" hangingPunct="0"/>
            <a:endParaRPr lang="ru-RU">
              <a:solidFill>
                <a:srgbClr val="000000"/>
              </a:solidFill>
              <a:latin typeface="Calibri" pitchFamily="34" charset="0"/>
              <a:cs typeface="Aharoni" pitchFamily="2" charset="-79"/>
            </a:endParaRPr>
          </a:p>
        </p:txBody>
      </p:sp>
      <p:graphicFrame>
        <p:nvGraphicFramePr>
          <p:cNvPr id="350212" name="Group 4"/>
          <p:cNvGraphicFramePr>
            <a:graphicFrameLocks noGrp="1"/>
          </p:cNvGraphicFramePr>
          <p:nvPr/>
        </p:nvGraphicFramePr>
        <p:xfrm>
          <a:off x="971550" y="1268413"/>
          <a:ext cx="6913563" cy="4410077"/>
        </p:xfrm>
        <a:graphic>
          <a:graphicData uri="http://schemas.openxmlformats.org/drawingml/2006/table">
            <a:tbl>
              <a:tblPr/>
              <a:tblGrid>
                <a:gridCol w="1520825"/>
                <a:gridCol w="2906713"/>
                <a:gridCol w="2486025"/>
              </a:tblGrid>
              <a:tr h="720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Reaction</a:t>
                      </a:r>
                      <a:endParaRPr kumimoji="0" lang="en-US" sz="20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Compound nucleus</a:t>
                      </a:r>
                      <a:endParaRPr kumimoji="0" lang="en-US"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 </a:t>
                      </a:r>
                      <a:endParaRPr kumimoji="0" lang="ru-RU"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20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folHlink"/>
                          </a:solidFill>
                          <a:effectLst/>
                          <a:latin typeface="Times New Roman" pitchFamily="18" charset="0"/>
                          <a:ea typeface="Batang" pitchFamily="18" charset="-127"/>
                          <a:cs typeface="Times New Roman" pitchFamily="18" charset="0"/>
                        </a:rPr>
                        <a:t>200</a:t>
                      </a:r>
                      <a:r>
                        <a:rPr kumimoji="0" lang="en-US" sz="2000" b="1" i="0" u="none" strike="noStrike" cap="none" normalizeH="0" baseline="0" smtClean="0">
                          <a:ln>
                            <a:noFill/>
                          </a:ln>
                          <a:solidFill>
                            <a:schemeClr val="folHlink"/>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folHlink"/>
                          </a:solidFill>
                          <a:effectLst/>
                          <a:latin typeface="Times New Roman" pitchFamily="18" charset="0"/>
                          <a:ea typeface="Batang" pitchFamily="18" charset="-127"/>
                          <a:cs typeface="Times New Roman" pitchFamily="18" charset="0"/>
                        </a:rPr>
                        <a:t> 10.84</a:t>
                      </a:r>
                      <a:endParaRPr kumimoji="0" lang="en-US" sz="2000" b="1" i="0" u="none" strike="noStrike" cap="none" normalizeH="0" baseline="0" dirty="0" smtClean="0">
                        <a:ln>
                          <a:noFill/>
                        </a:ln>
                        <a:solidFill>
                          <a:schemeClr val="folHlink"/>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201</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-1.535</a:t>
                      </a:r>
                      <a:endParaRPr kumimoji="0" lang="en-US" sz="2000" b="1"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Au+</a:t>
                      </a: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3300"/>
                          </a:solidFill>
                          <a:effectLst/>
                          <a:latin typeface="Times New Roman" pitchFamily="18" charset="0"/>
                          <a:ea typeface="Batang" pitchFamily="18" charset="-127"/>
                          <a:cs typeface="Times New Roman" pitchFamily="18" charset="0"/>
                        </a:rPr>
                        <a:t>203</a:t>
                      </a:r>
                      <a:r>
                        <a:rPr kumimoji="0" lang="en-US" sz="2000" b="1" i="0" u="none" strike="noStrike" cap="none" normalizeH="0" baseline="0" smtClean="0">
                          <a:ln>
                            <a:noFill/>
                          </a:ln>
                          <a:solidFill>
                            <a:srgbClr val="FF3300"/>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3300"/>
                          </a:solidFill>
                          <a:effectLst/>
                          <a:latin typeface="Times New Roman" pitchFamily="18" charset="0"/>
                          <a:ea typeface="Batang" pitchFamily="18" charset="-127"/>
                          <a:cs typeface="Times New Roman" pitchFamily="18" charset="0"/>
                        </a:rPr>
                        <a:t> 12.21</a:t>
                      </a:r>
                      <a:endParaRPr kumimoji="0" lang="en-US" sz="2000" b="1" i="0" u="none" strike="noStrike" cap="none" normalizeH="0" baseline="0" dirty="0" smtClean="0">
                        <a:ln>
                          <a:noFill/>
                        </a:ln>
                        <a:solidFill>
                          <a:srgbClr val="FF33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206</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990000"/>
                          </a:solidFill>
                          <a:effectLst/>
                          <a:latin typeface="Times New Roman" pitchFamily="18" charset="0"/>
                          <a:ea typeface="Batang" pitchFamily="18" charset="-127"/>
                          <a:cs typeface="Times New Roman" pitchFamily="18" charset="0"/>
                        </a:rPr>
                        <a:t>212</a:t>
                      </a: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00"/>
                          </a:solidFill>
                          <a:effectLst/>
                          <a:latin typeface="Times New Roman" pitchFamily="18" charset="0"/>
                          <a:ea typeface="Batang" pitchFamily="18" charset="-127"/>
                          <a:cs typeface="Times New Roman" pitchFamily="18" charset="0"/>
                        </a:rPr>
                        <a:t> 4.18</a:t>
                      </a:r>
                      <a:endParaRPr kumimoji="0" lang="en-US" sz="2000" b="1" i="0" u="none" strike="noStrike" cap="none" normalizeH="0" baseline="0" smtClean="0">
                        <a:ln>
                          <a:noFill/>
                        </a:ln>
                        <a:solidFill>
                          <a:srgbClr val="9900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210</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-3.37</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208</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-8.96</a:t>
                      </a:r>
                      <a:endParaRPr kumimoji="0" lang="en-US" sz="2000" b="1"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194</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Pt+</a:t>
                      </a: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3</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He</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FF9900"/>
                          </a:solidFill>
                          <a:effectLst/>
                          <a:latin typeface="Times New Roman" pitchFamily="18" charset="0"/>
                          <a:ea typeface="Batang" pitchFamily="18" charset="-127"/>
                          <a:cs typeface="Times New Roman" pitchFamily="18" charset="0"/>
                        </a:rPr>
                        <a:t>197</a:t>
                      </a: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Hg</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9900"/>
                          </a:solidFill>
                          <a:effectLst/>
                          <a:latin typeface="Times New Roman" pitchFamily="18" charset="0"/>
                          <a:ea typeface="Batang" pitchFamily="18" charset="-127"/>
                          <a:cs typeface="Times New Roman" pitchFamily="18" charset="0"/>
                        </a:rPr>
                        <a:t> 10.07</a:t>
                      </a:r>
                      <a:endParaRPr kumimoji="0" lang="en-US" sz="2000" b="1" i="0" u="none" strike="noStrike" cap="none" normalizeH="0" baseline="0" smtClean="0">
                        <a:ln>
                          <a:noFill/>
                        </a:ln>
                        <a:solidFill>
                          <a:srgbClr val="FF9900"/>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198</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Pt+</a:t>
                      </a: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Li</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33CC"/>
                          </a:solidFill>
                          <a:effectLst/>
                          <a:latin typeface="Times New Roman" pitchFamily="18" charset="0"/>
                          <a:ea typeface="Batang" pitchFamily="18" charset="-127"/>
                          <a:cs typeface="Times New Roman" pitchFamily="18" charset="0"/>
                        </a:rPr>
                        <a:t>204</a:t>
                      </a: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Tl</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33CC"/>
                          </a:solidFill>
                          <a:effectLst/>
                          <a:latin typeface="Times New Roman" pitchFamily="18" charset="0"/>
                          <a:ea typeface="Batang" pitchFamily="18" charset="-127"/>
                          <a:cs typeface="Times New Roman" pitchFamily="18" charset="0"/>
                        </a:rPr>
                        <a:t>12.62</a:t>
                      </a:r>
                      <a:endParaRPr kumimoji="0" lang="en-US" sz="2000" b="1" i="0" u="none" strike="noStrike" cap="none" normalizeH="0" baseline="0" smtClean="0">
                        <a:ln>
                          <a:noFill/>
                        </a:ln>
                        <a:solidFill>
                          <a:srgbClr val="0033CC"/>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209</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Bi+</a:t>
                      </a:r>
                      <a:r>
                        <a:rPr kumimoji="0" lang="en-US"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6</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Li</a:t>
                      </a:r>
                      <a:endParaRPr kumimoji="0" lang="en-US" sz="2000" b="1" i="0" u="none" strike="noStrike" cap="none" normalizeH="0" baseline="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rgbClr val="0000FF"/>
                          </a:solidFill>
                          <a:effectLst/>
                          <a:latin typeface="Times New Roman" pitchFamily="18" charset="0"/>
                          <a:ea typeface="Batang" pitchFamily="18" charset="-127"/>
                          <a:cs typeface="Times New Roman" pitchFamily="18" charset="0"/>
                        </a:rPr>
                        <a:t>215</a:t>
                      </a: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Rn</a:t>
                      </a:r>
                      <a:endParaRPr kumimoji="0" lang="en-US" sz="2000" b="1" i="0" u="none" strike="noStrike" cap="none" normalizeH="0" baseline="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-3.03</a:t>
                      </a:r>
                      <a:endParaRPr kumimoji="0" lang="en-US" sz="2000" b="1" i="0" u="none" strike="noStrike" cap="none" normalizeH="0" baseline="0" smtClean="0">
                        <a:ln>
                          <a:noFill/>
                        </a:ln>
                        <a:solidFill>
                          <a:srgbClr val="0000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63280" name="Rectangle 50"/>
          <p:cNvSpPr>
            <a:spLocks noChangeArrowheads="1"/>
          </p:cNvSpPr>
          <p:nvPr/>
        </p:nvSpPr>
        <p:spPr bwMode="auto">
          <a:xfrm>
            <a:off x="0" y="5167313"/>
            <a:ext cx="9144000" cy="0"/>
          </a:xfrm>
          <a:prstGeom prst="rect">
            <a:avLst/>
          </a:prstGeom>
          <a:noFill/>
          <a:ln w="9525">
            <a:noFill/>
            <a:miter lim="800000"/>
            <a:headEnd/>
            <a:tailEnd/>
          </a:ln>
        </p:spPr>
        <p:txBody>
          <a:bodyPr wrap="none" anchor="ctr">
            <a:spAutoFit/>
          </a:bodyPr>
          <a:lstStyle/>
          <a:p>
            <a:endParaRPr lang="ru-RU">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354" name="Group 242"/>
          <p:cNvGraphicFramePr>
            <a:graphicFrameLocks noGrp="1"/>
          </p:cNvGraphicFramePr>
          <p:nvPr/>
        </p:nvGraphicFramePr>
        <p:xfrm>
          <a:off x="1258888" y="1125538"/>
          <a:ext cx="6049962" cy="4895851"/>
        </p:xfrm>
        <a:graphic>
          <a:graphicData uri="http://schemas.openxmlformats.org/drawingml/2006/table">
            <a:tbl>
              <a:tblPr/>
              <a:tblGrid>
                <a:gridCol w="2503487"/>
                <a:gridCol w="1587500"/>
                <a:gridCol w="1958975"/>
              </a:tblGrid>
              <a:tr h="75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Reaction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Compound nucleus</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Q-value, </a:t>
                      </a:r>
                      <a:endParaRPr kumimoji="0" lang="ru-RU"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MeV</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10.84</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201</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-1.535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Au+</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12.21</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4.18</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210</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-3.37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Pb+</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212</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Po</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-8.96</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At</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0.5</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3</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He</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Hg</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 10.07</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198</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Pt+</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204</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Tl</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12.62</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215</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-3.03</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209</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Bi+</a:t>
                      </a: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7</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Li</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chemeClr val="tx1"/>
                          </a:solidFill>
                          <a:effectLst/>
                          <a:latin typeface="Times New Roman" pitchFamily="18" charset="0"/>
                          <a:ea typeface="Batang" pitchFamily="18" charset="-127"/>
                          <a:cs typeface="Times New Roman" pitchFamily="18" charset="0"/>
                        </a:rPr>
                        <a:t>216</a:t>
                      </a: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Rn</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-4.2</a:t>
                      </a:r>
                      <a:endParaRPr kumimoji="0" lang="en-US" sz="18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64311" name="Rectangle 233"/>
          <p:cNvSpPr>
            <a:spLocks noChangeArrowheads="1"/>
          </p:cNvSpPr>
          <p:nvPr/>
        </p:nvSpPr>
        <p:spPr bwMode="auto">
          <a:xfrm>
            <a:off x="0" y="5767388"/>
            <a:ext cx="184150" cy="366712"/>
          </a:xfrm>
          <a:prstGeom prst="rect">
            <a:avLst/>
          </a:prstGeom>
          <a:noFill/>
          <a:ln w="9525">
            <a:noFill/>
            <a:miter lim="800000"/>
            <a:headEnd/>
            <a:tailEnd/>
          </a:ln>
        </p:spPr>
        <p:txBody>
          <a:bodyPr wrap="none" anchor="ctr">
            <a:spAutoFit/>
          </a:bodyPr>
          <a:lstStyle/>
          <a:p>
            <a:endParaRPr lang="ru-RU">
              <a:solidFill>
                <a:srgbClr val="000000"/>
              </a:solidFill>
            </a:endParaRPr>
          </a:p>
        </p:txBody>
      </p:sp>
      <p:sp>
        <p:nvSpPr>
          <p:cNvPr id="864312" name="Rectangle 243"/>
          <p:cNvSpPr>
            <a:spLocks noChangeArrowheads="1"/>
          </p:cNvSpPr>
          <p:nvPr/>
        </p:nvSpPr>
        <p:spPr bwMode="auto">
          <a:xfrm>
            <a:off x="1763713" y="115888"/>
            <a:ext cx="4572000" cy="366712"/>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Q-values </a:t>
            </a:r>
            <a:endParaRPr lang="ru-RU">
              <a:solidFill>
                <a:srgbClr val="000000"/>
              </a:solidFill>
              <a:cs typeface="Aharoni" pitchFamily="2" charset="-79"/>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1" name="Picture 2"/>
          <p:cNvPicPr>
            <a:picLocks noChangeAspect="1" noChangeArrowheads="1"/>
          </p:cNvPicPr>
          <p:nvPr/>
        </p:nvPicPr>
        <p:blipFill>
          <a:blip r:embed="rId2" cstate="print"/>
          <a:srcRect/>
          <a:stretch>
            <a:fillRect/>
          </a:stretch>
        </p:blipFill>
        <p:spPr bwMode="auto">
          <a:xfrm>
            <a:off x="388938" y="0"/>
            <a:ext cx="8351837" cy="2514600"/>
          </a:xfrm>
          <a:prstGeom prst="rect">
            <a:avLst/>
          </a:prstGeom>
          <a:noFill/>
          <a:ln w="9525">
            <a:noFill/>
            <a:miter lim="800000"/>
            <a:headEnd/>
            <a:tailEnd/>
          </a:ln>
        </p:spPr>
      </p:pic>
      <p:pic>
        <p:nvPicPr>
          <p:cNvPr id="865282" name="Picture 3"/>
          <p:cNvPicPr>
            <a:picLocks noChangeAspect="1" noChangeArrowheads="1"/>
          </p:cNvPicPr>
          <p:nvPr/>
        </p:nvPicPr>
        <p:blipFill>
          <a:blip r:embed="rId3" cstate="print"/>
          <a:srcRect/>
          <a:stretch>
            <a:fillRect/>
          </a:stretch>
        </p:blipFill>
        <p:spPr bwMode="auto">
          <a:xfrm>
            <a:off x="382588" y="2708275"/>
            <a:ext cx="3600450" cy="4065588"/>
          </a:xfrm>
          <a:prstGeom prst="rect">
            <a:avLst/>
          </a:prstGeom>
          <a:noFill/>
          <a:ln w="9525">
            <a:noFill/>
            <a:miter lim="800000"/>
            <a:headEnd/>
            <a:tailEnd/>
          </a:ln>
        </p:spPr>
      </p:pic>
      <p:pic>
        <p:nvPicPr>
          <p:cNvPr id="865283" name="Picture 3"/>
          <p:cNvPicPr>
            <a:picLocks noChangeAspect="1" noChangeArrowheads="1"/>
          </p:cNvPicPr>
          <p:nvPr/>
        </p:nvPicPr>
        <p:blipFill>
          <a:blip r:embed="rId3" cstate="print"/>
          <a:srcRect/>
          <a:stretch>
            <a:fillRect/>
          </a:stretch>
        </p:blipFill>
        <p:spPr bwMode="auto">
          <a:xfrm>
            <a:off x="382588" y="2514600"/>
            <a:ext cx="3600450" cy="4065588"/>
          </a:xfrm>
          <a:prstGeom prst="rect">
            <a:avLst/>
          </a:prstGeom>
          <a:noFill/>
          <a:ln w="9525">
            <a:noFill/>
            <a:miter lim="800000"/>
            <a:headEnd/>
            <a:tailEnd/>
          </a:ln>
        </p:spPr>
      </p:pic>
      <p:pic>
        <p:nvPicPr>
          <p:cNvPr id="865284" name="Picture 2"/>
          <p:cNvPicPr>
            <a:picLocks noChangeAspect="1" noChangeArrowheads="1"/>
          </p:cNvPicPr>
          <p:nvPr/>
        </p:nvPicPr>
        <p:blipFill>
          <a:blip r:embed="rId4" cstate="print"/>
          <a:srcRect/>
          <a:stretch>
            <a:fillRect/>
          </a:stretch>
        </p:blipFill>
        <p:spPr bwMode="auto">
          <a:xfrm>
            <a:off x="4327525" y="2708275"/>
            <a:ext cx="4032250" cy="406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descr="chartnucl"/>
          <p:cNvPicPr>
            <a:picLocks noChangeAspect="1" noChangeArrowheads="1"/>
          </p:cNvPicPr>
          <p:nvPr/>
        </p:nvPicPr>
        <p:blipFill>
          <a:blip r:embed="rId2" cstate="print"/>
          <a:srcRect/>
          <a:stretch>
            <a:fillRect/>
          </a:stretch>
        </p:blipFill>
        <p:spPr bwMode="auto">
          <a:xfrm>
            <a:off x="0" y="333375"/>
            <a:ext cx="89154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29" name="Picture 3"/>
          <p:cNvPicPr>
            <a:picLocks noChangeAspect="1" noChangeArrowheads="1"/>
          </p:cNvPicPr>
          <p:nvPr/>
        </p:nvPicPr>
        <p:blipFill>
          <a:blip r:embed="rId2" cstate="print"/>
          <a:srcRect/>
          <a:stretch>
            <a:fillRect/>
          </a:stretch>
        </p:blipFill>
        <p:spPr bwMode="auto">
          <a:xfrm>
            <a:off x="395288" y="333375"/>
            <a:ext cx="7704137" cy="6335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Прямоугольник 1"/>
          <p:cNvSpPr>
            <a:spLocks noChangeArrowheads="1"/>
          </p:cNvSpPr>
          <p:nvPr/>
        </p:nvSpPr>
        <p:spPr bwMode="auto">
          <a:xfrm>
            <a:off x="1331913" y="1341438"/>
            <a:ext cx="6985000" cy="3416300"/>
          </a:xfrm>
          <a:prstGeom prst="rect">
            <a:avLst/>
          </a:prstGeom>
          <a:noFill/>
          <a:ln w="9525">
            <a:noFill/>
            <a:miter lim="800000"/>
            <a:headEnd/>
            <a:tailEnd/>
          </a:ln>
        </p:spPr>
        <p:txBody>
          <a:bodyPr>
            <a:spAutoFit/>
          </a:bodyPr>
          <a:lstStyle/>
          <a:p>
            <a:pPr indent="449263" algn="just">
              <a:lnSpc>
                <a:spcPct val="150000"/>
              </a:lnSpc>
            </a:pPr>
            <a:r>
              <a:rPr lang="ru-RU" b="1" dirty="0">
                <a:latin typeface="Times New Roman" pitchFamily="18" charset="0"/>
                <a:cs typeface="Times New Roman" pitchFamily="18" charset="0"/>
              </a:rPr>
              <a:t>Целью настоящей работы является дальнейшее изучение влияния механизмов реакций слияния и передачи при взаимодействии  слабосвязанных </a:t>
            </a:r>
            <a:r>
              <a:rPr lang="ru-RU" b="1" dirty="0" smtClean="0">
                <a:latin typeface="Times New Roman" pitchFamily="18" charset="0"/>
                <a:cs typeface="Times New Roman" pitchFamily="18" charset="0"/>
              </a:rPr>
              <a:t>ядер </a:t>
            </a:r>
            <a:r>
              <a:rPr lang="ru-RU" b="1" baseline="30000" dirty="0">
                <a:latin typeface="Times New Roman" pitchFamily="18" charset="0"/>
                <a:cs typeface="Times New Roman" pitchFamily="18" charset="0"/>
              </a:rPr>
              <a:t>3</a:t>
            </a:r>
            <a:r>
              <a:rPr lang="en-US" b="1" dirty="0">
                <a:latin typeface="Times New Roman" pitchFamily="18" charset="0"/>
                <a:cs typeface="Times New Roman" pitchFamily="18" charset="0"/>
              </a:rPr>
              <a:t>He</a:t>
            </a:r>
            <a:r>
              <a:rPr lang="ru-RU" b="1" dirty="0">
                <a:latin typeface="Times New Roman" pitchFamily="18" charset="0"/>
                <a:cs typeface="Times New Roman" pitchFamily="18" charset="0"/>
              </a:rPr>
              <a:t>, кластерных </a:t>
            </a:r>
            <a:r>
              <a:rPr lang="ru-RU" b="1" baseline="30000" dirty="0">
                <a:latin typeface="Times New Roman" pitchFamily="18" charset="0"/>
                <a:cs typeface="Times New Roman" pitchFamily="18" charset="0"/>
              </a:rPr>
              <a:t> 6</a:t>
            </a:r>
            <a:r>
              <a:rPr lang="en-US" b="1" dirty="0">
                <a:latin typeface="Times New Roman" pitchFamily="18" charset="0"/>
                <a:cs typeface="Times New Roman" pitchFamily="18" charset="0"/>
              </a:rPr>
              <a:t>Li</a:t>
            </a:r>
            <a:r>
              <a:rPr lang="ru-RU" b="1" dirty="0">
                <a:latin typeface="Times New Roman" pitchFamily="18" charset="0"/>
                <a:cs typeface="Times New Roman" pitchFamily="18" charset="0"/>
              </a:rPr>
              <a:t> и </a:t>
            </a:r>
            <a:r>
              <a:rPr lang="ru-RU" b="1" dirty="0" err="1">
                <a:latin typeface="Times New Roman" pitchFamily="18" charset="0"/>
                <a:cs typeface="Times New Roman" pitchFamily="18" charset="0"/>
              </a:rPr>
              <a:t>галоидальных</a:t>
            </a:r>
            <a:r>
              <a:rPr lang="ru-RU" b="1" dirty="0">
                <a:latin typeface="Times New Roman" pitchFamily="18" charset="0"/>
                <a:cs typeface="Times New Roman" pitchFamily="18" charset="0"/>
              </a:rPr>
              <a:t> ядер </a:t>
            </a:r>
            <a:r>
              <a:rPr lang="ru-RU" b="1" baseline="30000" dirty="0">
                <a:latin typeface="Times New Roman" pitchFamily="18" charset="0"/>
                <a:cs typeface="Times New Roman" pitchFamily="18" charset="0"/>
              </a:rPr>
              <a:t>6</a:t>
            </a:r>
            <a:r>
              <a:rPr lang="en-US" b="1" dirty="0">
                <a:latin typeface="Times New Roman" pitchFamily="18" charset="0"/>
                <a:cs typeface="Times New Roman" pitchFamily="18" charset="0"/>
              </a:rPr>
              <a:t>He </a:t>
            </a:r>
            <a:r>
              <a:rPr lang="ru-RU" b="1" dirty="0">
                <a:latin typeface="Times New Roman" pitchFamily="18" charset="0"/>
                <a:cs typeface="Times New Roman" pitchFamily="18" charset="0"/>
              </a:rPr>
              <a:t>с легкими и тяжелыми ядрами мишеней, на возбуждение  образовавшихся ядер, приводящее к заселению изомерных и основных состояний как в испарительных ядрах-остатках, так и в продуктах реакций при передаче отдельных нуклонов</a:t>
            </a:r>
            <a:r>
              <a:rPr lang="ru-RU" b="1" dirty="0">
                <a:solidFill>
                  <a:srgbClr val="008000"/>
                </a:solidFill>
                <a:latin typeface="Times New Roman" pitchFamily="18" charset="0"/>
                <a:cs typeface="Times New Roman" pitchFamily="18" charset="0"/>
              </a:rPr>
              <a:t> </a:t>
            </a:r>
            <a:r>
              <a:rPr lang="ru-RU" b="1" dirty="0">
                <a:latin typeface="Times New Roman" pitchFamily="18" charset="0"/>
                <a:cs typeface="Times New Roman" pitchFamily="18" charset="0"/>
              </a:rPr>
              <a:t>и кластеров как ядру- мишени, так и ядру- снаряду</a:t>
            </a:r>
            <a:endParaRPr lang="ru-RU" sz="1600" b="1" dirty="0">
              <a:latin typeface="Times New Roman" pitchFamily="18" charset="0"/>
              <a:ea typeface="Batang" pitchFamily="18" charset="-127"/>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3" name="Picture 2"/>
          <p:cNvPicPr>
            <a:picLocks noChangeAspect="1" noChangeArrowheads="1"/>
          </p:cNvPicPr>
          <p:nvPr/>
        </p:nvPicPr>
        <p:blipFill>
          <a:blip r:embed="rId2" cstate="print"/>
          <a:srcRect/>
          <a:stretch>
            <a:fillRect/>
          </a:stretch>
        </p:blipFill>
        <p:spPr bwMode="auto">
          <a:xfrm>
            <a:off x="323850" y="404813"/>
            <a:ext cx="8640763" cy="611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p:cNvPicPr>
            <a:picLocks noChangeAspect="1" noChangeArrowheads="1"/>
          </p:cNvPicPr>
          <p:nvPr/>
        </p:nvPicPr>
        <p:blipFill>
          <a:blip r:embed="rId2" cstate="print"/>
          <a:srcRect/>
          <a:stretch>
            <a:fillRect/>
          </a:stretch>
        </p:blipFill>
        <p:spPr bwMode="auto">
          <a:xfrm>
            <a:off x="1187450" y="765175"/>
            <a:ext cx="7272338" cy="545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01" name="Text Box 2"/>
          <p:cNvSpPr txBox="1">
            <a:spLocks noChangeArrowheads="1"/>
          </p:cNvSpPr>
          <p:nvPr/>
        </p:nvSpPr>
        <p:spPr bwMode="auto">
          <a:xfrm>
            <a:off x="234950" y="1006475"/>
            <a:ext cx="8689975" cy="5099050"/>
          </a:xfrm>
          <a:prstGeom prst="rect">
            <a:avLst/>
          </a:prstGeom>
          <a:solidFill>
            <a:srgbClr val="FEFFD9"/>
          </a:solidFill>
          <a:ln w="9525">
            <a:solidFill>
              <a:srgbClr val="FF0000"/>
            </a:solidFill>
            <a:miter lim="800000"/>
            <a:headEnd/>
            <a:tailEnd/>
          </a:ln>
        </p:spPr>
        <p:txBody>
          <a:bodyPr lIns="84655" tIns="42328" rIns="84655" bIns="42328"/>
          <a:lstStyle/>
          <a:p>
            <a:pPr defTabSz="846138"/>
            <a:r>
              <a:rPr lang="en-GB" sz="2200" b="1">
                <a:solidFill>
                  <a:srgbClr val="FF0000"/>
                </a:solidFill>
                <a:latin typeface="Book Antiqua" pitchFamily="18" charset="0"/>
              </a:rPr>
              <a:t>Nuclear deformation </a:t>
            </a:r>
            <a:r>
              <a:rPr lang="en-GB" sz="2200" b="1">
                <a:solidFill>
                  <a:srgbClr val="0033CC"/>
                </a:solidFill>
                <a:latin typeface="Book Antiqua" pitchFamily="18" charset="0"/>
              </a:rPr>
              <a:t>results form residual two-body interactions between valence nucleons that favor configurations in which nucleons occupy single-particle orbitals in a deformed mean field. </a:t>
            </a:r>
            <a:r>
              <a:rPr lang="en-GB" sz="2200" b="1">
                <a:solidFill>
                  <a:srgbClr val="FF0000"/>
                </a:solidFill>
                <a:latin typeface="Book Antiqua" pitchFamily="18" charset="0"/>
              </a:rPr>
              <a:t>Prolate</a:t>
            </a:r>
            <a:r>
              <a:rPr lang="en-GB" sz="2200" b="1">
                <a:solidFill>
                  <a:srgbClr val="0033CC"/>
                </a:solidFill>
                <a:latin typeface="Book Antiqua" pitchFamily="18" charset="0"/>
              </a:rPr>
              <a:t> deformations are preferred at the beginning of large shells (almost empty shells) and </a:t>
            </a:r>
            <a:r>
              <a:rPr lang="en-GB" sz="2200" b="1">
                <a:solidFill>
                  <a:srgbClr val="FF0000"/>
                </a:solidFill>
                <a:latin typeface="Book Antiqua" pitchFamily="18" charset="0"/>
              </a:rPr>
              <a:t>oblate</a:t>
            </a:r>
            <a:r>
              <a:rPr lang="en-GB" sz="2200" b="1">
                <a:solidFill>
                  <a:srgbClr val="0033CC"/>
                </a:solidFill>
                <a:latin typeface="Book Antiqua" pitchFamily="18" charset="0"/>
              </a:rPr>
              <a:t> deformations at the and of large shells (almost full shells), although for detailed and realistic situations the prolate ones appear more often in Nature. </a:t>
            </a:r>
            <a:endParaRPr lang="ru-RU" sz="2200" b="1">
              <a:solidFill>
                <a:srgbClr val="0033CC"/>
              </a:solidFill>
              <a:latin typeface="Book Antiqua" pitchFamily="18" charset="0"/>
            </a:endParaRPr>
          </a:p>
          <a:p>
            <a:pPr defTabSz="846138"/>
            <a:r>
              <a:rPr lang="en-GB" sz="2200" b="1">
                <a:solidFill>
                  <a:srgbClr val="FF0000"/>
                </a:solidFill>
                <a:latin typeface="Book Antiqua" pitchFamily="18" charset="0"/>
              </a:rPr>
              <a:t>Deformed wave functions</a:t>
            </a:r>
            <a:r>
              <a:rPr lang="en-GB" sz="2200" b="1">
                <a:solidFill>
                  <a:srgbClr val="0033CC"/>
                </a:solidFill>
                <a:latin typeface="Book Antiqua" pitchFamily="18" charset="0"/>
              </a:rPr>
              <a:t> do not have good angular momenta and represent </a:t>
            </a:r>
            <a:r>
              <a:rPr lang="en-GB" sz="2200" b="1">
                <a:solidFill>
                  <a:srgbClr val="FF0000"/>
                </a:solidFill>
                <a:latin typeface="Book Antiqua" pitchFamily="18" charset="0"/>
              </a:rPr>
              <a:t>wave packets of very large widths</a:t>
            </a:r>
            <a:r>
              <a:rPr lang="en-GB" sz="2200" b="1">
                <a:solidFill>
                  <a:srgbClr val="0033CC"/>
                </a:solidFill>
                <a:latin typeface="Book Antiqua" pitchFamily="18" charset="0"/>
              </a:rPr>
              <a:t> (very many angular-momentum components). </a:t>
            </a:r>
            <a:endParaRPr lang="ru-RU" sz="2200" b="1">
              <a:solidFill>
                <a:srgbClr val="0033CC"/>
              </a:solidFill>
              <a:latin typeface="Book Antiqua" pitchFamily="18" charset="0"/>
            </a:endParaRPr>
          </a:p>
          <a:p>
            <a:pPr defTabSz="846138"/>
            <a:r>
              <a:rPr lang="en-GB" sz="2200" b="1">
                <a:solidFill>
                  <a:srgbClr val="0033CC"/>
                </a:solidFill>
                <a:latin typeface="Book Antiqua" pitchFamily="18" charset="0"/>
              </a:rPr>
              <a:t>The average angular momentum squared is always large, while the average angular momentum can be zero (non-rotating wave packets) or non-zero</a:t>
            </a:r>
            <a:r>
              <a:rPr lang="ru-RU" sz="2200" b="1">
                <a:solidFill>
                  <a:srgbClr val="0033CC"/>
                </a:solidFill>
                <a:latin typeface="Book Antiqua" pitchFamily="18" charset="0"/>
              </a:rPr>
              <a:t> </a:t>
            </a:r>
            <a:r>
              <a:rPr lang="en-GB" sz="2200" b="1">
                <a:solidFill>
                  <a:srgbClr val="0033CC"/>
                </a:solidFill>
                <a:latin typeface="Book Antiqua" pitchFamily="18" charset="0"/>
              </a:rPr>
              <a:t>(rotating wave packets). In the cranking approximation a </a:t>
            </a:r>
            <a:r>
              <a:rPr lang="en-GB" sz="2200" b="1">
                <a:solidFill>
                  <a:srgbClr val="FF0000"/>
                </a:solidFill>
                <a:latin typeface="Book Antiqua" pitchFamily="18" charset="0"/>
              </a:rPr>
              <a:t>rotating wave packet is stationary in the rotating reference frame</a:t>
            </a:r>
            <a:r>
              <a:rPr lang="en-GB" sz="2200" b="1">
                <a:solidFill>
                  <a:srgbClr val="0033CC"/>
                </a:solidFill>
                <a:latin typeface="Book Antiqua" pitchFamily="18" charset="0"/>
              </a:rPr>
              <a:t>.</a:t>
            </a:r>
          </a:p>
        </p:txBody>
      </p:sp>
      <p:sp>
        <p:nvSpPr>
          <p:cNvPr id="870402" name="Rectangle 3"/>
          <p:cNvSpPr>
            <a:spLocks noChangeArrowheads="1"/>
          </p:cNvSpPr>
          <p:nvPr/>
        </p:nvSpPr>
        <p:spPr bwMode="auto">
          <a:xfrm>
            <a:off x="366713" y="307975"/>
            <a:ext cx="8509000" cy="523875"/>
          </a:xfrm>
          <a:prstGeom prst="rect">
            <a:avLst/>
          </a:prstGeom>
          <a:noFill/>
          <a:ln w="9525">
            <a:noFill/>
            <a:miter lim="800000"/>
            <a:headEnd/>
            <a:tailEnd/>
          </a:ln>
        </p:spPr>
        <p:txBody>
          <a:bodyPr lIns="84655" tIns="42328" rIns="84655" bIns="42328">
            <a:spAutoFit/>
          </a:bodyPr>
          <a:lstStyle/>
          <a:p>
            <a:pPr algn="ctr" defTabSz="846138"/>
            <a:r>
              <a:rPr lang="en-GB" sz="3000" b="1">
                <a:solidFill>
                  <a:srgbClr val="063CE8"/>
                </a:solidFill>
                <a:latin typeface="Book Antiqua" pitchFamily="18" charset="0"/>
              </a:rPr>
              <a:t>Nuclear deformation</a:t>
            </a:r>
            <a:r>
              <a:rPr lang="en-GB" sz="3000">
                <a:solidFill>
                  <a:srgbClr val="000000"/>
                </a:solidFill>
                <a:latin typeface="Book Antiqua" pitchFamily="18" charset="0"/>
              </a:rPr>
              <a:t>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1425" name="Text Box 2"/>
          <p:cNvSpPr txBox="1">
            <a:spLocks noChangeArrowheads="1"/>
          </p:cNvSpPr>
          <p:nvPr/>
        </p:nvSpPr>
        <p:spPr bwMode="auto">
          <a:xfrm>
            <a:off x="234950" y="1006475"/>
            <a:ext cx="8689975" cy="4751388"/>
          </a:xfrm>
          <a:prstGeom prst="rect">
            <a:avLst/>
          </a:prstGeom>
          <a:solidFill>
            <a:srgbClr val="FEFFD9"/>
          </a:solidFill>
          <a:ln w="9525">
            <a:solidFill>
              <a:srgbClr val="FF0000"/>
            </a:solidFill>
            <a:miter lim="800000"/>
            <a:headEnd/>
            <a:tailEnd/>
          </a:ln>
        </p:spPr>
        <p:txBody>
          <a:bodyPr lIns="84655" tIns="42328" rIns="84655" bIns="42328"/>
          <a:lstStyle/>
          <a:p>
            <a:pPr defTabSz="846138"/>
            <a:r>
              <a:rPr lang="en-GB" sz="2200" b="1">
                <a:solidFill>
                  <a:srgbClr val="FF0000"/>
                </a:solidFill>
                <a:latin typeface="Book Antiqua" pitchFamily="18" charset="0"/>
              </a:rPr>
              <a:t>Diffuseness </a:t>
            </a:r>
            <a:r>
              <a:rPr lang="en-GB" sz="2200" b="1">
                <a:solidFill>
                  <a:srgbClr val="0033CC"/>
                </a:solidFill>
                <a:latin typeface="Book Antiqua" pitchFamily="18" charset="0"/>
              </a:rPr>
              <a:t>of the density distribution is equal to the difference of radii where the density has values of 10% and 90% of the average central density. Better quantitative measure of the diffuseness can be formulated within the Helm model (step-like distribution folded with a Gaussian).</a:t>
            </a:r>
          </a:p>
          <a:p>
            <a:pPr defTabSz="846138"/>
            <a:r>
              <a:rPr lang="en-GB" sz="2200" b="1">
                <a:solidFill>
                  <a:srgbClr val="FF0000"/>
                </a:solidFill>
                <a:latin typeface="Book Antiqua" pitchFamily="18" charset="0"/>
              </a:rPr>
              <a:t>Neutron skin </a:t>
            </a:r>
            <a:r>
              <a:rPr lang="en-GB" sz="2200" b="1">
                <a:solidFill>
                  <a:srgbClr val="0033CC"/>
                </a:solidFill>
                <a:latin typeface="Book Antiqua" pitchFamily="18" charset="0"/>
              </a:rPr>
              <a:t>size is equal to the difference of radii where the neutron and proton densities have values of 50%  of their respective average central densities Better quantitative measure of the skin can be formulated within the Helm model as the difference of neutron and proton diffraction radii.</a:t>
            </a:r>
          </a:p>
          <a:p>
            <a:pPr defTabSz="846138"/>
            <a:r>
              <a:rPr lang="en-GB" sz="2200" b="1">
                <a:solidFill>
                  <a:srgbClr val="FF0000"/>
                </a:solidFill>
                <a:latin typeface="Book Antiqua" pitchFamily="18" charset="0"/>
              </a:rPr>
              <a:t>Neutron halo </a:t>
            </a:r>
            <a:r>
              <a:rPr lang="en-GB" sz="2200" b="1">
                <a:solidFill>
                  <a:srgbClr val="0033CC"/>
                </a:solidFill>
                <a:latin typeface="Book Antiqua" pitchFamily="18" charset="0"/>
              </a:rPr>
              <a:t>size is the difference between the neutron root-mean-squared and diffraction radii. Properties of the neutron halo are governed by the asymptotic features of tails of quantal wave functions.</a:t>
            </a:r>
          </a:p>
          <a:p>
            <a:pPr defTabSz="846138"/>
            <a:endParaRPr lang="en-GB" sz="2200" b="1">
              <a:solidFill>
                <a:srgbClr val="0033CC"/>
              </a:solidFill>
              <a:latin typeface="Book Antiqua" pitchFamily="18" charset="0"/>
            </a:endParaRPr>
          </a:p>
        </p:txBody>
      </p:sp>
      <p:sp>
        <p:nvSpPr>
          <p:cNvPr id="871426" name="Rectangle 3"/>
          <p:cNvSpPr>
            <a:spLocks noChangeArrowheads="1"/>
          </p:cNvSpPr>
          <p:nvPr/>
        </p:nvSpPr>
        <p:spPr bwMode="auto">
          <a:xfrm>
            <a:off x="366713" y="307975"/>
            <a:ext cx="8509000" cy="523875"/>
          </a:xfrm>
          <a:prstGeom prst="rect">
            <a:avLst/>
          </a:prstGeom>
          <a:noFill/>
          <a:ln w="9525">
            <a:noFill/>
            <a:miter lim="800000"/>
            <a:headEnd/>
            <a:tailEnd/>
          </a:ln>
        </p:spPr>
        <p:txBody>
          <a:bodyPr lIns="84655" tIns="42328" rIns="84655" bIns="42328">
            <a:spAutoFit/>
          </a:bodyPr>
          <a:lstStyle/>
          <a:p>
            <a:pPr algn="ctr" defTabSz="846138"/>
            <a:r>
              <a:rPr lang="en-GB" sz="3000" b="1">
                <a:solidFill>
                  <a:srgbClr val="063CE8"/>
                </a:solidFill>
                <a:latin typeface="Book Antiqua" pitchFamily="18" charset="0"/>
              </a:rPr>
              <a:t>Neutron &amp; proton density distributions</a:t>
            </a:r>
            <a:r>
              <a:rPr lang="en-GB" sz="3000">
                <a:solidFill>
                  <a:srgbClr val="000000"/>
                </a:solidFill>
                <a:latin typeface="Book Antiqua" pitchFamily="18" charset="0"/>
              </a:rPr>
              <a:t>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2449" name="Text Box 2"/>
          <p:cNvSpPr txBox="1">
            <a:spLocks noChangeArrowheads="1"/>
          </p:cNvSpPr>
          <p:nvPr/>
        </p:nvSpPr>
        <p:spPr bwMode="auto">
          <a:xfrm>
            <a:off x="611188" y="836613"/>
            <a:ext cx="8281987" cy="5761037"/>
          </a:xfrm>
          <a:prstGeom prst="rect">
            <a:avLst/>
          </a:prstGeom>
          <a:solidFill>
            <a:srgbClr val="FEFFD9"/>
          </a:solidFill>
          <a:ln w="9525">
            <a:solidFill>
              <a:srgbClr val="FF0000"/>
            </a:solidFill>
            <a:miter lim="800000"/>
            <a:headEnd/>
            <a:tailEnd/>
          </a:ln>
        </p:spPr>
        <p:txBody>
          <a:bodyPr lIns="84655" tIns="42328" rIns="84655" bIns="42328"/>
          <a:lstStyle/>
          <a:p>
            <a:pPr defTabSz="846138"/>
            <a:r>
              <a:rPr lang="en-GB" sz="2200" b="1">
                <a:solidFill>
                  <a:srgbClr val="FF0000"/>
                </a:solidFill>
                <a:latin typeface="Book Antiqua" pitchFamily="18" charset="0"/>
              </a:rPr>
              <a:t>1000 MeV QCD scale:</a:t>
            </a:r>
            <a:r>
              <a:rPr lang="en-GB" sz="2200" b="1">
                <a:solidFill>
                  <a:srgbClr val="0637D4"/>
                </a:solidFill>
                <a:latin typeface="Book Antiqua" pitchFamily="18" charset="0"/>
              </a:rPr>
              <a:t> When two valence quarks are separated, they are connected by a tube of gluons and quark-antiquark pairs (the flux tube) that provides an interaction “potential” linearly growing with the distance. The same gluon-quark-antiquark soup binds the valence quarks into white composite particles and provides most of their mass.</a:t>
            </a:r>
          </a:p>
          <a:p>
            <a:pPr defTabSz="846138"/>
            <a:r>
              <a:rPr lang="en-GB" sz="2200" b="1">
                <a:solidFill>
                  <a:srgbClr val="FF0000"/>
                </a:solidFill>
                <a:latin typeface="Book Antiqua" pitchFamily="18" charset="0"/>
              </a:rPr>
              <a:t>100 MeV pion-mass scale: </a:t>
            </a:r>
            <a:r>
              <a:rPr lang="en-GB" sz="2200" b="1">
                <a:solidFill>
                  <a:srgbClr val="0637D4"/>
                </a:solidFill>
                <a:latin typeface="Book Antiqua" pitchFamily="18" charset="0"/>
              </a:rPr>
              <a:t>When two nucleons are separated, they interact by exchanging one-, two-, ore several pions. Nuclei are bound as a result of pion exchanges within the background of the so-called chiral condensate.</a:t>
            </a:r>
          </a:p>
          <a:p>
            <a:pPr defTabSz="846138"/>
            <a:r>
              <a:rPr lang="en-GB" sz="2200" b="1">
                <a:solidFill>
                  <a:srgbClr val="FF0000"/>
                </a:solidFill>
                <a:latin typeface="Book Antiqua" pitchFamily="18" charset="0"/>
              </a:rPr>
              <a:t>10 MeV N-binding scale: </a:t>
            </a:r>
            <a:r>
              <a:rPr lang="en-GB" sz="2200" b="1">
                <a:solidFill>
                  <a:srgbClr val="0637D4"/>
                </a:solidFill>
                <a:latin typeface="Book Antiqua" pitchFamily="18" charset="0"/>
              </a:rPr>
              <a:t>When a nucleon is separated from the nucleus, it interacts with the average field of all the remaining nucleons; its binding energy is a result of strong cancellation between the kinetic and interaction energies.</a:t>
            </a:r>
          </a:p>
          <a:p>
            <a:pPr defTabSz="846138"/>
            <a:r>
              <a:rPr lang="en-GB" sz="2200" b="1">
                <a:solidFill>
                  <a:srgbClr val="FF0000"/>
                </a:solidFill>
                <a:latin typeface="Book Antiqua" pitchFamily="18" charset="0"/>
              </a:rPr>
              <a:t>1 MeV collective scale: </a:t>
            </a:r>
            <a:r>
              <a:rPr lang="en-GB" sz="2200" b="1">
                <a:solidFill>
                  <a:srgbClr val="0637D4"/>
                </a:solidFill>
                <a:latin typeface="Book Antiqua" pitchFamily="18" charset="0"/>
              </a:rPr>
              <a:t>When the collective excitation of a nucleus is created, its energy is a coherent sum of small excitation energies of all or many constituent nucleons.</a:t>
            </a:r>
          </a:p>
        </p:txBody>
      </p:sp>
      <p:sp>
        <p:nvSpPr>
          <p:cNvPr id="872450" name="Text Box 3"/>
          <p:cNvSpPr txBox="1">
            <a:spLocks noChangeArrowheads="1"/>
          </p:cNvSpPr>
          <p:nvPr/>
        </p:nvSpPr>
        <p:spPr bwMode="auto">
          <a:xfrm>
            <a:off x="347663" y="60325"/>
            <a:ext cx="8458200" cy="527050"/>
          </a:xfrm>
          <a:prstGeom prst="rect">
            <a:avLst/>
          </a:prstGeom>
          <a:noFill/>
          <a:ln w="9525">
            <a:noFill/>
            <a:miter lim="800000"/>
            <a:headEnd/>
            <a:tailEnd/>
          </a:ln>
        </p:spPr>
        <p:txBody>
          <a:bodyPr lIns="88498" tIns="44250" rIns="88498" bIns="44250">
            <a:spAutoFit/>
          </a:bodyPr>
          <a:lstStyle/>
          <a:p>
            <a:pPr algn="ctr" defTabSz="884238"/>
            <a:r>
              <a:rPr lang="en-GB" sz="3000" b="1">
                <a:solidFill>
                  <a:srgbClr val="063CE8"/>
                </a:solidFill>
                <a:latin typeface="Book Antiqua" pitchFamily="18" charset="0"/>
              </a:rPr>
              <a:t> Scales of energy in Nuclear Physics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3473" name="Text Box 2"/>
          <p:cNvSpPr txBox="1">
            <a:spLocks noChangeArrowheads="1"/>
          </p:cNvSpPr>
          <p:nvPr/>
        </p:nvSpPr>
        <p:spPr bwMode="auto">
          <a:xfrm>
            <a:off x="234950" y="1006475"/>
            <a:ext cx="8689975" cy="4751388"/>
          </a:xfrm>
          <a:prstGeom prst="rect">
            <a:avLst/>
          </a:prstGeom>
          <a:solidFill>
            <a:srgbClr val="FEFFD9"/>
          </a:solidFill>
          <a:ln w="9525">
            <a:solidFill>
              <a:srgbClr val="FF0000"/>
            </a:solidFill>
            <a:miter lim="800000"/>
            <a:headEnd/>
            <a:tailEnd/>
          </a:ln>
        </p:spPr>
        <p:txBody>
          <a:bodyPr lIns="84655" tIns="42328" rIns="84655" bIns="42328"/>
          <a:lstStyle/>
          <a:p>
            <a:pPr defTabSz="846138"/>
            <a:r>
              <a:rPr lang="en-GB" sz="2200" b="1">
                <a:solidFill>
                  <a:srgbClr val="FF0000"/>
                </a:solidFill>
                <a:latin typeface="Book Antiqua" pitchFamily="18" charset="0"/>
              </a:rPr>
              <a:t>Diffuseness </a:t>
            </a:r>
            <a:r>
              <a:rPr lang="en-GB" sz="2200" b="1">
                <a:solidFill>
                  <a:srgbClr val="0033CC"/>
                </a:solidFill>
                <a:latin typeface="Book Antiqua" pitchFamily="18" charset="0"/>
              </a:rPr>
              <a:t>of the density distribution is equal to the difference of radii where the density has values of 10% and 90% of the average central density. Better quantitative measure of the diffuseness can be formulated within the Helm model (step-like distribution folded with a Gaussian).</a:t>
            </a:r>
          </a:p>
          <a:p>
            <a:pPr defTabSz="846138"/>
            <a:r>
              <a:rPr lang="en-GB" sz="2200" b="1">
                <a:solidFill>
                  <a:srgbClr val="FF0000"/>
                </a:solidFill>
                <a:latin typeface="Book Antiqua" pitchFamily="18" charset="0"/>
              </a:rPr>
              <a:t>Neutron skin </a:t>
            </a:r>
            <a:r>
              <a:rPr lang="en-GB" sz="2200" b="1">
                <a:solidFill>
                  <a:srgbClr val="0033CC"/>
                </a:solidFill>
                <a:latin typeface="Book Antiqua" pitchFamily="18" charset="0"/>
              </a:rPr>
              <a:t>size is equal to the difference of radii where the neutron and proton densities have values of 50%  of their respective average central densities Better quantitative measure of the skin can be formulated within the Helm model as the difference of neutron and proton diffraction radii.</a:t>
            </a:r>
          </a:p>
          <a:p>
            <a:pPr defTabSz="846138"/>
            <a:r>
              <a:rPr lang="en-GB" sz="2200" b="1">
                <a:solidFill>
                  <a:srgbClr val="FF0000"/>
                </a:solidFill>
                <a:latin typeface="Book Antiqua" pitchFamily="18" charset="0"/>
              </a:rPr>
              <a:t>Neutron halo </a:t>
            </a:r>
            <a:r>
              <a:rPr lang="en-GB" sz="2200" b="1">
                <a:solidFill>
                  <a:srgbClr val="0033CC"/>
                </a:solidFill>
                <a:latin typeface="Book Antiqua" pitchFamily="18" charset="0"/>
              </a:rPr>
              <a:t>size is the difference between the neutron root-mean-squared and diffraction radii. Properties of the neutron halo are governed by the asymptotic features of tails of quantal wave functions.</a:t>
            </a:r>
          </a:p>
          <a:p>
            <a:pPr defTabSz="846138"/>
            <a:endParaRPr lang="en-GB" sz="2200" b="1">
              <a:solidFill>
                <a:srgbClr val="0033CC"/>
              </a:solidFill>
              <a:latin typeface="Book Antiqua" pitchFamily="18" charset="0"/>
            </a:endParaRPr>
          </a:p>
        </p:txBody>
      </p:sp>
      <p:sp>
        <p:nvSpPr>
          <p:cNvPr id="873474" name="Rectangle 3"/>
          <p:cNvSpPr>
            <a:spLocks noChangeArrowheads="1"/>
          </p:cNvSpPr>
          <p:nvPr/>
        </p:nvSpPr>
        <p:spPr bwMode="auto">
          <a:xfrm>
            <a:off x="366713" y="307975"/>
            <a:ext cx="8509000" cy="523875"/>
          </a:xfrm>
          <a:prstGeom prst="rect">
            <a:avLst/>
          </a:prstGeom>
          <a:noFill/>
          <a:ln w="9525">
            <a:noFill/>
            <a:miter lim="800000"/>
            <a:headEnd/>
            <a:tailEnd/>
          </a:ln>
        </p:spPr>
        <p:txBody>
          <a:bodyPr lIns="84655" tIns="42328" rIns="84655" bIns="42328">
            <a:spAutoFit/>
          </a:bodyPr>
          <a:lstStyle/>
          <a:p>
            <a:pPr algn="ctr" defTabSz="846138"/>
            <a:r>
              <a:rPr lang="en-GB" sz="3000" b="1">
                <a:solidFill>
                  <a:srgbClr val="063CE8"/>
                </a:solidFill>
                <a:latin typeface="Book Antiqua" pitchFamily="18" charset="0"/>
              </a:rPr>
              <a:t>Neutron &amp; proton density distributions</a:t>
            </a:r>
            <a:r>
              <a:rPr lang="en-GB" sz="3000">
                <a:solidFill>
                  <a:srgbClr val="000000"/>
                </a:solidFill>
                <a:latin typeface="Book Antiqua" pitchFamily="18" charset="0"/>
              </a:rPr>
              <a:t>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56" name="Object 116"/>
          <p:cNvGraphicFramePr>
            <a:graphicFrameLocks noGrp="1" noChangeAspect="1"/>
          </p:cNvGraphicFramePr>
          <p:nvPr>
            <p:ph idx="4294967295"/>
          </p:nvPr>
        </p:nvGraphicFramePr>
        <p:xfrm>
          <a:off x="6011863" y="2708275"/>
          <a:ext cx="2736850" cy="1727200"/>
        </p:xfrm>
        <a:graphic>
          <a:graphicData uri="http://schemas.openxmlformats.org/presentationml/2006/ole">
            <p:oleObj spid="_x0000_s10356" name="Equation" r:id="rId3" imgW="1892300" imgH="1193800" progId="Equation.3">
              <p:embed/>
            </p:oleObj>
          </a:graphicData>
        </a:graphic>
      </p:graphicFrame>
      <p:grpSp>
        <p:nvGrpSpPr>
          <p:cNvPr id="10358" name="Group 17"/>
          <p:cNvGrpSpPr>
            <a:grpSpLocks/>
          </p:cNvGrpSpPr>
          <p:nvPr/>
        </p:nvGrpSpPr>
        <p:grpSpPr bwMode="auto">
          <a:xfrm>
            <a:off x="395288" y="1052513"/>
            <a:ext cx="5472112" cy="4940300"/>
            <a:chOff x="96" y="864"/>
            <a:chExt cx="4164" cy="3361"/>
          </a:xfrm>
        </p:grpSpPr>
        <p:pic>
          <p:nvPicPr>
            <p:cNvPr id="10360" name="Picture 18" descr="reactions_schem_cs"/>
            <p:cNvPicPr>
              <a:picLocks noChangeAspect="1" noChangeArrowheads="1"/>
            </p:cNvPicPr>
            <p:nvPr/>
          </p:nvPicPr>
          <p:blipFill>
            <a:blip r:embed="rId4" cstate="print"/>
            <a:srcRect/>
            <a:stretch>
              <a:fillRect/>
            </a:stretch>
          </p:blipFill>
          <p:spPr bwMode="auto">
            <a:xfrm>
              <a:off x="96" y="864"/>
              <a:ext cx="4164" cy="3361"/>
            </a:xfrm>
            <a:prstGeom prst="rect">
              <a:avLst/>
            </a:prstGeom>
            <a:noFill/>
            <a:ln w="9525">
              <a:noFill/>
              <a:miter lim="800000"/>
              <a:headEnd/>
              <a:tailEnd/>
            </a:ln>
          </p:spPr>
        </p:pic>
        <p:graphicFrame>
          <p:nvGraphicFramePr>
            <p:cNvPr id="10357" name="Object 117"/>
            <p:cNvGraphicFramePr>
              <a:graphicFrameLocks noChangeAspect="1"/>
            </p:cNvGraphicFramePr>
            <p:nvPr/>
          </p:nvGraphicFramePr>
          <p:xfrm>
            <a:off x="3216" y="1248"/>
            <a:ext cx="912" cy="289"/>
          </p:xfrm>
          <a:graphic>
            <a:graphicData uri="http://schemas.openxmlformats.org/presentationml/2006/ole">
              <p:oleObj spid="_x0000_s10357" name="Equation" r:id="rId5" imgW="723586" imgH="228501" progId="Equation.3">
                <p:embed/>
              </p:oleObj>
            </a:graphicData>
          </a:graphic>
        </p:graphicFrame>
        <p:sp>
          <p:nvSpPr>
            <p:cNvPr id="10361" name="Oval 20"/>
            <p:cNvSpPr>
              <a:spLocks noChangeArrowheads="1"/>
            </p:cNvSpPr>
            <p:nvPr/>
          </p:nvSpPr>
          <p:spPr bwMode="auto">
            <a:xfrm>
              <a:off x="1152" y="2640"/>
              <a:ext cx="288" cy="288"/>
            </a:xfrm>
            <a:prstGeom prst="ellipse">
              <a:avLst/>
            </a:prstGeom>
            <a:solidFill>
              <a:schemeClr val="accent1"/>
            </a:solidFill>
            <a:ln w="9525">
              <a:solidFill>
                <a:schemeClr val="tx1"/>
              </a:solidFill>
              <a:round/>
              <a:headEnd/>
              <a:tailEnd/>
            </a:ln>
          </p:spPr>
          <p:txBody>
            <a:bodyPr wrap="none" anchor="ctr"/>
            <a:lstStyle/>
            <a:p>
              <a:endParaRPr lang="ru-RU">
                <a:solidFill>
                  <a:srgbClr val="000000"/>
                </a:solidFill>
              </a:endParaRPr>
            </a:p>
          </p:txBody>
        </p:sp>
        <p:sp>
          <p:nvSpPr>
            <p:cNvPr id="10362" name="Line 21"/>
            <p:cNvSpPr>
              <a:spLocks noChangeShapeType="1"/>
            </p:cNvSpPr>
            <p:nvPr/>
          </p:nvSpPr>
          <p:spPr bwMode="auto">
            <a:xfrm>
              <a:off x="960" y="2784"/>
              <a:ext cx="144" cy="0"/>
            </a:xfrm>
            <a:prstGeom prst="line">
              <a:avLst/>
            </a:prstGeom>
            <a:noFill/>
            <a:ln w="9525">
              <a:solidFill>
                <a:schemeClr val="tx1"/>
              </a:solidFill>
              <a:round/>
              <a:headEnd/>
              <a:tailEnd type="triangle" w="med" len="med"/>
            </a:ln>
          </p:spPr>
          <p:txBody>
            <a:bodyPr wrap="none" anchor="ctr"/>
            <a:lstStyle/>
            <a:p>
              <a:endParaRPr lang="ru-RU"/>
            </a:p>
          </p:txBody>
        </p:sp>
      </p:grpSp>
      <p:sp>
        <p:nvSpPr>
          <p:cNvPr id="10359" name="Rectangle 27"/>
          <p:cNvSpPr>
            <a:spLocks noChangeArrowheads="1"/>
          </p:cNvSpPr>
          <p:nvPr/>
        </p:nvSpPr>
        <p:spPr bwMode="auto">
          <a:xfrm>
            <a:off x="5724525" y="4724400"/>
            <a:ext cx="3189288" cy="366713"/>
          </a:xfrm>
          <a:prstGeom prst="rect">
            <a:avLst/>
          </a:prstGeom>
          <a:noFill/>
          <a:ln w="9525">
            <a:noFill/>
            <a:miter lim="800000"/>
            <a:headEnd/>
            <a:tailEnd/>
          </a:ln>
        </p:spPr>
        <p:txBody>
          <a:bodyPr wrap="none">
            <a:spAutoFit/>
          </a:bodyPr>
          <a:lstStyle/>
          <a:p>
            <a:r>
              <a:rPr lang="ru-RU">
                <a:solidFill>
                  <a:srgbClr val="000000"/>
                </a:solidFill>
              </a:rPr>
              <a:t>L</a:t>
            </a:r>
            <a:r>
              <a:rPr lang="ru-RU" baseline="-25000">
                <a:solidFill>
                  <a:srgbClr val="000000"/>
                </a:solidFill>
              </a:rPr>
              <a:t>max</a:t>
            </a:r>
            <a:r>
              <a:rPr lang="ru-RU">
                <a:solidFill>
                  <a:srgbClr val="000000"/>
                </a:solidFill>
              </a:rPr>
              <a:t> = 0.219</a:t>
            </a:r>
            <a:r>
              <a:rPr lang="en-US">
                <a:solidFill>
                  <a:srgbClr val="000000"/>
                </a:solidFill>
              </a:rPr>
              <a:t>R[</a:t>
            </a:r>
            <a:r>
              <a:rPr lang="ru-RU">
                <a:solidFill>
                  <a:srgbClr val="000000"/>
                </a:solidFill>
              </a:rPr>
              <a:t>μ(E</a:t>
            </a:r>
            <a:r>
              <a:rPr lang="ru-RU" baseline="-25000">
                <a:solidFill>
                  <a:srgbClr val="000000"/>
                </a:solidFill>
              </a:rPr>
              <a:t>cm</a:t>
            </a:r>
            <a:r>
              <a:rPr lang="ru-RU">
                <a:solidFill>
                  <a:srgbClr val="000000"/>
                </a:solidFill>
              </a:rPr>
              <a:t> − V</a:t>
            </a:r>
            <a:r>
              <a:rPr lang="ru-RU" baseline="-25000">
                <a:solidFill>
                  <a:srgbClr val="000000"/>
                </a:solidFill>
              </a:rPr>
              <a:t>cm</a:t>
            </a:r>
            <a:r>
              <a:rPr lang="ru-RU">
                <a:solidFill>
                  <a:srgbClr val="000000"/>
                </a:solidFill>
              </a:rPr>
              <a:t>)</a:t>
            </a:r>
            <a:r>
              <a:rPr lang="en-US">
                <a:solidFill>
                  <a:srgbClr val="000000"/>
                </a:solidFill>
              </a:rPr>
              <a:t>]</a:t>
            </a:r>
            <a:r>
              <a:rPr lang="en-US" baseline="30000">
                <a:solidFill>
                  <a:srgbClr val="000000"/>
                </a:solidFill>
              </a:rPr>
              <a:t>1/2</a:t>
            </a:r>
            <a:endParaRPr lang="ru-RU" baseline="30000">
              <a:solidFill>
                <a:srgbClr val="0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2"/>
          <p:cNvSpPr>
            <a:spLocks noGrp="1" noChangeArrowheads="1"/>
          </p:cNvSpPr>
          <p:nvPr>
            <p:ph type="title" idx="4294967295"/>
          </p:nvPr>
        </p:nvSpPr>
        <p:spPr>
          <a:xfrm>
            <a:off x="304800" y="404813"/>
            <a:ext cx="8839200" cy="1422400"/>
          </a:xfrm>
        </p:spPr>
        <p:txBody>
          <a:bodyPr/>
          <a:lstStyle/>
          <a:p>
            <a:pPr eaLnBrk="1" hangingPunct="1"/>
            <a:r>
              <a:rPr lang="en-US" sz="3200" smtClean="0"/>
              <a:t>Non-spherical nuclei</a:t>
            </a:r>
          </a:p>
        </p:txBody>
      </p:sp>
      <p:sp>
        <p:nvSpPr>
          <p:cNvPr id="876546" name="Text Box 3"/>
          <p:cNvSpPr txBox="1">
            <a:spLocks noChangeArrowheads="1"/>
          </p:cNvSpPr>
          <p:nvPr/>
        </p:nvSpPr>
        <p:spPr bwMode="auto">
          <a:xfrm>
            <a:off x="228600" y="1827213"/>
            <a:ext cx="8531225" cy="1938337"/>
          </a:xfrm>
          <a:prstGeom prst="rect">
            <a:avLst/>
          </a:prstGeom>
          <a:noFill/>
          <a:ln w="9525">
            <a:noFill/>
            <a:miter lim="800000"/>
            <a:headEnd/>
            <a:tailEnd/>
          </a:ln>
        </p:spPr>
        <p:txBody>
          <a:bodyPr>
            <a:spAutoFit/>
          </a:bodyPr>
          <a:lstStyle/>
          <a:p>
            <a:pPr eaLnBrk="0" hangingPunct="0"/>
            <a:r>
              <a:rPr lang="en-US" sz="2400">
                <a:solidFill>
                  <a:srgbClr val="000000"/>
                </a:solidFill>
                <a:latin typeface="Calibri" pitchFamily="34" charset="0"/>
              </a:rPr>
              <a:t>	“deformed structure”:  spherical symmetry is lost</a:t>
            </a:r>
          </a:p>
          <a:p>
            <a:pPr eaLnBrk="0" hangingPunct="0"/>
            <a:r>
              <a:rPr lang="en-US" sz="2400">
                <a:solidFill>
                  <a:srgbClr val="000000"/>
                </a:solidFill>
                <a:latin typeface="Calibri" pitchFamily="34" charset="0"/>
              </a:rPr>
              <a:t>	to a first approximation, potential is axially symmetric</a:t>
            </a:r>
          </a:p>
          <a:p>
            <a:pPr eaLnBrk="0" hangingPunct="0"/>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a:t>
            </a:r>
            <a:r>
              <a:rPr lang="en-US" sz="2400">
                <a:solidFill>
                  <a:srgbClr val="000000"/>
                </a:solidFill>
                <a:latin typeface="Calibri" pitchFamily="34" charset="0"/>
              </a:rPr>
              <a:t>measure of extent of deformation</a:t>
            </a:r>
          </a:p>
          <a:p>
            <a:pPr eaLnBrk="0" hangingPunct="0"/>
            <a:r>
              <a:rPr lang="en-US" sz="2400">
                <a:solidFill>
                  <a:srgbClr val="000000"/>
                </a:solidFill>
                <a:latin typeface="Calibri" pitchFamily="34" charset="0"/>
              </a:rPr>
              <a:t>			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a:t>
            </a:r>
          </a:p>
          <a:p>
            <a:pPr eaLnBrk="0" hangingPunct="0"/>
            <a:r>
              <a:rPr lang="en-US" sz="2400">
                <a:solidFill>
                  <a:srgbClr val="000000"/>
                </a:solidFill>
                <a:latin typeface="Times" pitchFamily="18" charset="0"/>
              </a:rPr>
              <a:t>			</a:t>
            </a:r>
            <a:r>
              <a:rPr lang="en-US" sz="2400">
                <a:solidFill>
                  <a:srgbClr val="000000"/>
                </a:solidFill>
                <a:latin typeface="Calibri" pitchFamily="34" charset="0"/>
              </a:rPr>
              <a:t>large deformation</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0.3 – 0.4</a:t>
            </a:r>
          </a:p>
        </p:txBody>
      </p:sp>
      <p:sp>
        <p:nvSpPr>
          <p:cNvPr id="20484" name="Oval 4"/>
          <p:cNvSpPr>
            <a:spLocks noChangeArrowheads="1"/>
          </p:cNvSpPr>
          <p:nvPr/>
        </p:nvSpPr>
        <p:spPr bwMode="auto">
          <a:xfrm>
            <a:off x="4240213" y="4267200"/>
            <a:ext cx="457200" cy="457200"/>
          </a:xfrm>
          <a:prstGeom prst="ellipse">
            <a:avLst/>
          </a:prstGeom>
          <a:solidFill>
            <a:srgbClr val="FFCC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85" name="Oval 5"/>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86" name="Oval 6"/>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87" name="Oval 7"/>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876551" name="Text Box 8"/>
          <p:cNvSpPr txBox="1">
            <a:spLocks noChangeArrowheads="1"/>
          </p:cNvSpPr>
          <p:nvPr/>
        </p:nvSpPr>
        <p:spPr bwMode="auto">
          <a:xfrm>
            <a:off x="1116013" y="4835525"/>
            <a:ext cx="7019925" cy="457200"/>
          </a:xfrm>
          <a:prstGeom prst="rect">
            <a:avLst/>
          </a:prstGeom>
          <a:noFill/>
          <a:ln w="9525">
            <a:noFill/>
            <a:miter lim="800000"/>
            <a:headEnd/>
            <a:tailEnd/>
          </a:ln>
        </p:spPr>
        <p:txBody>
          <a:bodyPr wrap="none">
            <a:spAutoFit/>
          </a:bodyPr>
          <a:lstStyle/>
          <a:p>
            <a:pPr eaLnBrk="0" hangingPunct="0"/>
            <a:r>
              <a:rPr lang="en-US" sz="2400">
                <a:solidFill>
                  <a:srgbClr val="000000"/>
                </a:solidFill>
                <a:latin typeface="Calibri" pitchFamily="34" charset="0"/>
              </a:rPr>
              <a:t>oblate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&lt; 0)    </a:t>
            </a:r>
            <a:r>
              <a:rPr lang="en-US" sz="2400">
                <a:solidFill>
                  <a:srgbClr val="000000"/>
                </a:solidFill>
                <a:latin typeface="Calibri" pitchFamily="34" charset="0"/>
              </a:rPr>
              <a:t>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	    </a:t>
            </a:r>
            <a:r>
              <a:rPr lang="en-US" sz="2400">
                <a:solidFill>
                  <a:srgbClr val="000000"/>
                </a:solidFill>
                <a:latin typeface="Calibri" pitchFamily="34" charset="0"/>
              </a:rPr>
              <a:t>prolate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&gt; 0)</a:t>
            </a:r>
          </a:p>
        </p:txBody>
      </p:sp>
      <p:sp>
        <p:nvSpPr>
          <p:cNvPr id="20489" name="Oval 9"/>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0" name="Oval 10"/>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1" name="Oval 11"/>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2" name="Oval 12"/>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3" name="Oval 13"/>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4" name="Oval 14"/>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5" name="Oval 15"/>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7" name="Oval 17"/>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8" name="Oval 18"/>
          <p:cNvSpPr>
            <a:spLocks noChangeArrowheads="1"/>
          </p:cNvSpPr>
          <p:nvPr/>
        </p:nvSpPr>
        <p:spPr bwMode="auto">
          <a:xfrm>
            <a:off x="6369050"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499" name="Oval 19"/>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0" name="Oval 20"/>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1" name="Oval 21"/>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2" name="Oval 22"/>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3" name="Oval 23"/>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4" name="Oval 24"/>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20505" name="Oval 25"/>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sz="2400" b="1">
              <a:solidFill>
                <a:srgbClr val="000000"/>
              </a:solidFill>
              <a:latin typeface="Calibri" pitchFamily="34" charset="0"/>
            </a:endParaRPr>
          </a:p>
        </p:txBody>
      </p:sp>
      <p:sp>
        <p:nvSpPr>
          <p:cNvPr id="876568" name="Text Box 26"/>
          <p:cNvSpPr txBox="1">
            <a:spLocks noChangeArrowheads="1"/>
          </p:cNvSpPr>
          <p:nvPr/>
        </p:nvSpPr>
        <p:spPr bwMode="auto">
          <a:xfrm>
            <a:off x="228600" y="6096000"/>
            <a:ext cx="8318500" cy="457200"/>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If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Calibri" pitchFamily="34" charset="0"/>
              </a:rPr>
              <a:t> ~ </a:t>
            </a:r>
            <a:r>
              <a:rPr lang="en-US" sz="2400">
                <a:solidFill>
                  <a:srgbClr val="000000"/>
                </a:solidFill>
                <a:latin typeface="Calibri" pitchFamily="34" charset="0"/>
                <a:cs typeface="Tahoma" pitchFamily="34" charset="0"/>
              </a:rPr>
              <a:t>± 0.1, Spherical Shell Model states are still observed.</a:t>
            </a:r>
          </a:p>
        </p:txBody>
      </p:sp>
      <p:sp>
        <p:nvSpPr>
          <p:cNvPr id="876569" name="Text Box 27"/>
          <p:cNvSpPr txBox="1">
            <a:spLocks noChangeArrowheads="1"/>
          </p:cNvSpPr>
          <p:nvPr/>
        </p:nvSpPr>
        <p:spPr bwMode="auto">
          <a:xfrm>
            <a:off x="304800" y="5410200"/>
            <a:ext cx="7937500" cy="701675"/>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Deformed structures dominate when there are many valence</a:t>
            </a:r>
          </a:p>
          <a:p>
            <a:r>
              <a:rPr lang="en-US" sz="2000" b="1">
                <a:solidFill>
                  <a:srgbClr val="000000"/>
                </a:solidFill>
                <a:latin typeface="Calibri" pitchFamily="34" charset="0"/>
              </a:rPr>
              <a:t> nucleons – i.e. proton AND neutron numbers far from magic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48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0489"/>
                                        </p:tgtEl>
                                        <p:attrNameLst>
                                          <p:attrName>style.visibility</p:attrName>
                                        </p:attrNameLst>
                                      </p:cBhvr>
                                      <p:to>
                                        <p:strVal val="visible"/>
                                      </p:to>
                                    </p:set>
                                  </p:childTnLst>
                                  <p:subTnLst>
                                    <p:set>
                                      <p:cBhvr override="childStyle">
                                        <p:cTn dur="1" fill="hold" display="0" masterRel="nextClick" afterEffect="1"/>
                                        <p:tgtEl>
                                          <p:spTgt spid="20489"/>
                                        </p:tgtEl>
                                        <p:attrNameLst>
                                          <p:attrName>style.visibility</p:attrName>
                                        </p:attrNameLst>
                                      </p:cBhvr>
                                      <p:to>
                                        <p:strVal val="hidden"/>
                                      </p:to>
                                    </p:set>
                                  </p:subTnLst>
                                </p:cTn>
                              </p:par>
                            </p:childTnLst>
                          </p:cTn>
                        </p:par>
                        <p:par>
                          <p:cTn id="13" fill="hold" nodeType="afterGroup">
                            <p:stCondLst>
                              <p:cond delay="500"/>
                            </p:stCondLst>
                            <p:childTnLst>
                              <p:par>
                                <p:cTn id="14" presetID="1" presetClass="entr" presetSubtype="0" fill="hold" grpId="0" nodeType="afterEffect">
                                  <p:stCondLst>
                                    <p:cond delay="500"/>
                                  </p:stCondLst>
                                  <p:childTnLst>
                                    <p:set>
                                      <p:cBhvr>
                                        <p:cTn id="15" dur="1" fill="hold">
                                          <p:stCondLst>
                                            <p:cond delay="499"/>
                                          </p:stCondLst>
                                        </p:cTn>
                                        <p:tgtEl>
                                          <p:spTgt spid="20490"/>
                                        </p:tgtEl>
                                        <p:attrNameLst>
                                          <p:attrName>style.visibility</p:attrName>
                                        </p:attrNameLst>
                                      </p:cBhvr>
                                      <p:to>
                                        <p:strVal val="visible"/>
                                      </p:to>
                                    </p:set>
                                  </p:childTnLst>
                                  <p:subTnLst>
                                    <p:set>
                                      <p:cBhvr override="childStyle">
                                        <p:cTn dur="1" fill="hold" display="0" masterRel="nextClick" afterEffect="1"/>
                                        <p:tgtEl>
                                          <p:spTgt spid="20490"/>
                                        </p:tgtEl>
                                        <p:attrNameLst>
                                          <p:attrName>style.visibility</p:attrName>
                                        </p:attrNameLst>
                                      </p:cBhvr>
                                      <p:to>
                                        <p:strVal val="hidden"/>
                                      </p:to>
                                    </p:set>
                                  </p:subTnLst>
                                </p:cTn>
                              </p:par>
                            </p:childTnLst>
                          </p:cTn>
                        </p:par>
                        <p:par>
                          <p:cTn id="16" fill="hold" nodeType="afterGroup">
                            <p:stCondLst>
                              <p:cond delay="1500"/>
                            </p:stCondLst>
                            <p:childTnLst>
                              <p:par>
                                <p:cTn id="17" presetID="1" presetClass="entr" presetSubtype="0" fill="hold" grpId="0" nodeType="afterEffect">
                                  <p:stCondLst>
                                    <p:cond delay="500"/>
                                  </p:stCondLst>
                                  <p:childTnLst>
                                    <p:set>
                                      <p:cBhvr>
                                        <p:cTn id="18" dur="1" fill="hold">
                                          <p:stCondLst>
                                            <p:cond delay="499"/>
                                          </p:stCondLst>
                                        </p:cTn>
                                        <p:tgtEl>
                                          <p:spTgt spid="20493"/>
                                        </p:tgtEl>
                                        <p:attrNameLst>
                                          <p:attrName>style.visibility</p:attrName>
                                        </p:attrNameLst>
                                      </p:cBhvr>
                                      <p:to>
                                        <p:strVal val="visible"/>
                                      </p:to>
                                    </p:set>
                                  </p:childTnLst>
                                  <p:subTnLst>
                                    <p:set>
                                      <p:cBhvr override="childStyle">
                                        <p:cTn dur="1" fill="hold" display="0" masterRel="nextClick" afterEffect="1"/>
                                        <p:tgtEl>
                                          <p:spTgt spid="20493"/>
                                        </p:tgtEl>
                                        <p:attrNameLst>
                                          <p:attrName>style.visibility</p:attrName>
                                        </p:attrNameLst>
                                      </p:cBhvr>
                                      <p:to>
                                        <p:strVal val="hidden"/>
                                      </p:to>
                                    </p:set>
                                  </p:sub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499"/>
                                          </p:stCondLst>
                                        </p:cTn>
                                        <p:tgtEl>
                                          <p:spTgt spid="20495"/>
                                        </p:tgtEl>
                                        <p:attrNameLst>
                                          <p:attrName>style.visibility</p:attrName>
                                        </p:attrNameLst>
                                      </p:cBhvr>
                                      <p:to>
                                        <p:strVal val="visible"/>
                                      </p:to>
                                    </p:set>
                                  </p:childTnLst>
                                  <p:subTnLst>
                                    <p:set>
                                      <p:cBhvr override="childStyle">
                                        <p:cTn dur="1" fill="hold" display="0" masterRel="nextClick" afterEffect="1"/>
                                        <p:tgtEl>
                                          <p:spTgt spid="20495"/>
                                        </p:tgtEl>
                                        <p:attrNameLst>
                                          <p:attrName>style.visibility</p:attrName>
                                        </p:attrNameLst>
                                      </p:cBhvr>
                                      <p:to>
                                        <p:strVal val="hidden"/>
                                      </p:to>
                                    </p:set>
                                  </p:subTnLst>
                                </p:cTn>
                              </p:par>
                            </p:childTnLst>
                          </p:cTn>
                        </p:par>
                        <p:par>
                          <p:cTn id="22" fill="hold" nodeType="afterGroup">
                            <p:stCondLst>
                              <p:cond delay="3500"/>
                            </p:stCondLst>
                            <p:childTnLst>
                              <p:par>
                                <p:cTn id="23" presetID="1" presetClass="entr" presetSubtype="0" fill="hold" grpId="0" nodeType="afterEffect">
                                  <p:stCondLst>
                                    <p:cond delay="500"/>
                                  </p:stCondLst>
                                  <p:childTnLst>
                                    <p:set>
                                      <p:cBhvr>
                                        <p:cTn id="24" dur="1" fill="hold">
                                          <p:stCondLst>
                                            <p:cond delay="499"/>
                                          </p:stCondLst>
                                        </p:cTn>
                                        <p:tgtEl>
                                          <p:spTgt spid="20494"/>
                                        </p:tgtEl>
                                        <p:attrNameLst>
                                          <p:attrName>style.visibility</p:attrName>
                                        </p:attrNameLst>
                                      </p:cBhvr>
                                      <p:to>
                                        <p:strVal val="visible"/>
                                      </p:to>
                                    </p:set>
                                  </p:childTnLst>
                                  <p:subTnLst>
                                    <p:set>
                                      <p:cBhvr override="childStyle">
                                        <p:cTn dur="1" fill="hold" display="0" masterRel="nextClick" afterEffect="1"/>
                                        <p:tgtEl>
                                          <p:spTgt spid="20494"/>
                                        </p:tgtEl>
                                        <p:attrNameLst>
                                          <p:attrName>style.visibility</p:attrName>
                                        </p:attrNameLst>
                                      </p:cBhvr>
                                      <p:to>
                                        <p:strVal val="hidden"/>
                                      </p:to>
                                    </p:set>
                                  </p:subTnLst>
                                </p:cTn>
                              </p:par>
                            </p:childTnLst>
                          </p:cTn>
                        </p:par>
                        <p:par>
                          <p:cTn id="25" fill="hold" nodeType="afterGroup">
                            <p:stCondLst>
                              <p:cond delay="4500"/>
                            </p:stCondLst>
                            <p:childTnLst>
                              <p:par>
                                <p:cTn id="26" presetID="1" presetClass="entr" presetSubtype="0" fill="hold" grpId="0" nodeType="afterEffect">
                                  <p:stCondLst>
                                    <p:cond delay="500"/>
                                  </p:stCondLst>
                                  <p:childTnLst>
                                    <p:set>
                                      <p:cBhvr>
                                        <p:cTn id="27" dur="1" fill="hold">
                                          <p:stCondLst>
                                            <p:cond delay="499"/>
                                          </p:stCondLst>
                                        </p:cTn>
                                        <p:tgtEl>
                                          <p:spTgt spid="20491"/>
                                        </p:tgtEl>
                                        <p:attrNameLst>
                                          <p:attrName>style.visibility</p:attrName>
                                        </p:attrNameLst>
                                      </p:cBhvr>
                                      <p:to>
                                        <p:strVal val="visible"/>
                                      </p:to>
                                    </p:set>
                                  </p:childTnLst>
                                  <p:subTnLst>
                                    <p:set>
                                      <p:cBhvr override="childStyle">
                                        <p:cTn dur="1" fill="hold" display="0" masterRel="nextClick" afterEffect="1"/>
                                        <p:tgtEl>
                                          <p:spTgt spid="20491"/>
                                        </p:tgtEl>
                                        <p:attrNameLst>
                                          <p:attrName>style.visibility</p:attrName>
                                        </p:attrNameLst>
                                      </p:cBhvr>
                                      <p:to>
                                        <p:strVal val="hidden"/>
                                      </p:to>
                                    </p:set>
                                  </p:subTnLst>
                                </p:cTn>
                              </p:par>
                            </p:childTnLst>
                          </p:cTn>
                        </p:par>
                        <p:par>
                          <p:cTn id="28" fill="hold" nodeType="afterGroup">
                            <p:stCondLst>
                              <p:cond delay="5500"/>
                            </p:stCondLst>
                            <p:childTnLst>
                              <p:par>
                                <p:cTn id="29" presetID="1" presetClass="entr" presetSubtype="0" fill="hold" grpId="0" nodeType="afterEffect">
                                  <p:stCondLst>
                                    <p:cond delay="5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4"/>
                                        </p:tgtEl>
                                        <p:attrNameLst>
                                          <p:attrName>style.visibility</p:attrName>
                                        </p:attrNameLst>
                                      </p:cBhvr>
                                      <p:to>
                                        <p:strVal val="visible"/>
                                      </p:to>
                                    </p:set>
                                    <p:anim calcmode="lin" valueType="num">
                                      <p:cBhvr additive="base">
                                        <p:cTn id="35" dur="500" fill="hold"/>
                                        <p:tgtEl>
                                          <p:spTgt spid="20484"/>
                                        </p:tgtEl>
                                        <p:attrNameLst>
                                          <p:attrName>ppt_x</p:attrName>
                                        </p:attrNameLst>
                                      </p:cBhvr>
                                      <p:tavLst>
                                        <p:tav tm="0">
                                          <p:val>
                                            <p:strVal val="0-#ppt_w/2"/>
                                          </p:val>
                                        </p:tav>
                                        <p:tav tm="100000">
                                          <p:val>
                                            <p:strVal val="#ppt_x"/>
                                          </p:val>
                                        </p:tav>
                                      </p:tavLst>
                                    </p:anim>
                                    <p:anim calcmode="lin" valueType="num">
                                      <p:cBhvr additive="base">
                                        <p:cTn id="36"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486"/>
                                        </p:tgtEl>
                                        <p:attrNameLst>
                                          <p:attrName>style.visibility</p:attrName>
                                        </p:attrNameLst>
                                      </p:cBhvr>
                                      <p:to>
                                        <p:strVal val="visible"/>
                                      </p:to>
                                    </p:set>
                                    <p:anim calcmode="lin" valueType="num">
                                      <p:cBhvr additive="base">
                                        <p:cTn id="41" dur="500" fill="hold"/>
                                        <p:tgtEl>
                                          <p:spTgt spid="20486"/>
                                        </p:tgtEl>
                                        <p:attrNameLst>
                                          <p:attrName>ppt_x</p:attrName>
                                        </p:attrNameLst>
                                      </p:cBhvr>
                                      <p:tavLst>
                                        <p:tav tm="0">
                                          <p:val>
                                            <p:strVal val="0-#ppt_w/2"/>
                                          </p:val>
                                        </p:tav>
                                        <p:tav tm="100000">
                                          <p:val>
                                            <p:strVal val="#ppt_x"/>
                                          </p:val>
                                        </p:tav>
                                      </p:tavLst>
                                    </p:anim>
                                    <p:anim calcmode="lin" valueType="num">
                                      <p:cBhvr additive="base">
                                        <p:cTn id="42" dur="500" fill="hold"/>
                                        <p:tgtEl>
                                          <p:spTgt spid="2048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486"/>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487"/>
                                        </p:tgtEl>
                                        <p:attrNameLst>
                                          <p:attrName>style.visibility</p:attrName>
                                        </p:attrNameLst>
                                      </p:cBhvr>
                                      <p:to>
                                        <p:strVal val="visible"/>
                                      </p:to>
                                    </p:set>
                                  </p:childTnLst>
                                  <p:subTnLst>
                                    <p:set>
                                      <p:cBhvr override="childStyle">
                                        <p:cTn dur="1" fill="hold" display="0" masterRel="nextClick" afterEffect="1"/>
                                        <p:tgtEl>
                                          <p:spTgt spid="20487"/>
                                        </p:tgtEl>
                                        <p:attrNameLst>
                                          <p:attrName>style.visibility</p:attrName>
                                        </p:attrNameLst>
                                      </p:cBhvr>
                                      <p:to>
                                        <p:strVal val="hidden"/>
                                      </p:to>
                                    </p:set>
                                  </p:subTnLst>
                                </p:cTn>
                              </p:par>
                            </p:childTnLst>
                          </p:cTn>
                        </p:par>
                        <p:par>
                          <p:cTn id="47" fill="hold" nodeType="afterGroup">
                            <p:stCondLst>
                              <p:cond delay="500"/>
                            </p:stCondLst>
                            <p:childTnLst>
                              <p:par>
                                <p:cTn id="48" presetID="1" presetClass="entr" presetSubtype="0" fill="hold" grpId="0" nodeType="afterEffect">
                                  <p:stCondLst>
                                    <p:cond delay="500"/>
                                  </p:stCondLst>
                                  <p:childTnLst>
                                    <p:set>
                                      <p:cBhvr>
                                        <p:cTn id="49" dur="1" fill="hold">
                                          <p:stCondLst>
                                            <p:cond delay="499"/>
                                          </p:stCondLst>
                                        </p:cTn>
                                        <p:tgtEl>
                                          <p:spTgt spid="20497"/>
                                        </p:tgtEl>
                                        <p:attrNameLst>
                                          <p:attrName>style.visibility</p:attrName>
                                        </p:attrNameLst>
                                      </p:cBhvr>
                                      <p:to>
                                        <p:strVal val="visible"/>
                                      </p:to>
                                    </p:set>
                                  </p:childTnLst>
                                  <p:subTnLst>
                                    <p:set>
                                      <p:cBhvr override="childStyle">
                                        <p:cTn dur="1" fill="hold" display="0" masterRel="nextClick" afterEffect="1"/>
                                        <p:tgtEl>
                                          <p:spTgt spid="20497"/>
                                        </p:tgtEl>
                                        <p:attrNameLst>
                                          <p:attrName>style.visibility</p:attrName>
                                        </p:attrNameLst>
                                      </p:cBhvr>
                                      <p:to>
                                        <p:strVal val="hidden"/>
                                      </p:to>
                                    </p:set>
                                  </p:subTnLst>
                                </p:cTn>
                              </p:par>
                            </p:childTnLst>
                          </p:cTn>
                        </p:par>
                        <p:par>
                          <p:cTn id="50" fill="hold" nodeType="afterGroup">
                            <p:stCondLst>
                              <p:cond delay="1500"/>
                            </p:stCondLst>
                            <p:childTnLst>
                              <p:par>
                                <p:cTn id="51" presetID="1" presetClass="entr" presetSubtype="0" fill="hold" grpId="0" nodeType="afterEffect">
                                  <p:stCondLst>
                                    <p:cond delay="500"/>
                                  </p:stCondLst>
                                  <p:childTnLst>
                                    <p:set>
                                      <p:cBhvr>
                                        <p:cTn id="52" dur="1" fill="hold">
                                          <p:stCondLst>
                                            <p:cond delay="499"/>
                                          </p:stCondLst>
                                        </p:cTn>
                                        <p:tgtEl>
                                          <p:spTgt spid="20501"/>
                                        </p:tgtEl>
                                        <p:attrNameLst>
                                          <p:attrName>style.visibility</p:attrName>
                                        </p:attrNameLst>
                                      </p:cBhvr>
                                      <p:to>
                                        <p:strVal val="visible"/>
                                      </p:to>
                                    </p:set>
                                  </p:childTnLst>
                                  <p:subTnLst>
                                    <p:set>
                                      <p:cBhvr override="childStyle">
                                        <p:cTn dur="1" fill="hold" display="0" masterRel="nextClick" afterEffect="1"/>
                                        <p:tgtEl>
                                          <p:spTgt spid="20501"/>
                                        </p:tgtEl>
                                        <p:attrNameLst>
                                          <p:attrName>style.visibility</p:attrName>
                                        </p:attrNameLst>
                                      </p:cBhvr>
                                      <p:to>
                                        <p:strVal val="hidden"/>
                                      </p:to>
                                    </p:set>
                                  </p:subTnLst>
                                </p:cTn>
                              </p:par>
                            </p:childTnLst>
                          </p:cTn>
                        </p:par>
                        <p:par>
                          <p:cTn id="53" fill="hold" nodeType="afterGroup">
                            <p:stCondLst>
                              <p:cond delay="2500"/>
                            </p:stCondLst>
                            <p:childTnLst>
                              <p:par>
                                <p:cTn id="54" presetID="1" presetClass="entr" presetSubtype="0" fill="hold" grpId="0" nodeType="afterEffect">
                                  <p:stCondLst>
                                    <p:cond delay="500"/>
                                  </p:stCondLst>
                                  <p:childTnLst>
                                    <p:set>
                                      <p:cBhvr>
                                        <p:cTn id="55" dur="1" fill="hold">
                                          <p:stCondLst>
                                            <p:cond delay="499"/>
                                          </p:stCondLst>
                                        </p:cTn>
                                        <p:tgtEl>
                                          <p:spTgt spid="20498"/>
                                        </p:tgtEl>
                                        <p:attrNameLst>
                                          <p:attrName>style.visibility</p:attrName>
                                        </p:attrNameLst>
                                      </p:cBhvr>
                                      <p:to>
                                        <p:strVal val="visible"/>
                                      </p:to>
                                    </p:set>
                                  </p:childTnLst>
                                  <p:subTnLst>
                                    <p:set>
                                      <p:cBhvr override="childStyle">
                                        <p:cTn dur="1" fill="hold" display="0" masterRel="nextClick" afterEffect="1"/>
                                        <p:tgtEl>
                                          <p:spTgt spid="20498"/>
                                        </p:tgtEl>
                                        <p:attrNameLst>
                                          <p:attrName>style.visibility</p:attrName>
                                        </p:attrNameLst>
                                      </p:cBhvr>
                                      <p:to>
                                        <p:strVal val="hidden"/>
                                      </p:to>
                                    </p:set>
                                  </p:subTnLst>
                                </p:cTn>
                              </p:par>
                            </p:childTnLst>
                          </p:cTn>
                        </p:par>
                        <p:par>
                          <p:cTn id="56" fill="hold" nodeType="afterGroup">
                            <p:stCondLst>
                              <p:cond delay="3500"/>
                            </p:stCondLst>
                            <p:childTnLst>
                              <p:par>
                                <p:cTn id="57" presetID="1" presetClass="entr" presetSubtype="0" fill="hold" grpId="0" nodeType="afterEffect">
                                  <p:stCondLst>
                                    <p:cond delay="500"/>
                                  </p:stCondLst>
                                  <p:childTnLst>
                                    <p:set>
                                      <p:cBhvr>
                                        <p:cTn id="58" dur="1" fill="hold">
                                          <p:stCondLst>
                                            <p:cond delay="499"/>
                                          </p:stCondLst>
                                        </p:cTn>
                                        <p:tgtEl>
                                          <p:spTgt spid="20502"/>
                                        </p:tgtEl>
                                        <p:attrNameLst>
                                          <p:attrName>style.visibility</p:attrName>
                                        </p:attrNameLst>
                                      </p:cBhvr>
                                      <p:to>
                                        <p:strVal val="visible"/>
                                      </p:to>
                                    </p:set>
                                  </p:childTnLst>
                                  <p:subTnLst>
                                    <p:set>
                                      <p:cBhvr override="childStyle">
                                        <p:cTn dur="1" fill="hold" display="0" masterRel="nextClick" afterEffect="1"/>
                                        <p:tgtEl>
                                          <p:spTgt spid="20502"/>
                                        </p:tgtEl>
                                        <p:attrNameLst>
                                          <p:attrName>style.visibility</p:attrName>
                                        </p:attrNameLst>
                                      </p:cBhvr>
                                      <p:to>
                                        <p:strVal val="hidden"/>
                                      </p:to>
                                    </p:set>
                                  </p:subTnLst>
                                </p:cTn>
                              </p:par>
                            </p:childTnLst>
                          </p:cTn>
                        </p:par>
                        <p:par>
                          <p:cTn id="59" fill="hold" nodeType="afterGroup">
                            <p:stCondLst>
                              <p:cond delay="4500"/>
                            </p:stCondLst>
                            <p:childTnLst>
                              <p:par>
                                <p:cTn id="60" presetID="1" presetClass="entr" presetSubtype="0" fill="hold" grpId="0" nodeType="afterEffect">
                                  <p:stCondLst>
                                    <p:cond delay="500"/>
                                  </p:stCondLst>
                                  <p:childTnLst>
                                    <p:set>
                                      <p:cBhvr>
                                        <p:cTn id="61" dur="1" fill="hold">
                                          <p:stCondLst>
                                            <p:cond delay="499"/>
                                          </p:stCondLst>
                                        </p:cTn>
                                        <p:tgtEl>
                                          <p:spTgt spid="20499"/>
                                        </p:tgtEl>
                                        <p:attrNameLst>
                                          <p:attrName>style.visibility</p:attrName>
                                        </p:attrNameLst>
                                      </p:cBhvr>
                                      <p:to>
                                        <p:strVal val="visible"/>
                                      </p:to>
                                    </p:set>
                                  </p:childTnLst>
                                  <p:subTnLst>
                                    <p:set>
                                      <p:cBhvr override="childStyle">
                                        <p:cTn dur="1" fill="hold" display="0" masterRel="nextClick" afterEffect="1"/>
                                        <p:tgtEl>
                                          <p:spTgt spid="20499"/>
                                        </p:tgtEl>
                                        <p:attrNameLst>
                                          <p:attrName>style.visibility</p:attrName>
                                        </p:attrNameLst>
                                      </p:cBhvr>
                                      <p:to>
                                        <p:strVal val="hidden"/>
                                      </p:to>
                                    </p:set>
                                  </p:subTnLst>
                                </p:cTn>
                              </p:par>
                            </p:childTnLst>
                          </p:cTn>
                        </p:par>
                        <p:par>
                          <p:cTn id="62" fill="hold" nodeType="afterGroup">
                            <p:stCondLst>
                              <p:cond delay="5500"/>
                            </p:stCondLst>
                            <p:childTnLst>
                              <p:par>
                                <p:cTn id="63" presetID="1" presetClass="entr" presetSubtype="0" fill="hold" grpId="0" nodeType="afterEffect">
                                  <p:stCondLst>
                                    <p:cond delay="500"/>
                                  </p:stCondLst>
                                  <p:childTnLst>
                                    <p:set>
                                      <p:cBhvr>
                                        <p:cTn id="64" dur="1" fill="hold">
                                          <p:stCondLst>
                                            <p:cond delay="499"/>
                                          </p:stCondLst>
                                        </p:cTn>
                                        <p:tgtEl>
                                          <p:spTgt spid="20503"/>
                                        </p:tgtEl>
                                        <p:attrNameLst>
                                          <p:attrName>style.visibility</p:attrName>
                                        </p:attrNameLst>
                                      </p:cBhvr>
                                      <p:to>
                                        <p:strVal val="visible"/>
                                      </p:to>
                                    </p:set>
                                  </p:childTnLst>
                                  <p:subTnLst>
                                    <p:set>
                                      <p:cBhvr override="childStyle">
                                        <p:cTn dur="1" fill="hold" display="0" masterRel="nextClick" afterEffect="1"/>
                                        <p:tgtEl>
                                          <p:spTgt spid="20503"/>
                                        </p:tgtEl>
                                        <p:attrNameLst>
                                          <p:attrName>style.visibility</p:attrName>
                                        </p:attrNameLst>
                                      </p:cBhvr>
                                      <p:to>
                                        <p:strVal val="hidden"/>
                                      </p:to>
                                    </p:set>
                                  </p:subTnLst>
                                </p:cTn>
                              </p:par>
                            </p:childTnLst>
                          </p:cTn>
                        </p:par>
                        <p:par>
                          <p:cTn id="65" fill="hold" nodeType="afterGroup">
                            <p:stCondLst>
                              <p:cond delay="6500"/>
                            </p:stCondLst>
                            <p:childTnLst>
                              <p:par>
                                <p:cTn id="66" presetID="1" presetClass="entr" presetSubtype="0" fill="hold" grpId="0" nodeType="afterEffect">
                                  <p:stCondLst>
                                    <p:cond delay="500"/>
                                  </p:stCondLst>
                                  <p:childTnLst>
                                    <p:set>
                                      <p:cBhvr>
                                        <p:cTn id="67" dur="1" fill="hold">
                                          <p:stCondLst>
                                            <p:cond delay="499"/>
                                          </p:stCondLst>
                                        </p:cTn>
                                        <p:tgtEl>
                                          <p:spTgt spid="20500"/>
                                        </p:tgtEl>
                                        <p:attrNameLst>
                                          <p:attrName>style.visibility</p:attrName>
                                        </p:attrNameLst>
                                      </p:cBhvr>
                                      <p:to>
                                        <p:strVal val="visible"/>
                                      </p:to>
                                    </p:set>
                                  </p:childTnLst>
                                  <p:subTnLst>
                                    <p:set>
                                      <p:cBhvr override="childStyle">
                                        <p:cTn dur="1" fill="hold" display="0" masterRel="nextClick" afterEffect="1"/>
                                        <p:tgtEl>
                                          <p:spTgt spid="20500"/>
                                        </p:tgtEl>
                                        <p:attrNameLst>
                                          <p:attrName>style.visibility</p:attrName>
                                        </p:attrNameLst>
                                      </p:cBhvr>
                                      <p:to>
                                        <p:strVal val="hidden"/>
                                      </p:to>
                                    </p:set>
                                  </p:subTnLst>
                                </p:cTn>
                              </p:par>
                            </p:childTnLst>
                          </p:cTn>
                        </p:par>
                        <p:par>
                          <p:cTn id="68" fill="hold" nodeType="afterGroup">
                            <p:stCondLst>
                              <p:cond delay="7500"/>
                            </p:stCondLst>
                            <p:childTnLst>
                              <p:par>
                                <p:cTn id="69" presetID="1" presetClass="entr" presetSubtype="0" fill="hold" grpId="0" nodeType="afterEffect">
                                  <p:stCondLst>
                                    <p:cond delay="500"/>
                                  </p:stCondLst>
                                  <p:childTnLst>
                                    <p:set>
                                      <p:cBhvr>
                                        <p:cTn id="70" dur="1" fill="hold">
                                          <p:stCondLst>
                                            <p:cond delay="499"/>
                                          </p:stCondLst>
                                        </p:cTn>
                                        <p:tgtEl>
                                          <p:spTgt spid="20504"/>
                                        </p:tgtEl>
                                        <p:attrNameLst>
                                          <p:attrName>style.visibility</p:attrName>
                                        </p:attrNameLst>
                                      </p:cBhvr>
                                      <p:to>
                                        <p:strVal val="visible"/>
                                      </p:to>
                                    </p:set>
                                  </p:childTnLst>
                                  <p:subTnLst>
                                    <p:set>
                                      <p:cBhvr override="childStyle">
                                        <p:cTn dur="1" fill="hold" display="0" masterRel="nextClick" afterEffect="1"/>
                                        <p:tgtEl>
                                          <p:spTgt spid="20504"/>
                                        </p:tgtEl>
                                        <p:attrNameLst>
                                          <p:attrName>style.visibility</p:attrName>
                                        </p:attrNameLst>
                                      </p:cBhvr>
                                      <p:to>
                                        <p:strVal val="hidden"/>
                                      </p:to>
                                    </p:set>
                                  </p:subTnLst>
                                </p:cTn>
                              </p:par>
                            </p:childTnLst>
                          </p:cTn>
                        </p:par>
                        <p:par>
                          <p:cTn id="71" fill="hold" nodeType="afterGroup">
                            <p:stCondLst>
                              <p:cond delay="8500"/>
                            </p:stCondLst>
                            <p:childTnLst>
                              <p:par>
                                <p:cTn id="72" presetID="1" presetClass="entr" presetSubtype="0" fill="hold" grpId="0" nodeType="afterEffect">
                                  <p:stCondLst>
                                    <p:cond delay="500"/>
                                  </p:stCondLst>
                                  <p:childTnLst>
                                    <p:set>
                                      <p:cBhvr>
                                        <p:cTn id="73" dur="1" fill="hold">
                                          <p:stCondLst>
                                            <p:cond delay="499"/>
                                          </p:stCondLst>
                                        </p:cTn>
                                        <p:tgtEl>
                                          <p:spTgt spid="20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9" grpId="0" animBg="1"/>
      <p:bldP spid="20490" grpId="0" animBg="1"/>
      <p:bldP spid="20491" grpId="0" animBg="1"/>
      <p:bldP spid="20492" grpId="0" animBg="1"/>
      <p:bldP spid="20493" grpId="0" animBg="1"/>
      <p:bldP spid="20494" grpId="0" animBg="1"/>
      <p:bldP spid="20495" grpId="0" animBg="1"/>
      <p:bldP spid="20497" grpId="0" animBg="1"/>
      <p:bldP spid="20498" grpId="0" animBg="1"/>
      <p:bldP spid="20499" grpId="0" animBg="1"/>
      <p:bldP spid="20500" grpId="0" animBg="1"/>
      <p:bldP spid="20501" grpId="0" animBg="1"/>
      <p:bldP spid="20502" grpId="0" animBg="1"/>
      <p:bldP spid="20503" grpId="0" animBg="1"/>
      <p:bldP spid="20504" grpId="0" animBg="1"/>
      <p:bldP spid="2050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2"/>
          <p:cNvSpPr>
            <a:spLocks noGrp="1" noChangeArrowheads="1"/>
          </p:cNvSpPr>
          <p:nvPr>
            <p:ph type="title"/>
          </p:nvPr>
        </p:nvSpPr>
        <p:spPr>
          <a:xfrm>
            <a:off x="323850" y="333375"/>
            <a:ext cx="7772400" cy="1143000"/>
          </a:xfrm>
        </p:spPr>
        <p:txBody>
          <a:bodyPr/>
          <a:lstStyle/>
          <a:p>
            <a:pPr eaLnBrk="1" hangingPunct="1"/>
            <a:r>
              <a:rPr lang="en-US" sz="3200" smtClean="0"/>
              <a:t>Non-spherical nuclei</a:t>
            </a:r>
          </a:p>
        </p:txBody>
      </p:sp>
      <p:sp>
        <p:nvSpPr>
          <p:cNvPr id="877570" name="Text Box 3"/>
          <p:cNvSpPr txBox="1">
            <a:spLocks noChangeArrowheads="1"/>
          </p:cNvSpPr>
          <p:nvPr/>
        </p:nvSpPr>
        <p:spPr bwMode="auto">
          <a:xfrm>
            <a:off x="395288" y="1557338"/>
            <a:ext cx="8302625" cy="1917700"/>
          </a:xfrm>
          <a:prstGeom prst="rect">
            <a:avLst/>
          </a:prstGeom>
          <a:noFill/>
          <a:ln w="9525">
            <a:noFill/>
            <a:miter lim="800000"/>
            <a:headEnd/>
            <a:tailEnd/>
          </a:ln>
        </p:spPr>
        <p:txBody>
          <a:bodyPr wrap="none">
            <a:spAutoFit/>
          </a:bodyPr>
          <a:lstStyle/>
          <a:p>
            <a:pPr eaLnBrk="0" hangingPunct="0"/>
            <a:r>
              <a:rPr lang="en-US" sz="2400">
                <a:solidFill>
                  <a:srgbClr val="000000"/>
                </a:solidFill>
                <a:latin typeface="Tahoma" pitchFamily="34" charset="0"/>
              </a:rPr>
              <a:t>	“deformed structure”:  spherical symmetry is lost</a:t>
            </a:r>
          </a:p>
          <a:p>
            <a:pPr eaLnBrk="0" hangingPunct="0"/>
            <a:r>
              <a:rPr lang="en-US" sz="2400">
                <a:solidFill>
                  <a:srgbClr val="000000"/>
                </a:solidFill>
                <a:latin typeface="Tahoma" pitchFamily="34" charset="0"/>
              </a:rPr>
              <a:t>	to a first approximation, potential is axially symmetric</a:t>
            </a:r>
          </a:p>
          <a:p>
            <a:pPr eaLnBrk="0" hangingPunct="0"/>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a:t>
            </a:r>
            <a:r>
              <a:rPr lang="en-US" sz="2400">
                <a:solidFill>
                  <a:srgbClr val="000000"/>
                </a:solidFill>
                <a:latin typeface="Tahoma" pitchFamily="34" charset="0"/>
              </a:rPr>
              <a:t>measure of extent of deformation</a:t>
            </a:r>
          </a:p>
          <a:p>
            <a:pPr eaLnBrk="0" hangingPunct="0"/>
            <a:r>
              <a:rPr lang="en-US" sz="2400">
                <a:solidFill>
                  <a:srgbClr val="000000"/>
                </a:solidFill>
                <a:latin typeface="Tahoma" pitchFamily="34" charset="0"/>
              </a:rPr>
              <a:t>			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a:t>
            </a:r>
          </a:p>
          <a:p>
            <a:pPr eaLnBrk="0" hangingPunct="0"/>
            <a:r>
              <a:rPr lang="en-US" sz="2400">
                <a:solidFill>
                  <a:srgbClr val="000000"/>
                </a:solidFill>
                <a:latin typeface="Times" pitchFamily="18" charset="0"/>
              </a:rPr>
              <a:t>			</a:t>
            </a:r>
            <a:r>
              <a:rPr lang="en-US" sz="2400">
                <a:solidFill>
                  <a:srgbClr val="000000"/>
                </a:solidFill>
                <a:latin typeface="Tahoma" pitchFamily="34" charset="0"/>
              </a:rPr>
              <a:t>large deformation</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0.3 – 0.4</a:t>
            </a:r>
          </a:p>
        </p:txBody>
      </p:sp>
      <p:sp>
        <p:nvSpPr>
          <p:cNvPr id="29700" name="Oval 4"/>
          <p:cNvSpPr>
            <a:spLocks noChangeArrowheads="1"/>
          </p:cNvSpPr>
          <p:nvPr/>
        </p:nvSpPr>
        <p:spPr bwMode="auto">
          <a:xfrm>
            <a:off x="4240213" y="4267200"/>
            <a:ext cx="457200" cy="457200"/>
          </a:xfrm>
          <a:prstGeom prst="ellipse">
            <a:avLst/>
          </a:prstGeom>
          <a:solidFill>
            <a:srgbClr val="FFCC00"/>
          </a:solidFill>
          <a:ln w="9525">
            <a:solidFill>
              <a:schemeClr val="tx1"/>
            </a:solidFill>
            <a:round/>
            <a:headEnd/>
            <a:tailEnd/>
          </a:ln>
        </p:spPr>
        <p:txBody>
          <a:bodyPr wrap="none" anchor="ctr"/>
          <a:lstStyle/>
          <a:p>
            <a:endParaRPr lang="ru-RU">
              <a:solidFill>
                <a:srgbClr val="000000"/>
              </a:solidFill>
            </a:endParaRPr>
          </a:p>
        </p:txBody>
      </p:sp>
      <p:sp>
        <p:nvSpPr>
          <p:cNvPr id="29701" name="Oval 5"/>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2" name="Oval 6"/>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03" name="Oval 7"/>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877575" name="Text Box 8"/>
          <p:cNvSpPr txBox="1">
            <a:spLocks noChangeArrowheads="1"/>
          </p:cNvSpPr>
          <p:nvPr/>
        </p:nvSpPr>
        <p:spPr bwMode="auto">
          <a:xfrm>
            <a:off x="755650" y="4835525"/>
            <a:ext cx="7704138" cy="457200"/>
          </a:xfrm>
          <a:prstGeom prst="rect">
            <a:avLst/>
          </a:prstGeom>
          <a:noFill/>
          <a:ln w="9525">
            <a:noFill/>
            <a:miter lim="800000"/>
            <a:headEnd/>
            <a:tailEnd/>
          </a:ln>
        </p:spPr>
        <p:txBody>
          <a:bodyPr>
            <a:spAutoFit/>
          </a:bodyPr>
          <a:lstStyle/>
          <a:p>
            <a:pPr eaLnBrk="0" hangingPunct="0"/>
            <a:r>
              <a:rPr lang="en-US" sz="2400">
                <a:solidFill>
                  <a:srgbClr val="000000"/>
                </a:solidFill>
                <a:latin typeface="Tahoma" pitchFamily="34" charset="0"/>
              </a:rPr>
              <a:t>oblate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&lt; 0)  </a:t>
            </a:r>
            <a:r>
              <a:rPr lang="ru-RU" sz="2400">
                <a:solidFill>
                  <a:srgbClr val="000000"/>
                </a:solidFill>
                <a:latin typeface="Times" pitchFamily="18" charset="0"/>
              </a:rPr>
              <a:t>  </a:t>
            </a:r>
            <a:r>
              <a:rPr lang="en-US" sz="2400">
                <a:solidFill>
                  <a:srgbClr val="000000"/>
                </a:solidFill>
                <a:latin typeface="Times" pitchFamily="18" charset="0"/>
              </a:rPr>
              <a:t>  </a:t>
            </a:r>
            <a:r>
              <a:rPr lang="en-US" sz="2400">
                <a:solidFill>
                  <a:srgbClr val="000000"/>
                </a:solidFill>
                <a:latin typeface="Tahoma" pitchFamily="34" charset="0"/>
              </a:rPr>
              <a:t>spherical</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 0)	    </a:t>
            </a:r>
            <a:r>
              <a:rPr lang="ru-RU" sz="2400">
                <a:solidFill>
                  <a:srgbClr val="000000"/>
                </a:solidFill>
                <a:latin typeface="Times" pitchFamily="18" charset="0"/>
              </a:rPr>
              <a:t>   </a:t>
            </a:r>
            <a:r>
              <a:rPr lang="en-US" sz="2400">
                <a:solidFill>
                  <a:srgbClr val="000000"/>
                </a:solidFill>
                <a:latin typeface="Tahoma" pitchFamily="34" charset="0"/>
              </a:rPr>
              <a:t>prolate</a:t>
            </a:r>
            <a:r>
              <a:rPr lang="en-US" sz="2400">
                <a:solidFill>
                  <a:srgbClr val="000000"/>
                </a:solidFill>
                <a:latin typeface="Times" pitchFamily="18" charset="0"/>
              </a:rPr>
              <a:t>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imes" pitchFamily="18" charset="0"/>
              </a:rPr>
              <a:t> &gt; 0)</a:t>
            </a:r>
          </a:p>
        </p:txBody>
      </p:sp>
      <p:sp>
        <p:nvSpPr>
          <p:cNvPr id="29705" name="Oval 9"/>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6" name="Oval 10"/>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7" name="Oval 11"/>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8" name="Oval 12"/>
          <p:cNvSpPr>
            <a:spLocks noChangeArrowheads="1"/>
          </p:cNvSpPr>
          <p:nvPr/>
        </p:nvSpPr>
        <p:spPr bwMode="auto">
          <a:xfrm>
            <a:off x="1801813" y="38862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09" name="Oval 13"/>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0" name="Oval 14"/>
          <p:cNvSpPr>
            <a:spLocks noChangeArrowheads="1"/>
          </p:cNvSpPr>
          <p:nvPr/>
        </p:nvSpPr>
        <p:spPr bwMode="auto">
          <a:xfrm>
            <a:off x="1573213" y="3886200"/>
            <a:ext cx="8382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1" name="Oval 15"/>
          <p:cNvSpPr>
            <a:spLocks noChangeArrowheads="1"/>
          </p:cNvSpPr>
          <p:nvPr/>
        </p:nvSpPr>
        <p:spPr bwMode="auto">
          <a:xfrm>
            <a:off x="1835150" y="3860800"/>
            <a:ext cx="381000" cy="762000"/>
          </a:xfrm>
          <a:prstGeom prst="ellipse">
            <a:avLst/>
          </a:prstGeom>
          <a:solidFill>
            <a:srgbClr val="333399"/>
          </a:solidFill>
          <a:ln w="9525">
            <a:solidFill>
              <a:schemeClr val="tx1"/>
            </a:solidFill>
            <a:round/>
            <a:headEnd/>
            <a:tailEnd/>
          </a:ln>
        </p:spPr>
        <p:txBody>
          <a:bodyPr wrap="none" anchor="ctr"/>
          <a:lstStyle/>
          <a:p>
            <a:endParaRPr lang="ru-RU">
              <a:solidFill>
                <a:srgbClr val="000000"/>
              </a:solidFill>
            </a:endParaRPr>
          </a:p>
        </p:txBody>
      </p:sp>
      <p:sp>
        <p:nvSpPr>
          <p:cNvPr id="29712" name="Oval 16"/>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3" name="Oval 17"/>
          <p:cNvSpPr>
            <a:spLocks noChangeArrowheads="1"/>
          </p:cNvSpPr>
          <p:nvPr/>
        </p:nvSpPr>
        <p:spPr bwMode="auto">
          <a:xfrm>
            <a:off x="6369050"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4" name="Oval 18"/>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5" name="Oval 19"/>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6" name="Oval 20"/>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7" name="Oval 21"/>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8" name="Oval 22"/>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19" name="Oval 23"/>
          <p:cNvSpPr>
            <a:spLocks noChangeArrowheads="1"/>
          </p:cNvSpPr>
          <p:nvPr/>
        </p:nvSpPr>
        <p:spPr bwMode="auto">
          <a:xfrm>
            <a:off x="6602413" y="4267200"/>
            <a:ext cx="4572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29720" name="Oval 24"/>
          <p:cNvSpPr>
            <a:spLocks noChangeArrowheads="1"/>
          </p:cNvSpPr>
          <p:nvPr/>
        </p:nvSpPr>
        <p:spPr bwMode="auto">
          <a:xfrm>
            <a:off x="6373813" y="4267200"/>
            <a:ext cx="914400" cy="457200"/>
          </a:xfrm>
          <a:prstGeom prst="ellipse">
            <a:avLst/>
          </a:prstGeom>
          <a:solidFill>
            <a:srgbClr val="CC3300"/>
          </a:solidFill>
          <a:ln w="9525">
            <a:solidFill>
              <a:schemeClr val="tx1"/>
            </a:solidFill>
            <a:round/>
            <a:headEnd/>
            <a:tailEnd/>
          </a:ln>
        </p:spPr>
        <p:txBody>
          <a:bodyPr wrap="none" anchor="ctr"/>
          <a:lstStyle/>
          <a:p>
            <a:endParaRPr lang="ru-RU">
              <a:solidFill>
                <a:srgbClr val="000000"/>
              </a:solidFill>
            </a:endParaRPr>
          </a:p>
        </p:txBody>
      </p:sp>
      <p:sp>
        <p:nvSpPr>
          <p:cNvPr id="877592" name="Text Box 25"/>
          <p:cNvSpPr txBox="1">
            <a:spLocks noChangeArrowheads="1"/>
          </p:cNvSpPr>
          <p:nvPr/>
        </p:nvSpPr>
        <p:spPr bwMode="auto">
          <a:xfrm>
            <a:off x="228600" y="6237288"/>
            <a:ext cx="8318500" cy="457200"/>
          </a:xfrm>
          <a:prstGeom prst="rect">
            <a:avLst/>
          </a:prstGeom>
          <a:noFill/>
          <a:ln w="9525">
            <a:noFill/>
            <a:miter lim="800000"/>
            <a:headEnd/>
            <a:tailEnd/>
          </a:ln>
        </p:spPr>
        <p:txBody>
          <a:bodyPr>
            <a:spAutoFit/>
          </a:bodyPr>
          <a:lstStyle/>
          <a:p>
            <a:r>
              <a:rPr lang="en-US" sz="2400">
                <a:solidFill>
                  <a:srgbClr val="000000"/>
                </a:solidFill>
                <a:latin typeface="Tahoma" pitchFamily="34" charset="0"/>
              </a:rPr>
              <a:t>If </a:t>
            </a:r>
            <a:r>
              <a:rPr lang="en-US" sz="2400">
                <a:solidFill>
                  <a:srgbClr val="000000"/>
                </a:solidFill>
                <a:latin typeface="Symbol" pitchFamily="18" charset="2"/>
              </a:rPr>
              <a:t>b</a:t>
            </a:r>
            <a:r>
              <a:rPr lang="en-US" sz="2400" baseline="-25000">
                <a:solidFill>
                  <a:srgbClr val="000000"/>
                </a:solidFill>
                <a:latin typeface="Times" pitchFamily="18" charset="0"/>
              </a:rPr>
              <a:t>2</a:t>
            </a:r>
            <a:r>
              <a:rPr lang="en-US" sz="2400">
                <a:solidFill>
                  <a:srgbClr val="000000"/>
                </a:solidFill>
                <a:latin typeface="Tahoma" pitchFamily="34" charset="0"/>
              </a:rPr>
              <a:t> ~ </a:t>
            </a:r>
            <a:r>
              <a:rPr lang="en-US" sz="2400">
                <a:solidFill>
                  <a:srgbClr val="000000"/>
                </a:solidFill>
                <a:latin typeface="Tahoma" pitchFamily="34" charset="0"/>
                <a:cs typeface="Tahoma" pitchFamily="34" charset="0"/>
              </a:rPr>
              <a:t>± 0.1, Spherical Shell Model states are still observed.</a:t>
            </a:r>
          </a:p>
        </p:txBody>
      </p:sp>
      <p:sp>
        <p:nvSpPr>
          <p:cNvPr id="877593" name="Text Box 26"/>
          <p:cNvSpPr txBox="1">
            <a:spLocks noChangeArrowheads="1"/>
          </p:cNvSpPr>
          <p:nvPr/>
        </p:nvSpPr>
        <p:spPr bwMode="auto">
          <a:xfrm>
            <a:off x="304800" y="5410200"/>
            <a:ext cx="7937500" cy="701675"/>
          </a:xfrm>
          <a:prstGeom prst="rect">
            <a:avLst/>
          </a:prstGeom>
          <a:noFill/>
          <a:ln w="9525">
            <a:noFill/>
            <a:miter lim="800000"/>
            <a:headEnd/>
            <a:tailEnd/>
          </a:ln>
        </p:spPr>
        <p:txBody>
          <a:bodyPr wrap="none">
            <a:spAutoFit/>
          </a:bodyPr>
          <a:lstStyle/>
          <a:p>
            <a:r>
              <a:rPr lang="en-US" sz="2000" b="1">
                <a:solidFill>
                  <a:srgbClr val="000000"/>
                </a:solidFill>
                <a:latin typeface="Tahoma" pitchFamily="34" charset="0"/>
              </a:rPr>
              <a:t>Deformed structures dominate when there are many valence</a:t>
            </a:r>
          </a:p>
          <a:p>
            <a:r>
              <a:rPr lang="en-US" sz="2000" b="1">
                <a:solidFill>
                  <a:srgbClr val="000000"/>
                </a:solidFill>
                <a:latin typeface="Tahoma" pitchFamily="34" charset="0"/>
              </a:rPr>
              <a:t> nucleons – i.e. proton AND neutron numbers far from magic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0-#ppt_w/2"/>
                                          </p:val>
                                        </p:tav>
                                        <p:tav tm="100000">
                                          <p:val>
                                            <p:strVal val="#ppt_x"/>
                                          </p:val>
                                        </p:tav>
                                      </p:tavLst>
                                    </p:anim>
                                    <p:anim calcmode="lin" valueType="num">
                                      <p:cBhvr additive="base">
                                        <p:cTn id="8" dur="500" fill="hold"/>
                                        <p:tgtEl>
                                          <p:spTgt spid="2970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970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9705"/>
                                        </p:tgtEl>
                                        <p:attrNameLst>
                                          <p:attrName>style.visibility</p:attrName>
                                        </p:attrNameLst>
                                      </p:cBhvr>
                                      <p:to>
                                        <p:strVal val="visible"/>
                                      </p:to>
                                    </p:set>
                                  </p:childTnLst>
                                  <p:subTnLst>
                                    <p:set>
                                      <p:cBhvr override="childStyle">
                                        <p:cTn dur="1" fill="hold" display="0" masterRel="nextClick" afterEffect="1"/>
                                        <p:tgtEl>
                                          <p:spTgt spid="29705"/>
                                        </p:tgtEl>
                                        <p:attrNameLst>
                                          <p:attrName>style.visibility</p:attrName>
                                        </p:attrNameLst>
                                      </p:cBhvr>
                                      <p:to>
                                        <p:strVal val="hidden"/>
                                      </p:to>
                                    </p:set>
                                  </p:subTnLst>
                                </p:cTn>
                              </p:par>
                            </p:childTnLst>
                          </p:cTn>
                        </p:par>
                        <p:par>
                          <p:cTn id="13" fill="hold" nodeType="afterGroup">
                            <p:stCondLst>
                              <p:cond delay="500"/>
                            </p:stCondLst>
                            <p:childTnLst>
                              <p:par>
                                <p:cTn id="14" presetID="1" presetClass="entr" presetSubtype="0" fill="hold" grpId="0" nodeType="afterEffect">
                                  <p:stCondLst>
                                    <p:cond delay="500"/>
                                  </p:stCondLst>
                                  <p:childTnLst>
                                    <p:set>
                                      <p:cBhvr>
                                        <p:cTn id="15" dur="1" fill="hold">
                                          <p:stCondLst>
                                            <p:cond delay="499"/>
                                          </p:stCondLst>
                                        </p:cTn>
                                        <p:tgtEl>
                                          <p:spTgt spid="29706"/>
                                        </p:tgtEl>
                                        <p:attrNameLst>
                                          <p:attrName>style.visibility</p:attrName>
                                        </p:attrNameLst>
                                      </p:cBhvr>
                                      <p:to>
                                        <p:strVal val="visible"/>
                                      </p:to>
                                    </p:set>
                                  </p:childTnLst>
                                  <p:subTnLst>
                                    <p:set>
                                      <p:cBhvr override="childStyle">
                                        <p:cTn dur="1" fill="hold" display="0" masterRel="nextClick" afterEffect="1"/>
                                        <p:tgtEl>
                                          <p:spTgt spid="29706"/>
                                        </p:tgtEl>
                                        <p:attrNameLst>
                                          <p:attrName>style.visibility</p:attrName>
                                        </p:attrNameLst>
                                      </p:cBhvr>
                                      <p:to>
                                        <p:strVal val="hidden"/>
                                      </p:to>
                                    </p:set>
                                  </p:subTnLst>
                                </p:cTn>
                              </p:par>
                            </p:childTnLst>
                          </p:cTn>
                        </p:par>
                        <p:par>
                          <p:cTn id="16" fill="hold" nodeType="afterGroup">
                            <p:stCondLst>
                              <p:cond delay="1500"/>
                            </p:stCondLst>
                            <p:childTnLst>
                              <p:par>
                                <p:cTn id="17" presetID="1" presetClass="entr" presetSubtype="0" fill="hold" grpId="0" nodeType="afterEffect">
                                  <p:stCondLst>
                                    <p:cond delay="500"/>
                                  </p:stCondLst>
                                  <p:childTnLst>
                                    <p:set>
                                      <p:cBhvr>
                                        <p:cTn id="18" dur="1" fill="hold">
                                          <p:stCondLst>
                                            <p:cond delay="499"/>
                                          </p:stCondLst>
                                        </p:cTn>
                                        <p:tgtEl>
                                          <p:spTgt spid="29709"/>
                                        </p:tgtEl>
                                        <p:attrNameLst>
                                          <p:attrName>style.visibility</p:attrName>
                                        </p:attrNameLst>
                                      </p:cBhvr>
                                      <p:to>
                                        <p:strVal val="visible"/>
                                      </p:to>
                                    </p:set>
                                  </p:childTnLst>
                                  <p:subTnLst>
                                    <p:set>
                                      <p:cBhvr override="childStyle">
                                        <p:cTn dur="1" fill="hold" display="0" masterRel="nextClick" afterEffect="1"/>
                                        <p:tgtEl>
                                          <p:spTgt spid="29709"/>
                                        </p:tgtEl>
                                        <p:attrNameLst>
                                          <p:attrName>style.visibility</p:attrName>
                                        </p:attrNameLst>
                                      </p:cBhvr>
                                      <p:to>
                                        <p:strVal val="hidden"/>
                                      </p:to>
                                    </p:set>
                                  </p:sub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499"/>
                                          </p:stCondLst>
                                        </p:cTn>
                                        <p:tgtEl>
                                          <p:spTgt spid="29711"/>
                                        </p:tgtEl>
                                        <p:attrNameLst>
                                          <p:attrName>style.visibility</p:attrName>
                                        </p:attrNameLst>
                                      </p:cBhvr>
                                      <p:to>
                                        <p:strVal val="visible"/>
                                      </p:to>
                                    </p:set>
                                  </p:childTnLst>
                                  <p:subTnLst>
                                    <p:set>
                                      <p:cBhvr override="childStyle">
                                        <p:cTn dur="1" fill="hold" display="0" masterRel="nextClick" afterEffect="1"/>
                                        <p:tgtEl>
                                          <p:spTgt spid="29711"/>
                                        </p:tgtEl>
                                        <p:attrNameLst>
                                          <p:attrName>style.visibility</p:attrName>
                                        </p:attrNameLst>
                                      </p:cBhvr>
                                      <p:to>
                                        <p:strVal val="hidden"/>
                                      </p:to>
                                    </p:set>
                                  </p:subTnLst>
                                </p:cTn>
                              </p:par>
                            </p:childTnLst>
                          </p:cTn>
                        </p:par>
                        <p:par>
                          <p:cTn id="22" fill="hold" nodeType="afterGroup">
                            <p:stCondLst>
                              <p:cond delay="3500"/>
                            </p:stCondLst>
                            <p:childTnLst>
                              <p:par>
                                <p:cTn id="23" presetID="1" presetClass="entr" presetSubtype="0" fill="hold" grpId="0" nodeType="afterEffect">
                                  <p:stCondLst>
                                    <p:cond delay="500"/>
                                  </p:stCondLst>
                                  <p:childTnLst>
                                    <p:set>
                                      <p:cBhvr>
                                        <p:cTn id="24" dur="1" fill="hold">
                                          <p:stCondLst>
                                            <p:cond delay="499"/>
                                          </p:stCondLst>
                                        </p:cTn>
                                        <p:tgtEl>
                                          <p:spTgt spid="29710"/>
                                        </p:tgtEl>
                                        <p:attrNameLst>
                                          <p:attrName>style.visibility</p:attrName>
                                        </p:attrNameLst>
                                      </p:cBhvr>
                                      <p:to>
                                        <p:strVal val="visible"/>
                                      </p:to>
                                    </p:set>
                                  </p:childTnLst>
                                  <p:subTnLst>
                                    <p:set>
                                      <p:cBhvr override="childStyle">
                                        <p:cTn dur="1" fill="hold" display="0" masterRel="nextClick" afterEffect="1"/>
                                        <p:tgtEl>
                                          <p:spTgt spid="29710"/>
                                        </p:tgtEl>
                                        <p:attrNameLst>
                                          <p:attrName>style.visibility</p:attrName>
                                        </p:attrNameLst>
                                      </p:cBhvr>
                                      <p:to>
                                        <p:strVal val="hidden"/>
                                      </p:to>
                                    </p:set>
                                  </p:subTnLst>
                                </p:cTn>
                              </p:par>
                            </p:childTnLst>
                          </p:cTn>
                        </p:par>
                        <p:par>
                          <p:cTn id="25" fill="hold" nodeType="afterGroup">
                            <p:stCondLst>
                              <p:cond delay="4500"/>
                            </p:stCondLst>
                            <p:childTnLst>
                              <p:par>
                                <p:cTn id="26" presetID="1" presetClass="entr" presetSubtype="0" fill="hold" grpId="0" nodeType="afterEffect">
                                  <p:stCondLst>
                                    <p:cond delay="500"/>
                                  </p:stCondLst>
                                  <p:childTnLst>
                                    <p:set>
                                      <p:cBhvr>
                                        <p:cTn id="27" dur="1" fill="hold">
                                          <p:stCondLst>
                                            <p:cond delay="499"/>
                                          </p:stCondLst>
                                        </p:cTn>
                                        <p:tgtEl>
                                          <p:spTgt spid="29707"/>
                                        </p:tgtEl>
                                        <p:attrNameLst>
                                          <p:attrName>style.visibility</p:attrName>
                                        </p:attrNameLst>
                                      </p:cBhvr>
                                      <p:to>
                                        <p:strVal val="visible"/>
                                      </p:to>
                                    </p:set>
                                  </p:childTnLst>
                                  <p:subTnLst>
                                    <p:set>
                                      <p:cBhvr override="childStyle">
                                        <p:cTn dur="1" fill="hold" display="0" masterRel="nextClick" afterEffect="1"/>
                                        <p:tgtEl>
                                          <p:spTgt spid="29707"/>
                                        </p:tgtEl>
                                        <p:attrNameLst>
                                          <p:attrName>style.visibility</p:attrName>
                                        </p:attrNameLst>
                                      </p:cBhvr>
                                      <p:to>
                                        <p:strVal val="hidden"/>
                                      </p:to>
                                    </p:set>
                                  </p:subTnLst>
                                </p:cTn>
                              </p:par>
                            </p:childTnLst>
                          </p:cTn>
                        </p:par>
                        <p:par>
                          <p:cTn id="28" fill="hold" nodeType="afterGroup">
                            <p:stCondLst>
                              <p:cond delay="5500"/>
                            </p:stCondLst>
                            <p:childTnLst>
                              <p:par>
                                <p:cTn id="29" presetID="1" presetClass="entr" presetSubtype="0" fill="hold" grpId="0" nodeType="afterEffect">
                                  <p:stCondLst>
                                    <p:cond delay="500"/>
                                  </p:stCondLst>
                                  <p:childTnLst>
                                    <p:set>
                                      <p:cBhvr>
                                        <p:cTn id="30" dur="1" fill="hold">
                                          <p:stCondLst>
                                            <p:cond delay="499"/>
                                          </p:stCondLst>
                                        </p:cTn>
                                        <p:tgtEl>
                                          <p:spTgt spid="297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9700"/>
                                        </p:tgtEl>
                                        <p:attrNameLst>
                                          <p:attrName>style.visibility</p:attrName>
                                        </p:attrNameLst>
                                      </p:cBhvr>
                                      <p:to>
                                        <p:strVal val="visible"/>
                                      </p:to>
                                    </p:set>
                                    <p:anim calcmode="lin" valueType="num">
                                      <p:cBhvr additive="base">
                                        <p:cTn id="35" dur="500" fill="hold"/>
                                        <p:tgtEl>
                                          <p:spTgt spid="29700"/>
                                        </p:tgtEl>
                                        <p:attrNameLst>
                                          <p:attrName>ppt_x</p:attrName>
                                        </p:attrNameLst>
                                      </p:cBhvr>
                                      <p:tavLst>
                                        <p:tav tm="0">
                                          <p:val>
                                            <p:strVal val="0-#ppt_w/2"/>
                                          </p:val>
                                        </p:tav>
                                        <p:tav tm="100000">
                                          <p:val>
                                            <p:strVal val="#ppt_x"/>
                                          </p:val>
                                        </p:tav>
                                      </p:tavLst>
                                    </p:anim>
                                    <p:anim calcmode="lin" valueType="num">
                                      <p:cBhvr additive="base">
                                        <p:cTn id="36"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9702"/>
                                        </p:tgtEl>
                                        <p:attrNameLst>
                                          <p:attrName>style.visibility</p:attrName>
                                        </p:attrNameLst>
                                      </p:cBhvr>
                                      <p:to>
                                        <p:strVal val="visible"/>
                                      </p:to>
                                    </p:set>
                                    <p:anim calcmode="lin" valueType="num">
                                      <p:cBhvr additive="base">
                                        <p:cTn id="41" dur="500" fill="hold"/>
                                        <p:tgtEl>
                                          <p:spTgt spid="29702"/>
                                        </p:tgtEl>
                                        <p:attrNameLst>
                                          <p:attrName>ppt_x</p:attrName>
                                        </p:attrNameLst>
                                      </p:cBhvr>
                                      <p:tavLst>
                                        <p:tav tm="0">
                                          <p:val>
                                            <p:strVal val="0-#ppt_w/2"/>
                                          </p:val>
                                        </p:tav>
                                        <p:tav tm="100000">
                                          <p:val>
                                            <p:strVal val="#ppt_x"/>
                                          </p:val>
                                        </p:tav>
                                      </p:tavLst>
                                    </p:anim>
                                    <p:anim calcmode="lin" valueType="num">
                                      <p:cBhvr additive="base">
                                        <p:cTn id="42" dur="500" fill="hold"/>
                                        <p:tgtEl>
                                          <p:spTgt spid="2970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9702"/>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9703"/>
                                        </p:tgtEl>
                                        <p:attrNameLst>
                                          <p:attrName>style.visibility</p:attrName>
                                        </p:attrNameLst>
                                      </p:cBhvr>
                                      <p:to>
                                        <p:strVal val="visible"/>
                                      </p:to>
                                    </p:set>
                                  </p:childTnLst>
                                  <p:subTnLst>
                                    <p:set>
                                      <p:cBhvr override="childStyle">
                                        <p:cTn dur="1" fill="hold" display="0" masterRel="nextClick" afterEffect="1"/>
                                        <p:tgtEl>
                                          <p:spTgt spid="29703"/>
                                        </p:tgtEl>
                                        <p:attrNameLst>
                                          <p:attrName>style.visibility</p:attrName>
                                        </p:attrNameLst>
                                      </p:cBhvr>
                                      <p:to>
                                        <p:strVal val="hidden"/>
                                      </p:to>
                                    </p:set>
                                  </p:subTnLst>
                                </p:cTn>
                              </p:par>
                            </p:childTnLst>
                          </p:cTn>
                        </p:par>
                        <p:par>
                          <p:cTn id="47" fill="hold" nodeType="afterGroup">
                            <p:stCondLst>
                              <p:cond delay="500"/>
                            </p:stCondLst>
                            <p:childTnLst>
                              <p:par>
                                <p:cTn id="48" presetID="1" presetClass="entr" presetSubtype="0" fill="hold" grpId="0" nodeType="afterEffect">
                                  <p:stCondLst>
                                    <p:cond delay="500"/>
                                  </p:stCondLst>
                                  <p:childTnLst>
                                    <p:set>
                                      <p:cBhvr>
                                        <p:cTn id="49" dur="1" fill="hold">
                                          <p:stCondLst>
                                            <p:cond delay="499"/>
                                          </p:stCondLst>
                                        </p:cTn>
                                        <p:tgtEl>
                                          <p:spTgt spid="29712"/>
                                        </p:tgtEl>
                                        <p:attrNameLst>
                                          <p:attrName>style.visibility</p:attrName>
                                        </p:attrNameLst>
                                      </p:cBhvr>
                                      <p:to>
                                        <p:strVal val="visible"/>
                                      </p:to>
                                    </p:set>
                                  </p:childTnLst>
                                  <p:subTnLst>
                                    <p:set>
                                      <p:cBhvr override="childStyle">
                                        <p:cTn dur="1" fill="hold" display="0" masterRel="nextClick" afterEffect="1"/>
                                        <p:tgtEl>
                                          <p:spTgt spid="29712"/>
                                        </p:tgtEl>
                                        <p:attrNameLst>
                                          <p:attrName>style.visibility</p:attrName>
                                        </p:attrNameLst>
                                      </p:cBhvr>
                                      <p:to>
                                        <p:strVal val="hidden"/>
                                      </p:to>
                                    </p:set>
                                  </p:subTnLst>
                                </p:cTn>
                              </p:par>
                            </p:childTnLst>
                          </p:cTn>
                        </p:par>
                        <p:par>
                          <p:cTn id="50" fill="hold" nodeType="afterGroup">
                            <p:stCondLst>
                              <p:cond delay="1500"/>
                            </p:stCondLst>
                            <p:childTnLst>
                              <p:par>
                                <p:cTn id="51" presetID="1" presetClass="entr" presetSubtype="0" fill="hold" grpId="0" nodeType="afterEffect">
                                  <p:stCondLst>
                                    <p:cond delay="500"/>
                                  </p:stCondLst>
                                  <p:childTnLst>
                                    <p:set>
                                      <p:cBhvr>
                                        <p:cTn id="52" dur="1" fill="hold">
                                          <p:stCondLst>
                                            <p:cond delay="499"/>
                                          </p:stCondLst>
                                        </p:cTn>
                                        <p:tgtEl>
                                          <p:spTgt spid="29716"/>
                                        </p:tgtEl>
                                        <p:attrNameLst>
                                          <p:attrName>style.visibility</p:attrName>
                                        </p:attrNameLst>
                                      </p:cBhvr>
                                      <p:to>
                                        <p:strVal val="visible"/>
                                      </p:to>
                                    </p:set>
                                  </p:childTnLst>
                                  <p:subTnLst>
                                    <p:set>
                                      <p:cBhvr override="childStyle">
                                        <p:cTn dur="1" fill="hold" display="0" masterRel="nextClick" afterEffect="1"/>
                                        <p:tgtEl>
                                          <p:spTgt spid="29716"/>
                                        </p:tgtEl>
                                        <p:attrNameLst>
                                          <p:attrName>style.visibility</p:attrName>
                                        </p:attrNameLst>
                                      </p:cBhvr>
                                      <p:to>
                                        <p:strVal val="hidden"/>
                                      </p:to>
                                    </p:set>
                                  </p:subTnLst>
                                </p:cTn>
                              </p:par>
                            </p:childTnLst>
                          </p:cTn>
                        </p:par>
                        <p:par>
                          <p:cTn id="53" fill="hold" nodeType="afterGroup">
                            <p:stCondLst>
                              <p:cond delay="2500"/>
                            </p:stCondLst>
                            <p:childTnLst>
                              <p:par>
                                <p:cTn id="54" presetID="1" presetClass="entr" presetSubtype="0" fill="hold" grpId="0" nodeType="afterEffect">
                                  <p:stCondLst>
                                    <p:cond delay="500"/>
                                  </p:stCondLst>
                                  <p:childTnLst>
                                    <p:set>
                                      <p:cBhvr>
                                        <p:cTn id="55" dur="1" fill="hold">
                                          <p:stCondLst>
                                            <p:cond delay="499"/>
                                          </p:stCondLst>
                                        </p:cTn>
                                        <p:tgtEl>
                                          <p:spTgt spid="29713"/>
                                        </p:tgtEl>
                                        <p:attrNameLst>
                                          <p:attrName>style.visibility</p:attrName>
                                        </p:attrNameLst>
                                      </p:cBhvr>
                                      <p:to>
                                        <p:strVal val="visible"/>
                                      </p:to>
                                    </p:set>
                                  </p:childTnLst>
                                  <p:subTnLst>
                                    <p:set>
                                      <p:cBhvr override="childStyle">
                                        <p:cTn dur="1" fill="hold" display="0" masterRel="nextClick" afterEffect="1"/>
                                        <p:tgtEl>
                                          <p:spTgt spid="29713"/>
                                        </p:tgtEl>
                                        <p:attrNameLst>
                                          <p:attrName>style.visibility</p:attrName>
                                        </p:attrNameLst>
                                      </p:cBhvr>
                                      <p:to>
                                        <p:strVal val="hidden"/>
                                      </p:to>
                                    </p:set>
                                  </p:subTnLst>
                                </p:cTn>
                              </p:par>
                            </p:childTnLst>
                          </p:cTn>
                        </p:par>
                        <p:par>
                          <p:cTn id="56" fill="hold" nodeType="afterGroup">
                            <p:stCondLst>
                              <p:cond delay="3500"/>
                            </p:stCondLst>
                            <p:childTnLst>
                              <p:par>
                                <p:cTn id="57" presetID="1" presetClass="entr" presetSubtype="0" fill="hold" grpId="0" nodeType="afterEffect">
                                  <p:stCondLst>
                                    <p:cond delay="500"/>
                                  </p:stCondLst>
                                  <p:childTnLst>
                                    <p:set>
                                      <p:cBhvr>
                                        <p:cTn id="58" dur="1" fill="hold">
                                          <p:stCondLst>
                                            <p:cond delay="499"/>
                                          </p:stCondLst>
                                        </p:cTn>
                                        <p:tgtEl>
                                          <p:spTgt spid="29717"/>
                                        </p:tgtEl>
                                        <p:attrNameLst>
                                          <p:attrName>style.visibility</p:attrName>
                                        </p:attrNameLst>
                                      </p:cBhvr>
                                      <p:to>
                                        <p:strVal val="visible"/>
                                      </p:to>
                                    </p:set>
                                  </p:childTnLst>
                                  <p:subTnLst>
                                    <p:set>
                                      <p:cBhvr override="childStyle">
                                        <p:cTn dur="1" fill="hold" display="0" masterRel="nextClick" afterEffect="1"/>
                                        <p:tgtEl>
                                          <p:spTgt spid="29717"/>
                                        </p:tgtEl>
                                        <p:attrNameLst>
                                          <p:attrName>style.visibility</p:attrName>
                                        </p:attrNameLst>
                                      </p:cBhvr>
                                      <p:to>
                                        <p:strVal val="hidden"/>
                                      </p:to>
                                    </p:set>
                                  </p:subTnLst>
                                </p:cTn>
                              </p:par>
                            </p:childTnLst>
                          </p:cTn>
                        </p:par>
                        <p:par>
                          <p:cTn id="59" fill="hold" nodeType="afterGroup">
                            <p:stCondLst>
                              <p:cond delay="4500"/>
                            </p:stCondLst>
                            <p:childTnLst>
                              <p:par>
                                <p:cTn id="60" presetID="1" presetClass="entr" presetSubtype="0" fill="hold" grpId="0" nodeType="afterEffect">
                                  <p:stCondLst>
                                    <p:cond delay="500"/>
                                  </p:stCondLst>
                                  <p:childTnLst>
                                    <p:set>
                                      <p:cBhvr>
                                        <p:cTn id="61" dur="1" fill="hold">
                                          <p:stCondLst>
                                            <p:cond delay="499"/>
                                          </p:stCondLst>
                                        </p:cTn>
                                        <p:tgtEl>
                                          <p:spTgt spid="29714"/>
                                        </p:tgtEl>
                                        <p:attrNameLst>
                                          <p:attrName>style.visibility</p:attrName>
                                        </p:attrNameLst>
                                      </p:cBhvr>
                                      <p:to>
                                        <p:strVal val="visible"/>
                                      </p:to>
                                    </p:set>
                                  </p:childTnLst>
                                  <p:subTnLst>
                                    <p:set>
                                      <p:cBhvr override="childStyle">
                                        <p:cTn dur="1" fill="hold" display="0" masterRel="nextClick" afterEffect="1"/>
                                        <p:tgtEl>
                                          <p:spTgt spid="29714"/>
                                        </p:tgtEl>
                                        <p:attrNameLst>
                                          <p:attrName>style.visibility</p:attrName>
                                        </p:attrNameLst>
                                      </p:cBhvr>
                                      <p:to>
                                        <p:strVal val="hidden"/>
                                      </p:to>
                                    </p:set>
                                  </p:subTnLst>
                                </p:cTn>
                              </p:par>
                            </p:childTnLst>
                          </p:cTn>
                        </p:par>
                        <p:par>
                          <p:cTn id="62" fill="hold" nodeType="afterGroup">
                            <p:stCondLst>
                              <p:cond delay="5500"/>
                            </p:stCondLst>
                            <p:childTnLst>
                              <p:par>
                                <p:cTn id="63" presetID="1" presetClass="entr" presetSubtype="0" fill="hold" grpId="0" nodeType="afterEffect">
                                  <p:stCondLst>
                                    <p:cond delay="500"/>
                                  </p:stCondLst>
                                  <p:childTnLst>
                                    <p:set>
                                      <p:cBhvr>
                                        <p:cTn id="64" dur="1" fill="hold">
                                          <p:stCondLst>
                                            <p:cond delay="499"/>
                                          </p:stCondLst>
                                        </p:cTn>
                                        <p:tgtEl>
                                          <p:spTgt spid="29718"/>
                                        </p:tgtEl>
                                        <p:attrNameLst>
                                          <p:attrName>style.visibility</p:attrName>
                                        </p:attrNameLst>
                                      </p:cBhvr>
                                      <p:to>
                                        <p:strVal val="visible"/>
                                      </p:to>
                                    </p:set>
                                  </p:childTnLst>
                                  <p:subTnLst>
                                    <p:set>
                                      <p:cBhvr override="childStyle">
                                        <p:cTn dur="1" fill="hold" display="0" masterRel="nextClick" afterEffect="1"/>
                                        <p:tgtEl>
                                          <p:spTgt spid="29718"/>
                                        </p:tgtEl>
                                        <p:attrNameLst>
                                          <p:attrName>style.visibility</p:attrName>
                                        </p:attrNameLst>
                                      </p:cBhvr>
                                      <p:to>
                                        <p:strVal val="hidden"/>
                                      </p:to>
                                    </p:set>
                                  </p:subTnLst>
                                </p:cTn>
                              </p:par>
                            </p:childTnLst>
                          </p:cTn>
                        </p:par>
                        <p:par>
                          <p:cTn id="65" fill="hold" nodeType="afterGroup">
                            <p:stCondLst>
                              <p:cond delay="6500"/>
                            </p:stCondLst>
                            <p:childTnLst>
                              <p:par>
                                <p:cTn id="66" presetID="1" presetClass="entr" presetSubtype="0" fill="hold" grpId="0" nodeType="afterEffect">
                                  <p:stCondLst>
                                    <p:cond delay="500"/>
                                  </p:stCondLst>
                                  <p:childTnLst>
                                    <p:set>
                                      <p:cBhvr>
                                        <p:cTn id="67" dur="1" fill="hold">
                                          <p:stCondLst>
                                            <p:cond delay="499"/>
                                          </p:stCondLst>
                                        </p:cTn>
                                        <p:tgtEl>
                                          <p:spTgt spid="29715"/>
                                        </p:tgtEl>
                                        <p:attrNameLst>
                                          <p:attrName>style.visibility</p:attrName>
                                        </p:attrNameLst>
                                      </p:cBhvr>
                                      <p:to>
                                        <p:strVal val="visible"/>
                                      </p:to>
                                    </p:set>
                                  </p:childTnLst>
                                  <p:subTnLst>
                                    <p:set>
                                      <p:cBhvr override="childStyle">
                                        <p:cTn dur="1" fill="hold" display="0" masterRel="nextClick" afterEffect="1"/>
                                        <p:tgtEl>
                                          <p:spTgt spid="29715"/>
                                        </p:tgtEl>
                                        <p:attrNameLst>
                                          <p:attrName>style.visibility</p:attrName>
                                        </p:attrNameLst>
                                      </p:cBhvr>
                                      <p:to>
                                        <p:strVal val="hidden"/>
                                      </p:to>
                                    </p:set>
                                  </p:subTnLst>
                                </p:cTn>
                              </p:par>
                            </p:childTnLst>
                          </p:cTn>
                        </p:par>
                        <p:par>
                          <p:cTn id="68" fill="hold" nodeType="afterGroup">
                            <p:stCondLst>
                              <p:cond delay="7500"/>
                            </p:stCondLst>
                            <p:childTnLst>
                              <p:par>
                                <p:cTn id="69" presetID="1" presetClass="entr" presetSubtype="0" fill="hold" grpId="0" nodeType="afterEffect">
                                  <p:stCondLst>
                                    <p:cond delay="500"/>
                                  </p:stCondLst>
                                  <p:childTnLst>
                                    <p:set>
                                      <p:cBhvr>
                                        <p:cTn id="70" dur="1" fill="hold">
                                          <p:stCondLst>
                                            <p:cond delay="499"/>
                                          </p:stCondLst>
                                        </p:cTn>
                                        <p:tgtEl>
                                          <p:spTgt spid="29719"/>
                                        </p:tgtEl>
                                        <p:attrNameLst>
                                          <p:attrName>style.visibility</p:attrName>
                                        </p:attrNameLst>
                                      </p:cBhvr>
                                      <p:to>
                                        <p:strVal val="visible"/>
                                      </p:to>
                                    </p:set>
                                  </p:childTnLst>
                                  <p:subTnLst>
                                    <p:set>
                                      <p:cBhvr override="childStyle">
                                        <p:cTn dur="1" fill="hold" display="0" masterRel="nextClick" afterEffect="1"/>
                                        <p:tgtEl>
                                          <p:spTgt spid="29719"/>
                                        </p:tgtEl>
                                        <p:attrNameLst>
                                          <p:attrName>style.visibility</p:attrName>
                                        </p:attrNameLst>
                                      </p:cBhvr>
                                      <p:to>
                                        <p:strVal val="hidden"/>
                                      </p:to>
                                    </p:set>
                                  </p:subTnLst>
                                </p:cTn>
                              </p:par>
                            </p:childTnLst>
                          </p:cTn>
                        </p:par>
                        <p:par>
                          <p:cTn id="71" fill="hold" nodeType="afterGroup">
                            <p:stCondLst>
                              <p:cond delay="8500"/>
                            </p:stCondLst>
                            <p:childTnLst>
                              <p:par>
                                <p:cTn id="72" presetID="1" presetClass="entr" presetSubtype="0" fill="hold" grpId="0" nodeType="afterEffect">
                                  <p:stCondLst>
                                    <p:cond delay="500"/>
                                  </p:stCondLst>
                                  <p:childTnLst>
                                    <p:set>
                                      <p:cBhvr>
                                        <p:cTn id="73" dur="1" fill="hold">
                                          <p:stCondLst>
                                            <p:cond delay="499"/>
                                          </p:stCondLst>
                                        </p:cTn>
                                        <p:tgtEl>
                                          <p:spTgt spid="29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5" grpId="0" animBg="1"/>
      <p:bldP spid="29706" grpId="0" animBg="1"/>
      <p:bldP spid="29707" grpId="0" animBg="1"/>
      <p:bldP spid="29708" grpId="0" animBg="1"/>
      <p:bldP spid="29709" grpId="0" animBg="1"/>
      <p:bldP spid="29710" grpId="0" animBg="1"/>
      <p:bldP spid="29711" grpId="0" animBg="1"/>
      <p:bldP spid="29712" grpId="0" animBg="1"/>
      <p:bldP spid="29713" grpId="0" animBg="1"/>
      <p:bldP spid="29714" grpId="0" animBg="1"/>
      <p:bldP spid="29715" grpId="0" animBg="1"/>
      <p:bldP spid="29716" grpId="0" animBg="1"/>
      <p:bldP spid="29717" grpId="0" animBg="1"/>
      <p:bldP spid="29718" grpId="0" animBg="1"/>
      <p:bldP spid="29719" grpId="0" animBg="1"/>
      <p:bldP spid="297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3" name="Picture 2" descr="hixn"/>
          <p:cNvPicPr>
            <a:picLocks noChangeAspect="1" noChangeArrowheads="1"/>
          </p:cNvPicPr>
          <p:nvPr/>
        </p:nvPicPr>
        <p:blipFill>
          <a:blip r:embed="rId2" cstate="print"/>
          <a:srcRect/>
          <a:stretch>
            <a:fillRect/>
          </a:stretch>
        </p:blipFill>
        <p:spPr bwMode="auto">
          <a:xfrm>
            <a:off x="4211638" y="1268413"/>
            <a:ext cx="4733925" cy="5191125"/>
          </a:xfrm>
          <a:prstGeom prst="rect">
            <a:avLst/>
          </a:prstGeom>
          <a:noFill/>
          <a:ln w="9525">
            <a:noFill/>
            <a:miter lim="800000"/>
            <a:headEnd/>
            <a:tailEnd/>
          </a:ln>
        </p:spPr>
      </p:pic>
      <p:sp>
        <p:nvSpPr>
          <p:cNvPr id="878594" name="Rectangle 3"/>
          <p:cNvSpPr>
            <a:spLocks noChangeArrowheads="1"/>
          </p:cNvSpPr>
          <p:nvPr/>
        </p:nvSpPr>
        <p:spPr bwMode="auto">
          <a:xfrm>
            <a:off x="4114800" y="1066800"/>
            <a:ext cx="3276600" cy="762000"/>
          </a:xfrm>
          <a:prstGeom prst="rect">
            <a:avLst/>
          </a:prstGeom>
          <a:solidFill>
            <a:schemeClr val="bg1"/>
          </a:solidFill>
          <a:ln w="9525">
            <a:solidFill>
              <a:schemeClr val="bg1"/>
            </a:solidFill>
            <a:miter lim="800000"/>
            <a:headEnd/>
            <a:tailEnd/>
          </a:ln>
        </p:spPr>
        <p:txBody>
          <a:bodyPr wrap="none" anchor="ctr"/>
          <a:lstStyle/>
          <a:p>
            <a:endParaRPr lang="ru-RU">
              <a:solidFill>
                <a:srgbClr val="000000"/>
              </a:solidFill>
            </a:endParaRPr>
          </a:p>
        </p:txBody>
      </p:sp>
      <p:sp>
        <p:nvSpPr>
          <p:cNvPr id="878595" name="Rectangle 4"/>
          <p:cNvSpPr>
            <a:spLocks noGrp="1" noChangeArrowheads="1"/>
          </p:cNvSpPr>
          <p:nvPr>
            <p:ph type="title"/>
          </p:nvPr>
        </p:nvSpPr>
        <p:spPr>
          <a:xfrm>
            <a:off x="250825" y="274638"/>
            <a:ext cx="8435975" cy="1143000"/>
          </a:xfrm>
        </p:spPr>
        <p:txBody>
          <a:bodyPr/>
          <a:lstStyle/>
          <a:p>
            <a:pPr eaLnBrk="1" hangingPunct="1"/>
            <a:r>
              <a:rPr lang="en-US" sz="3200" smtClean="0"/>
              <a:t>How are nuclei produced?</a:t>
            </a:r>
          </a:p>
        </p:txBody>
      </p:sp>
      <p:sp>
        <p:nvSpPr>
          <p:cNvPr id="30725" name="Text Box 5"/>
          <p:cNvSpPr txBox="1">
            <a:spLocks noChangeArrowheads="1"/>
          </p:cNvSpPr>
          <p:nvPr/>
        </p:nvSpPr>
        <p:spPr bwMode="auto">
          <a:xfrm>
            <a:off x="0" y="2971800"/>
            <a:ext cx="5002213" cy="1800225"/>
          </a:xfrm>
          <a:prstGeom prst="rect">
            <a:avLst/>
          </a:prstGeom>
          <a:noFill/>
          <a:ln w="9525">
            <a:noFill/>
            <a:miter lim="800000"/>
            <a:headEnd/>
            <a:tailEnd/>
          </a:ln>
        </p:spPr>
        <p:txBody>
          <a:bodyPr wrap="none">
            <a:spAutoFit/>
          </a:bodyPr>
          <a:lstStyle/>
          <a:p>
            <a:pPr eaLnBrk="0" hangingPunct="0">
              <a:buFontTx/>
              <a:buChar char="•"/>
            </a:pPr>
            <a:r>
              <a:rPr lang="en-US" sz="2800">
                <a:solidFill>
                  <a:srgbClr val="000000"/>
                </a:solidFill>
                <a:latin typeface="Tahoma" pitchFamily="34" charset="0"/>
              </a:rPr>
              <a:t>  fusion evaporation reactions</a:t>
            </a:r>
          </a:p>
          <a:p>
            <a:pPr eaLnBrk="0" hangingPunct="0">
              <a:buFontTx/>
              <a:buChar char="•"/>
            </a:pPr>
            <a:r>
              <a:rPr lang="en-US" sz="2800">
                <a:solidFill>
                  <a:srgbClr val="000000"/>
                </a:solidFill>
                <a:latin typeface="Tahoma" pitchFamily="34" charset="0"/>
              </a:rPr>
              <a:t>  deep inelastic reactions</a:t>
            </a:r>
          </a:p>
          <a:p>
            <a:pPr eaLnBrk="0" hangingPunct="0">
              <a:buFontTx/>
              <a:buChar char="•"/>
            </a:pPr>
            <a:r>
              <a:rPr lang="en-US" sz="2800">
                <a:solidFill>
                  <a:srgbClr val="000000"/>
                </a:solidFill>
                <a:latin typeface="Tahoma" pitchFamily="34" charset="0"/>
              </a:rPr>
              <a:t>  fission fragments</a:t>
            </a:r>
          </a:p>
          <a:p>
            <a:pPr eaLnBrk="0" hangingPunct="0">
              <a:buFontTx/>
              <a:buChar char="•"/>
            </a:pPr>
            <a:r>
              <a:rPr lang="en-US" sz="2800">
                <a:solidFill>
                  <a:srgbClr val="000000"/>
                </a:solidFill>
                <a:latin typeface="Tahoma" pitchFamily="34" charset="0"/>
              </a:rPr>
              <a:t>  projectile fragmentation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ppt_x"/>
                                          </p:val>
                                        </p:tav>
                                        <p:tav tm="100000">
                                          <p:val>
                                            <p:strVal val="#ppt_x"/>
                                          </p:val>
                                        </p:tav>
                                      </p:tavLst>
                                    </p:anim>
                                    <p:anim calcmode="lin" valueType="num">
                                      <p:cBhvr additive="base">
                                        <p:cTn id="8"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Прямоугольник 1"/>
          <p:cNvSpPr>
            <a:spLocks noChangeArrowheads="1"/>
          </p:cNvSpPr>
          <p:nvPr/>
        </p:nvSpPr>
        <p:spPr bwMode="auto">
          <a:xfrm>
            <a:off x="2286000" y="1412875"/>
            <a:ext cx="5165725" cy="2862263"/>
          </a:xfrm>
          <a:prstGeom prst="rect">
            <a:avLst/>
          </a:prstGeom>
          <a:noFill/>
          <a:ln w="9525">
            <a:noFill/>
            <a:miter lim="800000"/>
            <a:headEnd/>
            <a:tailEnd/>
          </a:ln>
        </p:spPr>
        <p:txBody>
          <a:bodyPr>
            <a:spAutoFit/>
          </a:bodyPr>
          <a:lstStyle/>
          <a:p>
            <a:pPr algn="just"/>
            <a:r>
              <a:rPr lang="ru-RU" b="1">
                <a:latin typeface="Times New Roman" pitchFamily="18" charset="0"/>
                <a:cs typeface="Times New Roman" pitchFamily="18" charset="0"/>
              </a:rPr>
              <a:t>Эксперименты были выполнены на выведенных пучках дейтронов и </a:t>
            </a:r>
            <a:r>
              <a:rPr lang="ru-RU" b="1" baseline="30000">
                <a:latin typeface="Times New Roman" pitchFamily="18" charset="0"/>
                <a:cs typeface="Times New Roman" pitchFamily="18" charset="0"/>
              </a:rPr>
              <a:t>3</a:t>
            </a:r>
            <a:r>
              <a:rPr lang="ru-RU" b="1">
                <a:latin typeface="Times New Roman" pitchFamily="18" charset="0"/>
                <a:cs typeface="Times New Roman" pitchFamily="18" charset="0"/>
              </a:rPr>
              <a:t>Не с циклотрона У-120М Института ядерной физики АН Чешской Республики в Ржеже с использованием активационной методики. </a:t>
            </a:r>
          </a:p>
          <a:p>
            <a:pPr algn="just"/>
            <a:r>
              <a:rPr lang="ru-RU" b="1">
                <a:latin typeface="Times New Roman" pitchFamily="18" charset="0"/>
                <a:cs typeface="Times New Roman" pitchFamily="18" charset="0"/>
              </a:rPr>
              <a:t>Пучки </a:t>
            </a:r>
            <a:r>
              <a:rPr lang="ru-RU" b="1" baseline="30000">
                <a:latin typeface="Times New Roman" pitchFamily="18" charset="0"/>
                <a:cs typeface="Times New Roman" pitchFamily="18" charset="0"/>
              </a:rPr>
              <a:t>6</a:t>
            </a:r>
            <a:r>
              <a:rPr lang="en-US" b="1">
                <a:latin typeface="Times New Roman" pitchFamily="18" charset="0"/>
                <a:cs typeface="Times New Roman" pitchFamily="18" charset="0"/>
              </a:rPr>
              <a:t>Li </a:t>
            </a:r>
            <a:r>
              <a:rPr lang="ru-RU" b="1">
                <a:latin typeface="Times New Roman" pitchFamily="18" charset="0"/>
                <a:cs typeface="Times New Roman" pitchFamily="18" charset="0"/>
              </a:rPr>
              <a:t>и </a:t>
            </a:r>
            <a:r>
              <a:rPr lang="ru-RU" b="1" baseline="30000">
                <a:latin typeface="Times New Roman" pitchFamily="18" charset="0"/>
                <a:cs typeface="Times New Roman" pitchFamily="18" charset="0"/>
              </a:rPr>
              <a:t>6</a:t>
            </a:r>
            <a:r>
              <a:rPr lang="ru-RU" b="1">
                <a:latin typeface="Times New Roman" pitchFamily="18" charset="0"/>
                <a:cs typeface="Times New Roman" pitchFamily="18" charset="0"/>
              </a:rPr>
              <a:t>He были получены на ускорительном комплексе радиоактивных пучков DRIBs ЛЯР ОИЯИ, представляющем собой тандем из двух ускорителей У–400М и</a:t>
            </a:r>
          </a:p>
          <a:p>
            <a:pPr algn="just"/>
            <a:r>
              <a:rPr lang="ru-RU" b="1">
                <a:latin typeface="Times New Roman" pitchFamily="18" charset="0"/>
                <a:cs typeface="Times New Roman" pitchFamily="18" charset="0"/>
              </a:rPr>
              <a:t> У–400 </a:t>
            </a:r>
            <a:endParaRPr lang="ru-RU" b="1">
              <a:latin typeface="Calibr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7" name="Text Box 2"/>
          <p:cNvSpPr txBox="1">
            <a:spLocks noChangeArrowheads="1"/>
          </p:cNvSpPr>
          <p:nvPr/>
        </p:nvSpPr>
        <p:spPr bwMode="auto">
          <a:xfrm>
            <a:off x="182563" y="4572000"/>
            <a:ext cx="8961437" cy="1920875"/>
          </a:xfrm>
          <a:prstGeom prst="rect">
            <a:avLst/>
          </a:prstGeom>
          <a:noFill/>
          <a:ln w="9525">
            <a:noFill/>
            <a:miter lim="800000"/>
            <a:headEnd/>
            <a:tailEnd/>
          </a:ln>
        </p:spPr>
        <p:txBody>
          <a:bodyPr wrap="none">
            <a:spAutoFit/>
          </a:bodyPr>
          <a:lstStyle/>
          <a:p>
            <a:r>
              <a:rPr lang="en-US" sz="2000">
                <a:solidFill>
                  <a:srgbClr val="333399"/>
                </a:solidFill>
                <a:latin typeface="Comic Sans MS" pitchFamily="66" charset="0"/>
              </a:rPr>
              <a:t>Why is it interesting to study shape and fission isomers ?</a:t>
            </a:r>
          </a:p>
          <a:p>
            <a:endParaRPr lang="en-US" sz="2000">
              <a:solidFill>
                <a:srgbClr val="000000"/>
              </a:solidFill>
              <a:latin typeface="Comic Sans MS" pitchFamily="66" charset="0"/>
            </a:endParaRPr>
          </a:p>
          <a:p>
            <a:r>
              <a:rPr lang="en-US" sz="2000">
                <a:solidFill>
                  <a:srgbClr val="000000"/>
                </a:solidFill>
                <a:latin typeface="Comic Sans MS" pitchFamily="66" charset="0"/>
              </a:rPr>
              <a:t>In the case of fission and shape isomers , isomers are of collective nature</a:t>
            </a:r>
          </a:p>
          <a:p>
            <a:r>
              <a:rPr lang="en-US" sz="2000">
                <a:solidFill>
                  <a:srgbClr val="000000"/>
                </a:solidFill>
                <a:latin typeface="Comic Sans MS" pitchFamily="66" charset="0"/>
              </a:rPr>
              <a:t>(almost all nucleons participate)</a:t>
            </a:r>
          </a:p>
          <a:p>
            <a:r>
              <a:rPr lang="en-US" sz="2000">
                <a:solidFill>
                  <a:srgbClr val="000000"/>
                </a:solidFill>
                <a:latin typeface="Comic Sans MS" pitchFamily="66" charset="0"/>
              </a:rPr>
              <a:t>	* extensive search for superdeformed states in the 80s’ 90’s</a:t>
            </a:r>
          </a:p>
          <a:p>
            <a:r>
              <a:rPr lang="en-US" sz="2000">
                <a:solidFill>
                  <a:srgbClr val="000000"/>
                </a:solidFill>
                <a:latin typeface="Comic Sans MS" pitchFamily="66" charset="0"/>
              </a:rPr>
              <a:t>	* important for fission (resonances)</a:t>
            </a:r>
          </a:p>
        </p:txBody>
      </p:sp>
      <p:sp>
        <p:nvSpPr>
          <p:cNvPr id="879618" name="Rectangle 3"/>
          <p:cNvSpPr>
            <a:spLocks noChangeArrowheads="1"/>
          </p:cNvSpPr>
          <p:nvPr/>
        </p:nvSpPr>
        <p:spPr bwMode="auto">
          <a:xfrm>
            <a:off x="2057400" y="446088"/>
            <a:ext cx="4876800" cy="495300"/>
          </a:xfrm>
          <a:prstGeom prst="rect">
            <a:avLst/>
          </a:prstGeom>
          <a:solidFill>
            <a:srgbClr val="FFFF99"/>
          </a:solidFill>
          <a:ln w="38100">
            <a:solidFill>
              <a:schemeClr val="tx1"/>
            </a:solidFill>
            <a:miter lim="800000"/>
            <a:headEnd/>
            <a:tailEnd/>
          </a:ln>
        </p:spPr>
        <p:txBody>
          <a:bodyPr anchor="ctr">
            <a:spAutoFit/>
          </a:bodyPr>
          <a:lstStyle/>
          <a:p>
            <a:pPr algn="ctr" eaLnBrk="0" hangingPunct="0"/>
            <a:r>
              <a:rPr lang="en-US" sz="2400">
                <a:solidFill>
                  <a:srgbClr val="000000"/>
                </a:solidFill>
                <a:latin typeface="Comic Sans MS" pitchFamily="66" charset="0"/>
                <a:cs typeface="Times New Roman" pitchFamily="18" charset="0"/>
              </a:rPr>
              <a:t>Shape and fission isomers</a:t>
            </a:r>
          </a:p>
        </p:txBody>
      </p:sp>
      <p:sp>
        <p:nvSpPr>
          <p:cNvPr id="879619" name="Freeform 5"/>
          <p:cNvSpPr>
            <a:spLocks/>
          </p:cNvSpPr>
          <p:nvPr/>
        </p:nvSpPr>
        <p:spPr bwMode="auto">
          <a:xfrm>
            <a:off x="3589338" y="3717925"/>
            <a:ext cx="765175" cy="493713"/>
          </a:xfrm>
          <a:custGeom>
            <a:avLst/>
            <a:gdLst>
              <a:gd name="T0" fmla="*/ 2147483647 w 482"/>
              <a:gd name="T1" fmla="*/ 2147483647 h 311"/>
              <a:gd name="T2" fmla="*/ 2147483647 w 482"/>
              <a:gd name="T3" fmla="*/ 2147483647 h 311"/>
              <a:gd name="T4" fmla="*/ 2147483647 w 482"/>
              <a:gd name="T5" fmla="*/ 2147483647 h 311"/>
              <a:gd name="T6" fmla="*/ 2147483647 w 482"/>
              <a:gd name="T7" fmla="*/ 2147483647 h 311"/>
              <a:gd name="T8" fmla="*/ 2147483647 w 482"/>
              <a:gd name="T9" fmla="*/ 2147483647 h 311"/>
              <a:gd name="T10" fmla="*/ 2147483647 w 482"/>
              <a:gd name="T11" fmla="*/ 2147483647 h 311"/>
              <a:gd name="T12" fmla="*/ 2147483647 w 482"/>
              <a:gd name="T13" fmla="*/ 2147483647 h 311"/>
              <a:gd name="T14" fmla="*/ 2147483647 w 482"/>
              <a:gd name="T15" fmla="*/ 2147483647 h 311"/>
              <a:gd name="T16" fmla="*/ 2147483647 w 482"/>
              <a:gd name="T17" fmla="*/ 2147483647 h 311"/>
              <a:gd name="T18" fmla="*/ 2147483647 w 482"/>
              <a:gd name="T19" fmla="*/ 2147483647 h 311"/>
              <a:gd name="T20" fmla="*/ 0 w 482"/>
              <a:gd name="T21" fmla="*/ 2147483647 h 311"/>
              <a:gd name="T22" fmla="*/ 2147483647 w 482"/>
              <a:gd name="T23" fmla="*/ 2147483647 h 311"/>
              <a:gd name="T24" fmla="*/ 2147483647 w 482"/>
              <a:gd name="T25" fmla="*/ 2147483647 h 311"/>
              <a:gd name="T26" fmla="*/ 2147483647 w 482"/>
              <a:gd name="T27" fmla="*/ 2147483647 h 311"/>
              <a:gd name="T28" fmla="*/ 2147483647 w 482"/>
              <a:gd name="T29" fmla="*/ 2147483647 h 311"/>
              <a:gd name="T30" fmla="*/ 2147483647 w 482"/>
              <a:gd name="T31" fmla="*/ 2147483647 h 311"/>
              <a:gd name="T32" fmla="*/ 2147483647 w 482"/>
              <a:gd name="T33" fmla="*/ 2147483647 h 311"/>
              <a:gd name="T34" fmla="*/ 2147483647 w 482"/>
              <a:gd name="T35" fmla="*/ 2147483647 h 311"/>
              <a:gd name="T36" fmla="*/ 2147483647 w 482"/>
              <a:gd name="T37" fmla="*/ 2147483647 h 311"/>
              <a:gd name="T38" fmla="*/ 2147483647 w 482"/>
              <a:gd name="T39" fmla="*/ 2147483647 h 311"/>
              <a:gd name="T40" fmla="*/ 2147483647 w 482"/>
              <a:gd name="T41" fmla="*/ 2147483647 h 311"/>
              <a:gd name="T42" fmla="*/ 2147483647 w 482"/>
              <a:gd name="T43" fmla="*/ 0 h 311"/>
              <a:gd name="T44" fmla="*/ 2147483647 w 482"/>
              <a:gd name="T45" fmla="*/ 2147483647 h 311"/>
              <a:gd name="T46" fmla="*/ 2147483647 w 482"/>
              <a:gd name="T47" fmla="*/ 2147483647 h 311"/>
              <a:gd name="T48" fmla="*/ 2147483647 w 482"/>
              <a:gd name="T49" fmla="*/ 2147483647 h 311"/>
              <a:gd name="T50" fmla="*/ 2147483647 w 482"/>
              <a:gd name="T51" fmla="*/ 2147483647 h 311"/>
              <a:gd name="T52" fmla="*/ 2147483647 w 482"/>
              <a:gd name="T53" fmla="*/ 2147483647 h 311"/>
              <a:gd name="T54" fmla="*/ 2147483647 w 482"/>
              <a:gd name="T55" fmla="*/ 2147483647 h 311"/>
              <a:gd name="T56" fmla="*/ 2147483647 w 482"/>
              <a:gd name="T57" fmla="*/ 2147483647 h 311"/>
              <a:gd name="T58" fmla="*/ 2147483647 w 482"/>
              <a:gd name="T59" fmla="*/ 2147483647 h 311"/>
              <a:gd name="T60" fmla="*/ 2147483647 w 482"/>
              <a:gd name="T61" fmla="*/ 2147483647 h 311"/>
              <a:gd name="T62" fmla="*/ 2147483647 w 482"/>
              <a:gd name="T63" fmla="*/ 2147483647 h 311"/>
              <a:gd name="T64" fmla="*/ 2147483647 w 482"/>
              <a:gd name="T65" fmla="*/ 2147483647 h 311"/>
              <a:gd name="T66" fmla="*/ 2147483647 w 482"/>
              <a:gd name="T67" fmla="*/ 2147483647 h 311"/>
              <a:gd name="T68" fmla="*/ 2147483647 w 482"/>
              <a:gd name="T69" fmla="*/ 2147483647 h 311"/>
              <a:gd name="T70" fmla="*/ 2147483647 w 482"/>
              <a:gd name="T71" fmla="*/ 2147483647 h 311"/>
              <a:gd name="T72" fmla="*/ 2147483647 w 482"/>
              <a:gd name="T73" fmla="*/ 2147483647 h 311"/>
              <a:gd name="T74" fmla="*/ 2147483647 w 482"/>
              <a:gd name="T75" fmla="*/ 2147483647 h 311"/>
              <a:gd name="T76" fmla="*/ 2147483647 w 482"/>
              <a:gd name="T77" fmla="*/ 2147483647 h 311"/>
              <a:gd name="T78" fmla="*/ 2147483647 w 482"/>
              <a:gd name="T79" fmla="*/ 2147483647 h 311"/>
              <a:gd name="T80" fmla="*/ 2147483647 w 482"/>
              <a:gd name="T81" fmla="*/ 2147483647 h 311"/>
              <a:gd name="T82" fmla="*/ 2147483647 w 482"/>
              <a:gd name="T83" fmla="*/ 2147483647 h 311"/>
              <a:gd name="T84" fmla="*/ 2147483647 w 482"/>
              <a:gd name="T85" fmla="*/ 2147483647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2"/>
              <a:gd name="T130" fmla="*/ 0 h 311"/>
              <a:gd name="T131" fmla="*/ 482 w 482"/>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2" h="311">
                <a:moveTo>
                  <a:pt x="241" y="311"/>
                </a:moveTo>
                <a:lnTo>
                  <a:pt x="228" y="311"/>
                </a:lnTo>
                <a:lnTo>
                  <a:pt x="217" y="311"/>
                </a:lnTo>
                <a:lnTo>
                  <a:pt x="204" y="309"/>
                </a:lnTo>
                <a:lnTo>
                  <a:pt x="193" y="309"/>
                </a:lnTo>
                <a:lnTo>
                  <a:pt x="180" y="307"/>
                </a:lnTo>
                <a:lnTo>
                  <a:pt x="169" y="305"/>
                </a:lnTo>
                <a:lnTo>
                  <a:pt x="158" y="303"/>
                </a:lnTo>
                <a:lnTo>
                  <a:pt x="147" y="299"/>
                </a:lnTo>
                <a:lnTo>
                  <a:pt x="136" y="297"/>
                </a:lnTo>
                <a:lnTo>
                  <a:pt x="127" y="293"/>
                </a:lnTo>
                <a:lnTo>
                  <a:pt x="116" y="289"/>
                </a:lnTo>
                <a:lnTo>
                  <a:pt x="107" y="285"/>
                </a:lnTo>
                <a:lnTo>
                  <a:pt x="97" y="281"/>
                </a:lnTo>
                <a:lnTo>
                  <a:pt x="88" y="275"/>
                </a:lnTo>
                <a:lnTo>
                  <a:pt x="79" y="271"/>
                </a:lnTo>
                <a:lnTo>
                  <a:pt x="72" y="265"/>
                </a:lnTo>
                <a:lnTo>
                  <a:pt x="62" y="261"/>
                </a:lnTo>
                <a:lnTo>
                  <a:pt x="55" y="255"/>
                </a:lnTo>
                <a:lnTo>
                  <a:pt x="48" y="249"/>
                </a:lnTo>
                <a:lnTo>
                  <a:pt x="42" y="243"/>
                </a:lnTo>
                <a:lnTo>
                  <a:pt x="35" y="237"/>
                </a:lnTo>
                <a:lnTo>
                  <a:pt x="29" y="229"/>
                </a:lnTo>
                <a:lnTo>
                  <a:pt x="24" y="223"/>
                </a:lnTo>
                <a:lnTo>
                  <a:pt x="18" y="216"/>
                </a:lnTo>
                <a:lnTo>
                  <a:pt x="15" y="210"/>
                </a:lnTo>
                <a:lnTo>
                  <a:pt x="11" y="202"/>
                </a:lnTo>
                <a:lnTo>
                  <a:pt x="7" y="196"/>
                </a:lnTo>
                <a:lnTo>
                  <a:pt x="5" y="188"/>
                </a:lnTo>
                <a:lnTo>
                  <a:pt x="3" y="180"/>
                </a:lnTo>
                <a:lnTo>
                  <a:pt x="2" y="172"/>
                </a:lnTo>
                <a:lnTo>
                  <a:pt x="0" y="164"/>
                </a:lnTo>
                <a:lnTo>
                  <a:pt x="0" y="156"/>
                </a:lnTo>
                <a:lnTo>
                  <a:pt x="0" y="148"/>
                </a:lnTo>
                <a:lnTo>
                  <a:pt x="2" y="140"/>
                </a:lnTo>
                <a:lnTo>
                  <a:pt x="3" y="132"/>
                </a:lnTo>
                <a:lnTo>
                  <a:pt x="5" y="124"/>
                </a:lnTo>
                <a:lnTo>
                  <a:pt x="7" y="118"/>
                </a:lnTo>
                <a:lnTo>
                  <a:pt x="11" y="110"/>
                </a:lnTo>
                <a:lnTo>
                  <a:pt x="15" y="102"/>
                </a:lnTo>
                <a:lnTo>
                  <a:pt x="18" y="96"/>
                </a:lnTo>
                <a:lnTo>
                  <a:pt x="24" y="88"/>
                </a:lnTo>
                <a:lnTo>
                  <a:pt x="29" y="82"/>
                </a:lnTo>
                <a:lnTo>
                  <a:pt x="35" y="76"/>
                </a:lnTo>
                <a:lnTo>
                  <a:pt x="42" y="70"/>
                </a:lnTo>
                <a:lnTo>
                  <a:pt x="48" y="62"/>
                </a:lnTo>
                <a:lnTo>
                  <a:pt x="55" y="58"/>
                </a:lnTo>
                <a:lnTo>
                  <a:pt x="62" y="52"/>
                </a:lnTo>
                <a:lnTo>
                  <a:pt x="72" y="46"/>
                </a:lnTo>
                <a:lnTo>
                  <a:pt x="79" y="40"/>
                </a:lnTo>
                <a:lnTo>
                  <a:pt x="88" y="36"/>
                </a:lnTo>
                <a:lnTo>
                  <a:pt x="97" y="32"/>
                </a:lnTo>
                <a:lnTo>
                  <a:pt x="107" y="26"/>
                </a:lnTo>
                <a:lnTo>
                  <a:pt x="116" y="22"/>
                </a:lnTo>
                <a:lnTo>
                  <a:pt x="127" y="20"/>
                </a:lnTo>
                <a:lnTo>
                  <a:pt x="136" y="16"/>
                </a:lnTo>
                <a:lnTo>
                  <a:pt x="147" y="12"/>
                </a:lnTo>
                <a:lnTo>
                  <a:pt x="158" y="10"/>
                </a:lnTo>
                <a:lnTo>
                  <a:pt x="169" y="8"/>
                </a:lnTo>
                <a:lnTo>
                  <a:pt x="180" y="6"/>
                </a:lnTo>
                <a:lnTo>
                  <a:pt x="193" y="4"/>
                </a:lnTo>
                <a:lnTo>
                  <a:pt x="204" y="2"/>
                </a:lnTo>
                <a:lnTo>
                  <a:pt x="217" y="2"/>
                </a:lnTo>
                <a:lnTo>
                  <a:pt x="228" y="0"/>
                </a:lnTo>
                <a:lnTo>
                  <a:pt x="241" y="0"/>
                </a:lnTo>
                <a:lnTo>
                  <a:pt x="254" y="0"/>
                </a:lnTo>
                <a:lnTo>
                  <a:pt x="265" y="2"/>
                </a:lnTo>
                <a:lnTo>
                  <a:pt x="278" y="2"/>
                </a:lnTo>
                <a:lnTo>
                  <a:pt x="289" y="4"/>
                </a:lnTo>
                <a:lnTo>
                  <a:pt x="302" y="6"/>
                </a:lnTo>
                <a:lnTo>
                  <a:pt x="313" y="8"/>
                </a:lnTo>
                <a:lnTo>
                  <a:pt x="324" y="10"/>
                </a:lnTo>
                <a:lnTo>
                  <a:pt x="335" y="12"/>
                </a:lnTo>
                <a:lnTo>
                  <a:pt x="346" y="16"/>
                </a:lnTo>
                <a:lnTo>
                  <a:pt x="355" y="20"/>
                </a:lnTo>
                <a:lnTo>
                  <a:pt x="366" y="22"/>
                </a:lnTo>
                <a:lnTo>
                  <a:pt x="375" y="26"/>
                </a:lnTo>
                <a:lnTo>
                  <a:pt x="384" y="32"/>
                </a:lnTo>
                <a:lnTo>
                  <a:pt x="394" y="36"/>
                </a:lnTo>
                <a:lnTo>
                  <a:pt x="403" y="40"/>
                </a:lnTo>
                <a:lnTo>
                  <a:pt x="412" y="46"/>
                </a:lnTo>
                <a:lnTo>
                  <a:pt x="419" y="52"/>
                </a:lnTo>
                <a:lnTo>
                  <a:pt x="427" y="58"/>
                </a:lnTo>
                <a:lnTo>
                  <a:pt x="434" y="62"/>
                </a:lnTo>
                <a:lnTo>
                  <a:pt x="441" y="70"/>
                </a:lnTo>
                <a:lnTo>
                  <a:pt x="447" y="76"/>
                </a:lnTo>
                <a:lnTo>
                  <a:pt x="452" y="82"/>
                </a:lnTo>
                <a:lnTo>
                  <a:pt x="458" y="88"/>
                </a:lnTo>
                <a:lnTo>
                  <a:pt x="464" y="96"/>
                </a:lnTo>
                <a:lnTo>
                  <a:pt x="467" y="102"/>
                </a:lnTo>
                <a:lnTo>
                  <a:pt x="471" y="110"/>
                </a:lnTo>
                <a:lnTo>
                  <a:pt x="475" y="118"/>
                </a:lnTo>
                <a:lnTo>
                  <a:pt x="476" y="124"/>
                </a:lnTo>
                <a:lnTo>
                  <a:pt x="478" y="132"/>
                </a:lnTo>
                <a:lnTo>
                  <a:pt x="480" y="140"/>
                </a:lnTo>
                <a:lnTo>
                  <a:pt x="482" y="148"/>
                </a:lnTo>
                <a:lnTo>
                  <a:pt x="482" y="156"/>
                </a:lnTo>
                <a:lnTo>
                  <a:pt x="482" y="164"/>
                </a:lnTo>
                <a:lnTo>
                  <a:pt x="480" y="172"/>
                </a:lnTo>
                <a:lnTo>
                  <a:pt x="478" y="180"/>
                </a:lnTo>
                <a:lnTo>
                  <a:pt x="476" y="188"/>
                </a:lnTo>
                <a:lnTo>
                  <a:pt x="475" y="196"/>
                </a:lnTo>
                <a:lnTo>
                  <a:pt x="471" y="202"/>
                </a:lnTo>
                <a:lnTo>
                  <a:pt x="467" y="210"/>
                </a:lnTo>
                <a:lnTo>
                  <a:pt x="464" y="216"/>
                </a:lnTo>
                <a:lnTo>
                  <a:pt x="458" y="223"/>
                </a:lnTo>
                <a:lnTo>
                  <a:pt x="452" y="229"/>
                </a:lnTo>
                <a:lnTo>
                  <a:pt x="447" y="237"/>
                </a:lnTo>
                <a:lnTo>
                  <a:pt x="441" y="243"/>
                </a:lnTo>
                <a:lnTo>
                  <a:pt x="434" y="249"/>
                </a:lnTo>
                <a:lnTo>
                  <a:pt x="427" y="255"/>
                </a:lnTo>
                <a:lnTo>
                  <a:pt x="419" y="261"/>
                </a:lnTo>
                <a:lnTo>
                  <a:pt x="412" y="265"/>
                </a:lnTo>
                <a:lnTo>
                  <a:pt x="403" y="271"/>
                </a:lnTo>
                <a:lnTo>
                  <a:pt x="394" y="275"/>
                </a:lnTo>
                <a:lnTo>
                  <a:pt x="384" y="281"/>
                </a:lnTo>
                <a:lnTo>
                  <a:pt x="375" y="285"/>
                </a:lnTo>
                <a:lnTo>
                  <a:pt x="366" y="289"/>
                </a:lnTo>
                <a:lnTo>
                  <a:pt x="355" y="293"/>
                </a:lnTo>
                <a:lnTo>
                  <a:pt x="346" y="297"/>
                </a:lnTo>
                <a:lnTo>
                  <a:pt x="335" y="299"/>
                </a:lnTo>
                <a:lnTo>
                  <a:pt x="324" y="303"/>
                </a:lnTo>
                <a:lnTo>
                  <a:pt x="313" y="305"/>
                </a:lnTo>
                <a:lnTo>
                  <a:pt x="302" y="307"/>
                </a:lnTo>
                <a:lnTo>
                  <a:pt x="289" y="309"/>
                </a:lnTo>
                <a:lnTo>
                  <a:pt x="278" y="309"/>
                </a:lnTo>
                <a:lnTo>
                  <a:pt x="265" y="311"/>
                </a:lnTo>
                <a:lnTo>
                  <a:pt x="254" y="311"/>
                </a:lnTo>
                <a:lnTo>
                  <a:pt x="241" y="311"/>
                </a:lnTo>
              </a:path>
            </a:pathLst>
          </a:custGeom>
          <a:noFill/>
          <a:ln w="3175">
            <a:solidFill>
              <a:srgbClr val="FFFFFF"/>
            </a:solidFill>
            <a:prstDash val="solid"/>
            <a:round/>
            <a:headEnd/>
            <a:tailEnd/>
          </a:ln>
        </p:spPr>
        <p:txBody>
          <a:bodyPr/>
          <a:lstStyle/>
          <a:p>
            <a:endParaRPr lang="ru-RU"/>
          </a:p>
        </p:txBody>
      </p:sp>
      <p:sp>
        <p:nvSpPr>
          <p:cNvPr id="879620" name="Text Box 6"/>
          <p:cNvSpPr txBox="1">
            <a:spLocks noChangeArrowheads="1"/>
          </p:cNvSpPr>
          <p:nvPr/>
        </p:nvSpPr>
        <p:spPr bwMode="auto">
          <a:xfrm>
            <a:off x="3581400" y="3200400"/>
            <a:ext cx="177641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Shape isomer</a:t>
            </a:r>
          </a:p>
        </p:txBody>
      </p:sp>
      <p:sp>
        <p:nvSpPr>
          <p:cNvPr id="879621" name="Text Box 7"/>
          <p:cNvSpPr txBox="1">
            <a:spLocks noChangeArrowheads="1"/>
          </p:cNvSpPr>
          <p:nvPr/>
        </p:nvSpPr>
        <p:spPr bwMode="auto">
          <a:xfrm>
            <a:off x="3810000" y="1524000"/>
            <a:ext cx="1858963" cy="396875"/>
          </a:xfrm>
          <a:prstGeom prst="rect">
            <a:avLst/>
          </a:prstGeom>
          <a:noFill/>
          <a:ln w="9525">
            <a:noFill/>
            <a:miter lim="800000"/>
            <a:headEnd/>
            <a:tailEnd/>
          </a:ln>
        </p:spPr>
        <p:txBody>
          <a:bodyPr wrap="none">
            <a:spAutoFit/>
          </a:bodyPr>
          <a:lstStyle/>
          <a:p>
            <a:r>
              <a:rPr lang="en-US" sz="2000">
                <a:solidFill>
                  <a:srgbClr val="000000"/>
                </a:solidFill>
                <a:latin typeface="Comic Sans MS" pitchFamily="66" charset="0"/>
              </a:rPr>
              <a:t>Fission isomer</a:t>
            </a:r>
          </a:p>
        </p:txBody>
      </p:sp>
      <p:grpSp>
        <p:nvGrpSpPr>
          <p:cNvPr id="879622" name="Group 8"/>
          <p:cNvGrpSpPr>
            <a:grpSpLocks/>
          </p:cNvGrpSpPr>
          <p:nvPr/>
        </p:nvGrpSpPr>
        <p:grpSpPr bwMode="auto">
          <a:xfrm>
            <a:off x="609600" y="838200"/>
            <a:ext cx="2362200" cy="1752600"/>
            <a:chOff x="3936" y="1584"/>
            <a:chExt cx="1488" cy="1104"/>
          </a:xfrm>
        </p:grpSpPr>
        <p:sp>
          <p:nvSpPr>
            <p:cNvPr id="879630" name="Freeform 9"/>
            <p:cNvSpPr>
              <a:spLocks/>
            </p:cNvSpPr>
            <p:nvPr/>
          </p:nvSpPr>
          <p:spPr bwMode="auto">
            <a:xfrm>
              <a:off x="3936" y="1584"/>
              <a:ext cx="1488" cy="1104"/>
            </a:xfrm>
            <a:custGeom>
              <a:avLst/>
              <a:gdLst>
                <a:gd name="T0" fmla="*/ 0 w 1488"/>
                <a:gd name="T1" fmla="*/ 0 h 1104"/>
                <a:gd name="T2" fmla="*/ 144 w 1488"/>
                <a:gd name="T3" fmla="*/ 912 h 1104"/>
                <a:gd name="T4" fmla="*/ 384 w 1488"/>
                <a:gd name="T5" fmla="*/ 1008 h 1104"/>
                <a:gd name="T6" fmla="*/ 624 w 1488"/>
                <a:gd name="T7" fmla="*/ 336 h 1104"/>
                <a:gd name="T8" fmla="*/ 768 w 1488"/>
                <a:gd name="T9" fmla="*/ 336 h 1104"/>
                <a:gd name="T10" fmla="*/ 864 w 1488"/>
                <a:gd name="T11" fmla="*/ 480 h 1104"/>
                <a:gd name="T12" fmla="*/ 960 w 1488"/>
                <a:gd name="T13" fmla="*/ 624 h 1104"/>
                <a:gd name="T14" fmla="*/ 1056 w 1488"/>
                <a:gd name="T15" fmla="*/ 624 h 1104"/>
                <a:gd name="T16" fmla="*/ 1200 w 1488"/>
                <a:gd name="T17" fmla="*/ 288 h 1104"/>
                <a:gd name="T18" fmla="*/ 1344 w 1488"/>
                <a:gd name="T19" fmla="*/ 432 h 1104"/>
                <a:gd name="T20" fmla="*/ 1488 w 1488"/>
                <a:gd name="T21" fmla="*/ 72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8"/>
                <a:gd name="T34" fmla="*/ 0 h 1104"/>
                <a:gd name="T35" fmla="*/ 1488 w 148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8" h="1104">
                  <a:moveTo>
                    <a:pt x="0" y="0"/>
                  </a:moveTo>
                  <a:cubicBezTo>
                    <a:pt x="40" y="372"/>
                    <a:pt x="80" y="744"/>
                    <a:pt x="144" y="912"/>
                  </a:cubicBezTo>
                  <a:cubicBezTo>
                    <a:pt x="208" y="1080"/>
                    <a:pt x="304" y="1104"/>
                    <a:pt x="384" y="1008"/>
                  </a:cubicBezTo>
                  <a:cubicBezTo>
                    <a:pt x="464" y="912"/>
                    <a:pt x="560" y="448"/>
                    <a:pt x="624" y="336"/>
                  </a:cubicBezTo>
                  <a:cubicBezTo>
                    <a:pt x="688" y="224"/>
                    <a:pt x="728" y="312"/>
                    <a:pt x="768" y="336"/>
                  </a:cubicBezTo>
                  <a:cubicBezTo>
                    <a:pt x="808" y="360"/>
                    <a:pt x="832" y="432"/>
                    <a:pt x="864" y="480"/>
                  </a:cubicBezTo>
                  <a:cubicBezTo>
                    <a:pt x="896" y="528"/>
                    <a:pt x="928" y="600"/>
                    <a:pt x="960" y="624"/>
                  </a:cubicBezTo>
                  <a:cubicBezTo>
                    <a:pt x="992" y="648"/>
                    <a:pt x="1016" y="680"/>
                    <a:pt x="1056" y="624"/>
                  </a:cubicBezTo>
                  <a:cubicBezTo>
                    <a:pt x="1096" y="568"/>
                    <a:pt x="1152" y="320"/>
                    <a:pt x="1200" y="288"/>
                  </a:cubicBezTo>
                  <a:cubicBezTo>
                    <a:pt x="1248" y="256"/>
                    <a:pt x="1296" y="360"/>
                    <a:pt x="1344" y="432"/>
                  </a:cubicBezTo>
                  <a:cubicBezTo>
                    <a:pt x="1392" y="504"/>
                    <a:pt x="1440" y="612"/>
                    <a:pt x="1488" y="720"/>
                  </a:cubicBezTo>
                </a:path>
              </a:pathLst>
            </a:custGeom>
            <a:noFill/>
            <a:ln w="22225">
              <a:solidFill>
                <a:schemeClr val="tx1"/>
              </a:solidFill>
              <a:round/>
              <a:headEnd/>
              <a:tailEnd/>
            </a:ln>
          </p:spPr>
          <p:txBody>
            <a:bodyPr/>
            <a:lstStyle/>
            <a:p>
              <a:endParaRPr lang="ru-RU"/>
            </a:p>
          </p:txBody>
        </p:sp>
        <p:sp>
          <p:nvSpPr>
            <p:cNvPr id="879631" name="Line 10"/>
            <p:cNvSpPr>
              <a:spLocks noChangeShapeType="1"/>
            </p:cNvSpPr>
            <p:nvPr/>
          </p:nvSpPr>
          <p:spPr bwMode="auto">
            <a:xfrm>
              <a:off x="4128" y="2400"/>
              <a:ext cx="192" cy="0"/>
            </a:xfrm>
            <a:prstGeom prst="line">
              <a:avLst/>
            </a:prstGeom>
            <a:noFill/>
            <a:ln w="22225">
              <a:solidFill>
                <a:schemeClr val="tx1"/>
              </a:solidFill>
              <a:round/>
              <a:headEnd/>
              <a:tailEnd/>
            </a:ln>
          </p:spPr>
          <p:txBody>
            <a:bodyPr/>
            <a:lstStyle/>
            <a:p>
              <a:endParaRPr lang="ru-RU"/>
            </a:p>
          </p:txBody>
        </p:sp>
        <p:sp>
          <p:nvSpPr>
            <p:cNvPr id="879632" name="Line 11"/>
            <p:cNvSpPr>
              <a:spLocks noChangeShapeType="1"/>
            </p:cNvSpPr>
            <p:nvPr/>
          </p:nvSpPr>
          <p:spPr bwMode="auto">
            <a:xfrm>
              <a:off x="4848" y="2064"/>
              <a:ext cx="192" cy="0"/>
            </a:xfrm>
            <a:prstGeom prst="line">
              <a:avLst/>
            </a:prstGeom>
            <a:noFill/>
            <a:ln w="22225">
              <a:solidFill>
                <a:srgbClr val="FF0000"/>
              </a:solidFill>
              <a:round/>
              <a:headEnd/>
              <a:tailEnd/>
            </a:ln>
          </p:spPr>
          <p:txBody>
            <a:bodyPr/>
            <a:lstStyle/>
            <a:p>
              <a:endParaRPr lang="ru-RU"/>
            </a:p>
          </p:txBody>
        </p:sp>
      </p:grpSp>
      <p:sp>
        <p:nvSpPr>
          <p:cNvPr id="879623" name="Freeform 12"/>
          <p:cNvSpPr>
            <a:spLocks/>
          </p:cNvSpPr>
          <p:nvPr/>
        </p:nvSpPr>
        <p:spPr bwMode="auto">
          <a:xfrm>
            <a:off x="533400" y="2590800"/>
            <a:ext cx="2209800" cy="1803400"/>
          </a:xfrm>
          <a:custGeom>
            <a:avLst/>
            <a:gdLst>
              <a:gd name="T0" fmla="*/ 0 w 1392"/>
              <a:gd name="T1" fmla="*/ 0 h 1136"/>
              <a:gd name="T2" fmla="*/ 2147483647 w 1392"/>
              <a:gd name="T3" fmla="*/ 2147483647 h 1136"/>
              <a:gd name="T4" fmla="*/ 2147483647 w 1392"/>
              <a:gd name="T5" fmla="*/ 2147483647 h 1136"/>
              <a:gd name="T6" fmla="*/ 2147483647 w 1392"/>
              <a:gd name="T7" fmla="*/ 2147483647 h 1136"/>
              <a:gd name="T8" fmla="*/ 2147483647 w 1392"/>
              <a:gd name="T9" fmla="*/ 2147483647 h 1136"/>
              <a:gd name="T10" fmla="*/ 2147483647 w 1392"/>
              <a:gd name="T11" fmla="*/ 2147483647 h 1136"/>
              <a:gd name="T12" fmla="*/ 2147483647 w 1392"/>
              <a:gd name="T13" fmla="*/ 2147483647 h 1136"/>
              <a:gd name="T14" fmla="*/ 2147483647 w 1392"/>
              <a:gd name="T15" fmla="*/ 2147483647 h 1136"/>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136"/>
              <a:gd name="T26" fmla="*/ 1392 w 1392"/>
              <a:gd name="T27" fmla="*/ 1136 h 1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136">
                <a:moveTo>
                  <a:pt x="0" y="0"/>
                </a:moveTo>
                <a:cubicBezTo>
                  <a:pt x="80" y="392"/>
                  <a:pt x="160" y="784"/>
                  <a:pt x="240" y="960"/>
                </a:cubicBezTo>
                <a:cubicBezTo>
                  <a:pt x="320" y="1136"/>
                  <a:pt x="400" y="1136"/>
                  <a:pt x="480" y="1056"/>
                </a:cubicBezTo>
                <a:cubicBezTo>
                  <a:pt x="560" y="976"/>
                  <a:pt x="656" y="576"/>
                  <a:pt x="720" y="480"/>
                </a:cubicBezTo>
                <a:cubicBezTo>
                  <a:pt x="784" y="384"/>
                  <a:pt x="816" y="408"/>
                  <a:pt x="864" y="480"/>
                </a:cubicBezTo>
                <a:cubicBezTo>
                  <a:pt x="912" y="552"/>
                  <a:pt x="960" y="840"/>
                  <a:pt x="1008" y="912"/>
                </a:cubicBezTo>
                <a:cubicBezTo>
                  <a:pt x="1056" y="984"/>
                  <a:pt x="1088" y="1048"/>
                  <a:pt x="1152" y="912"/>
                </a:cubicBezTo>
                <a:cubicBezTo>
                  <a:pt x="1216" y="776"/>
                  <a:pt x="1352" y="232"/>
                  <a:pt x="1392" y="96"/>
                </a:cubicBezTo>
              </a:path>
            </a:pathLst>
          </a:custGeom>
          <a:noFill/>
          <a:ln w="22225">
            <a:solidFill>
              <a:schemeClr val="tx1"/>
            </a:solidFill>
            <a:round/>
            <a:headEnd/>
            <a:tailEnd/>
          </a:ln>
        </p:spPr>
        <p:txBody>
          <a:bodyPr/>
          <a:lstStyle/>
          <a:p>
            <a:endParaRPr lang="ru-RU"/>
          </a:p>
        </p:txBody>
      </p:sp>
      <p:sp>
        <p:nvSpPr>
          <p:cNvPr id="879624" name="Line 13"/>
          <p:cNvSpPr>
            <a:spLocks noChangeShapeType="1"/>
          </p:cNvSpPr>
          <p:nvPr/>
        </p:nvSpPr>
        <p:spPr bwMode="auto">
          <a:xfrm>
            <a:off x="990600" y="3962400"/>
            <a:ext cx="304800" cy="0"/>
          </a:xfrm>
          <a:prstGeom prst="line">
            <a:avLst/>
          </a:prstGeom>
          <a:noFill/>
          <a:ln w="22225">
            <a:solidFill>
              <a:schemeClr val="tx1"/>
            </a:solidFill>
            <a:round/>
            <a:headEnd/>
            <a:tailEnd/>
          </a:ln>
        </p:spPr>
        <p:txBody>
          <a:bodyPr/>
          <a:lstStyle/>
          <a:p>
            <a:endParaRPr lang="ru-RU"/>
          </a:p>
        </p:txBody>
      </p:sp>
      <p:sp>
        <p:nvSpPr>
          <p:cNvPr id="879625" name="Line 14"/>
          <p:cNvSpPr>
            <a:spLocks noChangeShapeType="1"/>
          </p:cNvSpPr>
          <p:nvPr/>
        </p:nvSpPr>
        <p:spPr bwMode="auto">
          <a:xfrm>
            <a:off x="2057400" y="3789363"/>
            <a:ext cx="304800" cy="0"/>
          </a:xfrm>
          <a:prstGeom prst="line">
            <a:avLst/>
          </a:prstGeom>
          <a:noFill/>
          <a:ln w="22225">
            <a:solidFill>
              <a:srgbClr val="FF0000"/>
            </a:solidFill>
            <a:round/>
            <a:headEnd/>
            <a:tailEnd/>
          </a:ln>
        </p:spPr>
        <p:txBody>
          <a:bodyPr/>
          <a:lstStyle/>
          <a:p>
            <a:endParaRPr lang="ru-RU"/>
          </a:p>
        </p:txBody>
      </p:sp>
      <p:sp>
        <p:nvSpPr>
          <p:cNvPr id="879626" name="Line 15"/>
          <p:cNvSpPr>
            <a:spLocks noChangeShapeType="1"/>
          </p:cNvSpPr>
          <p:nvPr/>
        </p:nvSpPr>
        <p:spPr bwMode="auto">
          <a:xfrm flipH="1" flipV="1">
            <a:off x="323850" y="1123950"/>
            <a:ext cx="71438" cy="3384550"/>
          </a:xfrm>
          <a:prstGeom prst="line">
            <a:avLst/>
          </a:prstGeom>
          <a:noFill/>
          <a:ln w="9525">
            <a:solidFill>
              <a:schemeClr val="tx1"/>
            </a:solidFill>
            <a:round/>
            <a:headEnd/>
            <a:tailEnd type="triangle" w="med" len="med"/>
          </a:ln>
        </p:spPr>
        <p:txBody>
          <a:bodyPr/>
          <a:lstStyle/>
          <a:p>
            <a:endParaRPr lang="ru-RU"/>
          </a:p>
        </p:txBody>
      </p:sp>
      <p:sp>
        <p:nvSpPr>
          <p:cNvPr id="879627" name="Line 16"/>
          <p:cNvSpPr>
            <a:spLocks noChangeShapeType="1"/>
          </p:cNvSpPr>
          <p:nvPr/>
        </p:nvSpPr>
        <p:spPr bwMode="auto">
          <a:xfrm>
            <a:off x="395288" y="4508500"/>
            <a:ext cx="4464050" cy="0"/>
          </a:xfrm>
          <a:prstGeom prst="line">
            <a:avLst/>
          </a:prstGeom>
          <a:noFill/>
          <a:ln w="9525">
            <a:solidFill>
              <a:schemeClr val="tx1"/>
            </a:solidFill>
            <a:round/>
            <a:headEnd/>
            <a:tailEnd type="triangle" w="med" len="med"/>
          </a:ln>
        </p:spPr>
        <p:txBody>
          <a:bodyPr/>
          <a:lstStyle/>
          <a:p>
            <a:endParaRPr lang="ru-RU"/>
          </a:p>
        </p:txBody>
      </p:sp>
      <p:sp>
        <p:nvSpPr>
          <p:cNvPr id="879628" name="Text Box 17"/>
          <p:cNvSpPr txBox="1">
            <a:spLocks noChangeArrowheads="1"/>
          </p:cNvSpPr>
          <p:nvPr/>
        </p:nvSpPr>
        <p:spPr bwMode="auto">
          <a:xfrm>
            <a:off x="4932363" y="4214813"/>
            <a:ext cx="1497012" cy="366712"/>
          </a:xfrm>
          <a:prstGeom prst="rect">
            <a:avLst/>
          </a:prstGeom>
          <a:noFill/>
          <a:ln w="9525">
            <a:noFill/>
            <a:miter lim="800000"/>
            <a:headEnd/>
            <a:tailEnd/>
          </a:ln>
        </p:spPr>
        <p:txBody>
          <a:bodyPr wrap="none">
            <a:spAutoFit/>
          </a:bodyPr>
          <a:lstStyle/>
          <a:p>
            <a:pPr algn="ctr"/>
            <a:r>
              <a:rPr lang="fr-FR">
                <a:solidFill>
                  <a:srgbClr val="000000"/>
                </a:solidFill>
                <a:latin typeface="Comic Sans MS" pitchFamily="66" charset="0"/>
              </a:rPr>
              <a:t>deformation</a:t>
            </a:r>
          </a:p>
        </p:txBody>
      </p:sp>
      <p:sp>
        <p:nvSpPr>
          <p:cNvPr id="879629" name="Text Box 18"/>
          <p:cNvSpPr txBox="1">
            <a:spLocks noChangeArrowheads="1"/>
          </p:cNvSpPr>
          <p:nvPr/>
        </p:nvSpPr>
        <p:spPr bwMode="auto">
          <a:xfrm>
            <a:off x="8377238" y="6580188"/>
            <a:ext cx="442912" cy="304800"/>
          </a:xfrm>
          <a:prstGeom prst="rect">
            <a:avLst/>
          </a:prstGeom>
          <a:noFill/>
          <a:ln w="9525">
            <a:noFill/>
            <a:miter lim="800000"/>
            <a:headEnd/>
            <a:tailEnd/>
          </a:ln>
        </p:spPr>
        <p:txBody>
          <a:bodyPr>
            <a:spAutoFit/>
          </a:bodyPr>
          <a:lstStyle/>
          <a:p>
            <a:pPr algn="ctr"/>
            <a:r>
              <a:rPr lang="fr-FR" sz="1400">
                <a:solidFill>
                  <a:srgbClr val="808080"/>
                </a:solidFill>
                <a:latin typeface="Comic Sans MS" pitchFamily="66" charset="0"/>
              </a:rPr>
              <a:t>33</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1" name="Picture 2"/>
          <p:cNvPicPr>
            <a:picLocks noChangeAspect="1" noChangeArrowheads="1"/>
          </p:cNvPicPr>
          <p:nvPr/>
        </p:nvPicPr>
        <p:blipFill>
          <a:blip r:embed="rId3" cstate="print"/>
          <a:srcRect/>
          <a:stretch>
            <a:fillRect/>
          </a:stretch>
        </p:blipFill>
        <p:spPr bwMode="auto">
          <a:xfrm>
            <a:off x="1095375" y="569913"/>
            <a:ext cx="7077075" cy="5307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2"/>
          <p:cNvSpPr>
            <a:spLocks noGrp="1" noChangeArrowheads="1"/>
          </p:cNvSpPr>
          <p:nvPr>
            <p:ph type="title" idx="4294967295"/>
          </p:nvPr>
        </p:nvSpPr>
        <p:spPr>
          <a:xfrm>
            <a:off x="1350963" y="617538"/>
            <a:ext cx="7793037" cy="1143000"/>
          </a:xfrm>
        </p:spPr>
        <p:txBody>
          <a:bodyPr/>
          <a:lstStyle/>
          <a:p>
            <a:pPr eaLnBrk="1" hangingPunct="1"/>
            <a:r>
              <a:rPr lang="en-US" sz="3200" smtClean="0"/>
              <a:t>Spherical Shell Model</a:t>
            </a:r>
          </a:p>
        </p:txBody>
      </p:sp>
      <p:sp>
        <p:nvSpPr>
          <p:cNvPr id="882690" name="Text Box 4"/>
          <p:cNvSpPr txBox="1">
            <a:spLocks noChangeArrowheads="1"/>
          </p:cNvSpPr>
          <p:nvPr/>
        </p:nvSpPr>
        <p:spPr bwMode="auto">
          <a:xfrm>
            <a:off x="77788" y="2133600"/>
            <a:ext cx="4103687" cy="1920875"/>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rPr>
              <a:t>Spin-orbit splitting brings down </a:t>
            </a:r>
          </a:p>
          <a:p>
            <a:r>
              <a:rPr lang="en-US" sz="2000">
                <a:solidFill>
                  <a:srgbClr val="000000"/>
                </a:solidFill>
                <a:latin typeface="Calibri" pitchFamily="34" charset="0"/>
              </a:rPr>
              <a:t>high-j states close to low-j states –</a:t>
            </a:r>
          </a:p>
          <a:p>
            <a:r>
              <a:rPr lang="en-US" sz="2000">
                <a:solidFill>
                  <a:srgbClr val="000000"/>
                </a:solidFill>
                <a:latin typeface="Calibri" pitchFamily="34" charset="0"/>
              </a:rPr>
              <a:t>large change in spin =&gt; isomers</a:t>
            </a:r>
          </a:p>
          <a:p>
            <a:endParaRPr lang="en-US" sz="2000">
              <a:solidFill>
                <a:srgbClr val="000000"/>
              </a:solidFill>
              <a:latin typeface="Calibri" pitchFamily="34" charset="0"/>
            </a:endParaRPr>
          </a:p>
          <a:p>
            <a:r>
              <a:rPr lang="en-US" sz="2000">
                <a:solidFill>
                  <a:srgbClr val="000000"/>
                </a:solidFill>
                <a:latin typeface="Calibri" pitchFamily="34" charset="0"/>
              </a:rPr>
              <a:t>These isomers are evidence for </a:t>
            </a:r>
          </a:p>
          <a:p>
            <a:r>
              <a:rPr lang="en-US" sz="2000">
                <a:solidFill>
                  <a:srgbClr val="000000"/>
                </a:solidFill>
                <a:latin typeface="Calibri" pitchFamily="34" charset="0"/>
              </a:rPr>
              <a:t>the shell structure of nuclei.</a:t>
            </a:r>
          </a:p>
        </p:txBody>
      </p:sp>
      <p:pic>
        <p:nvPicPr>
          <p:cNvPr id="882691" name="Picture 39" descr="C:\My Documents\shell_model4.pct"/>
          <p:cNvPicPr>
            <a:picLocks noChangeAspect="1" noChangeArrowheads="1"/>
          </p:cNvPicPr>
          <p:nvPr/>
        </p:nvPicPr>
        <p:blipFill>
          <a:blip r:embed="rId2" cstate="print"/>
          <a:srcRect/>
          <a:stretch>
            <a:fillRect/>
          </a:stretch>
        </p:blipFill>
        <p:spPr bwMode="auto">
          <a:xfrm>
            <a:off x="6096000" y="1828800"/>
            <a:ext cx="2035175" cy="3733800"/>
          </a:xfrm>
          <a:prstGeom prst="rect">
            <a:avLst/>
          </a:prstGeom>
          <a:noFill/>
          <a:ln w="9525">
            <a:noFill/>
            <a:miter lim="800000"/>
            <a:headEnd/>
            <a:tailEnd/>
          </a:ln>
        </p:spPr>
      </p:pic>
      <p:sp>
        <p:nvSpPr>
          <p:cNvPr id="882692" name="Text Box 40"/>
          <p:cNvSpPr txBox="1">
            <a:spLocks noChangeArrowheads="1"/>
          </p:cNvSpPr>
          <p:nvPr/>
        </p:nvSpPr>
        <p:spPr bwMode="auto">
          <a:xfrm>
            <a:off x="228600" y="4267200"/>
            <a:ext cx="2706688" cy="396875"/>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rPr>
              <a:t>In 82 &lt; </a:t>
            </a:r>
            <a:r>
              <a:rPr lang="en-US" sz="2000">
                <a:solidFill>
                  <a:srgbClr val="000000"/>
                </a:solidFill>
                <a:latin typeface="Calibri" pitchFamily="34" charset="0"/>
                <a:sym typeface="Symbol" pitchFamily="18" charset="2"/>
              </a:rPr>
              <a:t>N</a:t>
            </a:r>
            <a:r>
              <a:rPr lang="en-US" sz="2000">
                <a:solidFill>
                  <a:srgbClr val="000000"/>
                </a:solidFill>
                <a:latin typeface="Calibri" pitchFamily="34" charset="0"/>
              </a:rPr>
              <a:t> &lt; 126 shell,</a:t>
            </a:r>
          </a:p>
        </p:txBody>
      </p:sp>
      <p:sp>
        <p:nvSpPr>
          <p:cNvPr id="882693" name="Text Box 41"/>
          <p:cNvSpPr txBox="1">
            <a:spLocks noChangeArrowheads="1"/>
          </p:cNvSpPr>
          <p:nvPr/>
        </p:nvSpPr>
        <p:spPr bwMode="auto">
          <a:xfrm>
            <a:off x="365125" y="4681538"/>
            <a:ext cx="1992313" cy="457200"/>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odd isotopes;</a:t>
            </a:r>
          </a:p>
        </p:txBody>
      </p:sp>
      <p:sp>
        <p:nvSpPr>
          <p:cNvPr id="882694" name="Line 42"/>
          <p:cNvSpPr>
            <a:spLocks noChangeShapeType="1"/>
          </p:cNvSpPr>
          <p:nvPr/>
        </p:nvSpPr>
        <p:spPr bwMode="auto">
          <a:xfrm>
            <a:off x="1752600" y="5334000"/>
            <a:ext cx="1600200" cy="0"/>
          </a:xfrm>
          <a:prstGeom prst="line">
            <a:avLst/>
          </a:prstGeom>
          <a:noFill/>
          <a:ln w="9525">
            <a:solidFill>
              <a:schemeClr val="tx1"/>
            </a:solidFill>
            <a:miter lim="800000"/>
            <a:headEnd/>
            <a:tailEnd/>
          </a:ln>
        </p:spPr>
        <p:txBody>
          <a:bodyPr wrap="none"/>
          <a:lstStyle/>
          <a:p>
            <a:endParaRPr lang="ru-RU"/>
          </a:p>
        </p:txBody>
      </p:sp>
      <p:sp>
        <p:nvSpPr>
          <p:cNvPr id="882695" name="Line 43"/>
          <p:cNvSpPr>
            <a:spLocks noChangeShapeType="1"/>
          </p:cNvSpPr>
          <p:nvPr/>
        </p:nvSpPr>
        <p:spPr bwMode="auto">
          <a:xfrm>
            <a:off x="1752600" y="5943600"/>
            <a:ext cx="1600200" cy="0"/>
          </a:xfrm>
          <a:prstGeom prst="line">
            <a:avLst/>
          </a:prstGeom>
          <a:noFill/>
          <a:ln w="9525">
            <a:solidFill>
              <a:schemeClr val="tx1"/>
            </a:solidFill>
            <a:miter lim="800000"/>
            <a:headEnd/>
            <a:tailEnd/>
          </a:ln>
        </p:spPr>
        <p:txBody>
          <a:bodyPr wrap="none"/>
          <a:lstStyle/>
          <a:p>
            <a:endParaRPr lang="ru-RU"/>
          </a:p>
        </p:txBody>
      </p:sp>
      <p:sp>
        <p:nvSpPr>
          <p:cNvPr id="882696" name="Line 44"/>
          <p:cNvSpPr>
            <a:spLocks noChangeShapeType="1"/>
          </p:cNvSpPr>
          <p:nvPr/>
        </p:nvSpPr>
        <p:spPr bwMode="auto">
          <a:xfrm>
            <a:off x="2209800" y="5334000"/>
            <a:ext cx="0" cy="609600"/>
          </a:xfrm>
          <a:prstGeom prst="line">
            <a:avLst/>
          </a:prstGeom>
          <a:noFill/>
          <a:ln w="9525">
            <a:solidFill>
              <a:schemeClr val="tx1"/>
            </a:solidFill>
            <a:miter lim="800000"/>
            <a:headEnd/>
            <a:tailEnd type="triangle" w="med" len="med"/>
          </a:ln>
        </p:spPr>
        <p:txBody>
          <a:bodyPr wrap="none"/>
          <a:lstStyle/>
          <a:p>
            <a:endParaRPr lang="ru-RU"/>
          </a:p>
        </p:txBody>
      </p:sp>
      <p:sp>
        <p:nvSpPr>
          <p:cNvPr id="882697" name="Text Box 45"/>
          <p:cNvSpPr txBox="1">
            <a:spLocks noChangeArrowheads="1"/>
          </p:cNvSpPr>
          <p:nvPr/>
        </p:nvSpPr>
        <p:spPr bwMode="auto">
          <a:xfrm>
            <a:off x="2270125" y="5410200"/>
            <a:ext cx="585788" cy="457200"/>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M2</a:t>
            </a:r>
          </a:p>
        </p:txBody>
      </p:sp>
      <p:sp>
        <p:nvSpPr>
          <p:cNvPr id="882698" name="Text Box 46"/>
          <p:cNvSpPr txBox="1">
            <a:spLocks noChangeArrowheads="1"/>
          </p:cNvSpPr>
          <p:nvPr/>
        </p:nvSpPr>
        <p:spPr bwMode="auto">
          <a:xfrm>
            <a:off x="3352800" y="5105400"/>
            <a:ext cx="1828800" cy="457200"/>
          </a:xfrm>
          <a:prstGeom prst="rect">
            <a:avLst/>
          </a:prstGeom>
          <a:noFill/>
          <a:ln w="9525">
            <a:noFill/>
            <a:miter lim="800000"/>
            <a:headEnd/>
            <a:tailEnd/>
          </a:ln>
        </p:spPr>
        <p:txBody>
          <a:bodyPr>
            <a:spAutoFit/>
          </a:bodyPr>
          <a:lstStyle/>
          <a:p>
            <a:r>
              <a:rPr lang="en-US" sz="2400">
                <a:solidFill>
                  <a:srgbClr val="000000"/>
                </a:solidFill>
                <a:latin typeface="Times" pitchFamily="18" charset="0"/>
              </a:rPr>
              <a:t>13/2</a:t>
            </a:r>
            <a:r>
              <a:rPr lang="en-US" sz="2400" baseline="30000">
                <a:solidFill>
                  <a:srgbClr val="000000"/>
                </a:solidFill>
                <a:latin typeface="Times" pitchFamily="18" charset="0"/>
              </a:rPr>
              <a:t>+</a:t>
            </a:r>
            <a:r>
              <a:rPr lang="en-US" sz="2400">
                <a:solidFill>
                  <a:srgbClr val="000000"/>
                </a:solidFill>
                <a:latin typeface="Times" pitchFamily="18" charset="0"/>
              </a:rPr>
              <a:t> i</a:t>
            </a:r>
            <a:r>
              <a:rPr lang="en-US" sz="2400" baseline="-25000">
                <a:solidFill>
                  <a:srgbClr val="000000"/>
                </a:solidFill>
                <a:latin typeface="Times" pitchFamily="18" charset="0"/>
              </a:rPr>
              <a:t>13/2</a:t>
            </a:r>
          </a:p>
        </p:txBody>
      </p:sp>
      <p:sp>
        <p:nvSpPr>
          <p:cNvPr id="882699" name="Text Box 47"/>
          <p:cNvSpPr txBox="1">
            <a:spLocks noChangeArrowheads="1"/>
          </p:cNvSpPr>
          <p:nvPr/>
        </p:nvSpPr>
        <p:spPr bwMode="auto">
          <a:xfrm>
            <a:off x="3373438" y="5715000"/>
            <a:ext cx="1731962" cy="457200"/>
          </a:xfrm>
          <a:prstGeom prst="rect">
            <a:avLst/>
          </a:prstGeom>
          <a:noFill/>
          <a:ln w="9525">
            <a:noFill/>
            <a:miter lim="800000"/>
            <a:headEnd/>
            <a:tailEnd/>
          </a:ln>
        </p:spPr>
        <p:txBody>
          <a:bodyPr>
            <a:spAutoFit/>
          </a:bodyPr>
          <a:lstStyle/>
          <a:p>
            <a:r>
              <a:rPr lang="en-US" sz="2400">
                <a:solidFill>
                  <a:srgbClr val="000000"/>
                </a:solidFill>
                <a:latin typeface="Times" pitchFamily="18" charset="0"/>
              </a:rPr>
              <a:t>9/2</a:t>
            </a:r>
            <a:r>
              <a:rPr lang="en-US" sz="2400" baseline="30000">
                <a:solidFill>
                  <a:srgbClr val="000000"/>
                </a:solidFill>
                <a:latin typeface="Times" pitchFamily="18" charset="0"/>
              </a:rPr>
              <a:t>-</a:t>
            </a:r>
            <a:r>
              <a:rPr lang="en-US" sz="2400">
                <a:solidFill>
                  <a:srgbClr val="000000"/>
                </a:solidFill>
                <a:latin typeface="Times" pitchFamily="18" charset="0"/>
              </a:rPr>
              <a:t>   h</a:t>
            </a:r>
            <a:r>
              <a:rPr lang="en-US" sz="2400" baseline="-25000">
                <a:solidFill>
                  <a:srgbClr val="000000"/>
                </a:solidFill>
                <a:latin typeface="Times" pitchFamily="18" charset="0"/>
              </a:rPr>
              <a:t>9/2</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1835696" y="690736"/>
            <a:ext cx="5760640" cy="5774795"/>
          </a:xfrm>
          <a:prstGeom prst="rect">
            <a:avLst/>
          </a:prstGeom>
          <a:noFill/>
          <a:ln>
            <a:noFill/>
          </a:ln>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extLst>
          </a:blip>
          <a:srcRect/>
          <a:stretch>
            <a:fillRect/>
          </a:stretch>
        </p:blipFill>
        <p:spPr bwMode="auto">
          <a:xfrm>
            <a:off x="2411760" y="476672"/>
            <a:ext cx="4680520" cy="5626730"/>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4"/>
          <p:cNvPicPr>
            <a:picLocks noChangeAspect="1" noChangeArrowheads="1"/>
          </p:cNvPicPr>
          <p:nvPr/>
        </p:nvPicPr>
        <p:blipFill>
          <a:blip r:embed="rId2" cstate="print"/>
          <a:srcRect/>
          <a:stretch>
            <a:fillRect/>
          </a:stretch>
        </p:blipFill>
        <p:spPr bwMode="auto">
          <a:xfrm>
            <a:off x="1331913" y="215900"/>
            <a:ext cx="5688012" cy="5935663"/>
          </a:xfrm>
          <a:prstGeom prst="rect">
            <a:avLst/>
          </a:prstGeom>
          <a:noFill/>
          <a:ln w="9525">
            <a:noFill/>
            <a:miter lim="800000"/>
            <a:headEnd/>
            <a:tailEnd/>
          </a:ln>
        </p:spPr>
      </p:pic>
      <p:sp>
        <p:nvSpPr>
          <p:cNvPr id="885762" name="Прямоугольник 1"/>
          <p:cNvSpPr>
            <a:spLocks noChangeArrowheads="1"/>
          </p:cNvSpPr>
          <p:nvPr/>
        </p:nvSpPr>
        <p:spPr bwMode="auto">
          <a:xfrm>
            <a:off x="1835150" y="6119813"/>
            <a:ext cx="5184775" cy="458787"/>
          </a:xfrm>
          <a:prstGeom prst="rect">
            <a:avLst/>
          </a:prstGeom>
          <a:noFill/>
          <a:ln w="9525">
            <a:noFill/>
            <a:miter lim="800000"/>
            <a:headEnd/>
            <a:tailEnd/>
          </a:ln>
        </p:spPr>
        <p:txBody>
          <a:bodyPr>
            <a:spAutoFit/>
          </a:bodyPr>
          <a:lstStyle/>
          <a:p>
            <a:pPr algn="ctr">
              <a:lnSpc>
                <a:spcPct val="150000"/>
              </a:lnSpc>
            </a:pPr>
            <a:r>
              <a:rPr lang="ru-RU" b="1">
                <a:latin typeface="Times New Roman" pitchFamily="18" charset="0"/>
                <a:cs typeface="Times New Roman" pitchFamily="18" charset="0"/>
              </a:rPr>
              <a:t>а</a:t>
            </a:r>
            <a:r>
              <a:rPr lang="en-US" b="1">
                <a:latin typeface="Times New Roman" pitchFamily="18" charset="0"/>
                <a:cs typeface="Times New Roman" pitchFamily="18" charset="0"/>
              </a:rPr>
              <a:t>) </a:t>
            </a:r>
            <a:r>
              <a:rPr lang="en-US" b="1" i="1">
                <a:latin typeface="Times New Roman" pitchFamily="18" charset="0"/>
                <a:cs typeface="Times New Roman" pitchFamily="18" charset="0"/>
              </a:rPr>
              <a:t>● – </a:t>
            </a:r>
            <a:r>
              <a:rPr lang="en-US" b="1" i="1" baseline="30000">
                <a:latin typeface="Times New Roman" pitchFamily="18" charset="0"/>
                <a:cs typeface="Times New Roman" pitchFamily="18" charset="0"/>
              </a:rPr>
              <a:t>198m</a:t>
            </a:r>
            <a:r>
              <a:rPr lang="en-US" b="1" i="1">
                <a:latin typeface="Times New Roman" pitchFamily="18" charset="0"/>
                <a:cs typeface="Times New Roman" pitchFamily="18" charset="0"/>
              </a:rPr>
              <a:t>Tl(7+), ■ – </a:t>
            </a:r>
            <a:r>
              <a:rPr lang="en-US" b="1" i="1" baseline="30000">
                <a:latin typeface="Times New Roman" pitchFamily="18" charset="0"/>
                <a:cs typeface="Times New Roman" pitchFamily="18" charset="0"/>
              </a:rPr>
              <a:t>198g</a:t>
            </a:r>
            <a:r>
              <a:rPr lang="en-US" b="1" i="1">
                <a:latin typeface="Times New Roman" pitchFamily="18" charset="0"/>
                <a:cs typeface="Times New Roman" pitchFamily="18" charset="0"/>
              </a:rPr>
              <a:t>Tl(2–), ▲ – </a:t>
            </a:r>
            <a:r>
              <a:rPr lang="en-US" b="1" i="1" baseline="30000">
                <a:latin typeface="Times New Roman" pitchFamily="18" charset="0"/>
                <a:cs typeface="Times New Roman" pitchFamily="18" charset="0"/>
              </a:rPr>
              <a:t>198(m+g)</a:t>
            </a:r>
            <a:r>
              <a:rPr lang="en-US" b="1" i="1">
                <a:latin typeface="Times New Roman" pitchFamily="18" charset="0"/>
                <a:cs typeface="Times New Roman" pitchFamily="18" charset="0"/>
              </a:rPr>
              <a:t>Tl</a:t>
            </a:r>
            <a:endParaRPr lang="ru-RU"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p:cNvPicPr>
            <a:picLocks noChangeAspect="1" noChangeArrowheads="1"/>
          </p:cNvPicPr>
          <p:nvPr/>
        </p:nvPicPr>
        <p:blipFill>
          <a:blip r:embed="rId2" cstate="print"/>
          <a:srcRect/>
          <a:stretch>
            <a:fillRect/>
          </a:stretch>
        </p:blipFill>
        <p:spPr bwMode="auto">
          <a:xfrm>
            <a:off x="827088" y="501650"/>
            <a:ext cx="7273925" cy="5399088"/>
          </a:xfrm>
          <a:prstGeom prst="rect">
            <a:avLst/>
          </a:prstGeom>
          <a:noFill/>
          <a:ln w="9525">
            <a:noFill/>
            <a:miter lim="800000"/>
            <a:headEnd/>
            <a:tailEnd/>
          </a:ln>
        </p:spPr>
      </p:pic>
      <p:sp>
        <p:nvSpPr>
          <p:cNvPr id="886786" name="Прямоугольник 1"/>
          <p:cNvSpPr>
            <a:spLocks noChangeArrowheads="1"/>
          </p:cNvSpPr>
          <p:nvPr/>
        </p:nvSpPr>
        <p:spPr bwMode="auto">
          <a:xfrm>
            <a:off x="860425" y="5986463"/>
            <a:ext cx="6769100" cy="458787"/>
          </a:xfrm>
          <a:prstGeom prst="rect">
            <a:avLst/>
          </a:prstGeom>
          <a:noFill/>
          <a:ln w="9525">
            <a:noFill/>
            <a:miter lim="800000"/>
            <a:headEnd/>
            <a:tailEnd/>
          </a:ln>
        </p:spPr>
        <p:txBody>
          <a:bodyPr>
            <a:spAutoFit/>
          </a:bodyPr>
          <a:lstStyle/>
          <a:p>
            <a:pPr algn="ctr">
              <a:lnSpc>
                <a:spcPct val="150000"/>
              </a:lnSpc>
            </a:pPr>
            <a:r>
              <a:rPr lang="ru-RU" b="1">
                <a:latin typeface="Times New Roman" pitchFamily="18" charset="0"/>
                <a:cs typeface="Times New Roman" pitchFamily="18" charset="0"/>
              </a:rPr>
              <a:t>б)</a:t>
            </a:r>
            <a:r>
              <a:rPr lang="ru-RU" b="1" i="1">
                <a:latin typeface="Times New Roman" pitchFamily="18" charset="0"/>
                <a:cs typeface="Times New Roman" pitchFamily="18" charset="0"/>
              </a:rPr>
              <a:t> ● – </a:t>
            </a:r>
            <a:r>
              <a:rPr lang="ru-RU" b="1" i="1" baseline="30000">
                <a:latin typeface="Times New Roman" pitchFamily="18" charset="0"/>
                <a:cs typeface="Times New Roman" pitchFamily="18" charset="0"/>
              </a:rPr>
              <a:t>197</a:t>
            </a:r>
            <a:r>
              <a:rPr lang="en-US" b="1" i="1" baseline="30000">
                <a:latin typeface="Times New Roman" pitchFamily="18" charset="0"/>
                <a:cs typeface="Times New Roman" pitchFamily="18" charset="0"/>
              </a:rPr>
              <a:t>m</a:t>
            </a:r>
            <a:r>
              <a:rPr lang="en-US" b="1" i="1">
                <a:latin typeface="Times New Roman" pitchFamily="18" charset="0"/>
                <a:cs typeface="Times New Roman" pitchFamily="18" charset="0"/>
              </a:rPr>
              <a:t>Hg</a:t>
            </a:r>
            <a:r>
              <a:rPr lang="ru-RU" b="1" i="1">
                <a:latin typeface="Times New Roman" pitchFamily="18" charset="0"/>
                <a:cs typeface="Times New Roman" pitchFamily="18" charset="0"/>
              </a:rPr>
              <a:t>(13/2+), ■ – </a:t>
            </a:r>
            <a:r>
              <a:rPr lang="ru-RU" b="1" i="1" baseline="30000">
                <a:latin typeface="Times New Roman" pitchFamily="18" charset="0"/>
                <a:cs typeface="Times New Roman" pitchFamily="18" charset="0"/>
              </a:rPr>
              <a:t>195</a:t>
            </a:r>
            <a:r>
              <a:rPr lang="en-US" b="1" i="1" baseline="30000">
                <a:latin typeface="Times New Roman" pitchFamily="18" charset="0"/>
                <a:cs typeface="Times New Roman" pitchFamily="18" charset="0"/>
              </a:rPr>
              <a:t>g</a:t>
            </a:r>
            <a:r>
              <a:rPr lang="en-US" b="1" i="1">
                <a:latin typeface="Times New Roman" pitchFamily="18" charset="0"/>
                <a:cs typeface="Times New Roman" pitchFamily="18" charset="0"/>
              </a:rPr>
              <a:t>Hg</a:t>
            </a:r>
            <a:r>
              <a:rPr lang="ru-RU" b="1" i="1">
                <a:latin typeface="Times New Roman" pitchFamily="18" charset="0"/>
                <a:cs typeface="Times New Roman" pitchFamily="18" charset="0"/>
              </a:rPr>
              <a:t>(1/2–), ▲ – </a:t>
            </a:r>
            <a:r>
              <a:rPr lang="ru-RU" b="1" i="1" baseline="30000">
                <a:latin typeface="Times New Roman" pitchFamily="18" charset="0"/>
                <a:cs typeface="Times New Roman" pitchFamily="18" charset="0"/>
              </a:rPr>
              <a:t>197(</a:t>
            </a:r>
            <a:r>
              <a:rPr lang="en-US" b="1" i="1" baseline="30000">
                <a:latin typeface="Times New Roman" pitchFamily="18" charset="0"/>
                <a:cs typeface="Times New Roman" pitchFamily="18" charset="0"/>
              </a:rPr>
              <a:t>m</a:t>
            </a:r>
            <a:r>
              <a:rPr lang="ru-RU" b="1" i="1" baseline="30000">
                <a:latin typeface="Times New Roman" pitchFamily="18" charset="0"/>
                <a:cs typeface="Times New Roman" pitchFamily="18" charset="0"/>
              </a:rPr>
              <a:t>+</a:t>
            </a:r>
            <a:r>
              <a:rPr lang="en-US" b="1" i="1" baseline="30000">
                <a:latin typeface="Times New Roman" pitchFamily="18" charset="0"/>
                <a:cs typeface="Times New Roman" pitchFamily="18" charset="0"/>
              </a:rPr>
              <a:t>g</a:t>
            </a:r>
            <a:r>
              <a:rPr lang="ru-RU" b="1" i="1" baseline="30000">
                <a:latin typeface="Times New Roman" pitchFamily="18" charset="0"/>
                <a:cs typeface="Times New Roman" pitchFamily="18" charset="0"/>
              </a:rPr>
              <a:t>)</a:t>
            </a:r>
            <a:r>
              <a:rPr lang="en-US" b="1" i="1">
                <a:latin typeface="Times New Roman" pitchFamily="18" charset="0"/>
                <a:cs typeface="Times New Roman" pitchFamily="18" charset="0"/>
              </a:rPr>
              <a:t>Hg</a:t>
            </a:r>
            <a:r>
              <a:rPr lang="ru-RU" b="1" i="1">
                <a:latin typeface="Times New Roman" pitchFamily="18" charset="0"/>
                <a:cs typeface="Times New Roman" pitchFamily="18" charset="0"/>
              </a:rPr>
              <a:t>, ◊ – </a:t>
            </a:r>
            <a:r>
              <a:rPr lang="en-US" b="1" i="1">
                <a:latin typeface="Times New Roman" pitchFamily="18" charset="0"/>
                <a:ea typeface="Gulim" pitchFamily="34" charset="-127"/>
              </a:rPr>
              <a:t>σ</a:t>
            </a:r>
            <a:r>
              <a:rPr lang="ru-RU" b="1" i="1">
                <a:latin typeface="Times New Roman" pitchFamily="18" charset="0"/>
                <a:cs typeface="Times New Roman" pitchFamily="18" charset="0"/>
              </a:rPr>
              <a:t>(</a:t>
            </a:r>
            <a:r>
              <a:rPr lang="en-US" b="1" i="1">
                <a:latin typeface="Times New Roman" pitchFamily="18" charset="0"/>
                <a:cs typeface="Times New Roman" pitchFamily="18" charset="0"/>
              </a:rPr>
              <a:t>m</a:t>
            </a:r>
            <a:r>
              <a:rPr lang="ru-RU" b="1" i="1">
                <a:latin typeface="Times New Roman" pitchFamily="18" charset="0"/>
                <a:cs typeface="Times New Roman" pitchFamily="18" charset="0"/>
              </a:rPr>
              <a:t>)/</a:t>
            </a:r>
            <a:r>
              <a:rPr lang="en-US" b="1" i="1">
                <a:latin typeface="Times New Roman" pitchFamily="18" charset="0"/>
                <a:ea typeface="Gulim" pitchFamily="34" charset="-127"/>
              </a:rPr>
              <a:t>σ</a:t>
            </a:r>
            <a:r>
              <a:rPr lang="ru-RU" b="1" i="1">
                <a:latin typeface="Times New Roman" pitchFamily="18" charset="0"/>
                <a:cs typeface="Times New Roman" pitchFamily="18" charset="0"/>
              </a:rPr>
              <a:t>(</a:t>
            </a:r>
            <a:r>
              <a:rPr lang="en-US" b="1" i="1">
                <a:latin typeface="Times New Roman" pitchFamily="18" charset="0"/>
                <a:cs typeface="Times New Roman" pitchFamily="18" charset="0"/>
              </a:rPr>
              <a:t>g</a:t>
            </a:r>
            <a:r>
              <a:rPr lang="ru-RU" b="1" i="1">
                <a:latin typeface="Times New Roman" pitchFamily="18" charset="0"/>
                <a:cs typeface="Times New Roman" pitchFamily="18" charset="0"/>
              </a:rPr>
              <a:t>).</a:t>
            </a:r>
            <a:endParaRPr lang="ru-RU"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09" name="Picture 2" descr="a4f3f07e96ef82fc8df3e180d03dfe60"/>
          <p:cNvPicPr>
            <a:picLocks noChangeAspect="1" noChangeArrowheads="1"/>
          </p:cNvPicPr>
          <p:nvPr/>
        </p:nvPicPr>
        <p:blipFill>
          <a:blip r:embed="rId2" cstate="print"/>
          <a:srcRect/>
          <a:stretch>
            <a:fillRect/>
          </a:stretch>
        </p:blipFill>
        <p:spPr bwMode="auto">
          <a:xfrm>
            <a:off x="539750" y="404813"/>
            <a:ext cx="8313738" cy="6178550"/>
          </a:xfrm>
          <a:prstGeom prst="rect">
            <a:avLst/>
          </a:prstGeom>
          <a:solidFill>
            <a:srgbClr val="FFFF99"/>
          </a:solid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duotone>
              <a:prstClr val="black"/>
              <a:schemeClr val="accent6">
                <a:tint val="45000"/>
                <a:satMod val="400000"/>
              </a:schemeClr>
            </a:duotone>
            <a:extLst>
              <a:ext uri="{28A0092B-C50C-407E-A947-70E740481C1C}"/>
            </a:extLst>
          </a:blip>
          <a:srcRect/>
          <a:stretch>
            <a:fillRect/>
          </a:stretch>
        </p:blipFill>
        <p:spPr bwMode="auto">
          <a:xfrm>
            <a:off x="1835696" y="1135137"/>
            <a:ext cx="5688631" cy="4425999"/>
          </a:xfrm>
          <a:prstGeom prst="rect">
            <a:avLst/>
          </a:prstGeom>
          <a:noFill/>
          <a:ln>
            <a:noFill/>
          </a:ln>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2"/>
          <p:cNvPicPr>
            <a:picLocks noChangeAspect="1" noChangeArrowheads="1"/>
          </p:cNvPicPr>
          <p:nvPr/>
        </p:nvPicPr>
        <p:blipFill>
          <a:blip r:embed="rId2" cstate="print"/>
          <a:srcRect/>
          <a:stretch>
            <a:fillRect/>
          </a:stretch>
        </p:blipFill>
        <p:spPr bwMode="auto">
          <a:xfrm>
            <a:off x="-26988" y="457200"/>
            <a:ext cx="4538663" cy="5203825"/>
          </a:xfrm>
          <a:prstGeom prst="rect">
            <a:avLst/>
          </a:prstGeom>
          <a:noFill/>
          <a:ln w="9525">
            <a:noFill/>
            <a:miter lim="800000"/>
            <a:headEnd/>
            <a:tailEnd/>
          </a:ln>
        </p:spPr>
      </p:pic>
      <p:sp>
        <p:nvSpPr>
          <p:cNvPr id="892930" name="Прямоугольник 1"/>
          <p:cNvSpPr>
            <a:spLocks noChangeArrowheads="1"/>
          </p:cNvSpPr>
          <p:nvPr/>
        </p:nvSpPr>
        <p:spPr bwMode="auto">
          <a:xfrm>
            <a:off x="468313" y="5400675"/>
            <a:ext cx="8207375" cy="1339850"/>
          </a:xfrm>
          <a:prstGeom prst="rect">
            <a:avLst/>
          </a:prstGeom>
          <a:noFill/>
          <a:ln w="9525">
            <a:noFill/>
            <a:miter lim="800000"/>
            <a:headEnd/>
            <a:tailEnd/>
          </a:ln>
        </p:spPr>
        <p:txBody>
          <a:bodyPr>
            <a:spAutoFit/>
          </a:bodyPr>
          <a:lstStyle/>
          <a:p>
            <a:pPr algn="just">
              <a:lnSpc>
                <a:spcPct val="150000"/>
              </a:lnSpc>
            </a:pPr>
            <a:r>
              <a:rPr lang="ru-RU" i="1">
                <a:latin typeface="Times New Roman" pitchFamily="18" charset="0"/>
                <a:cs typeface="Times New Roman" pitchFamily="18" charset="0"/>
              </a:rPr>
              <a:t>Функции возбуждения реакций с образованием: а) ■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Tl</a:t>
            </a:r>
            <a:r>
              <a:rPr lang="ru-RU" i="1">
                <a:latin typeface="Times New Roman" pitchFamily="18" charset="0"/>
                <a:cs typeface="Times New Roman" pitchFamily="18" charset="0"/>
              </a:rPr>
              <a:t>(2–), ●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Tl</a:t>
            </a:r>
            <a:r>
              <a:rPr lang="ru-RU" i="1">
                <a:latin typeface="Times New Roman" pitchFamily="18" charset="0"/>
                <a:cs typeface="Times New Roman" pitchFamily="18" charset="0"/>
              </a:rPr>
              <a:t>(7+), </a:t>
            </a:r>
            <a:br>
              <a:rPr lang="ru-RU" i="1">
                <a:latin typeface="Times New Roman" pitchFamily="18" charset="0"/>
                <a:cs typeface="Times New Roman" pitchFamily="18" charset="0"/>
              </a:rPr>
            </a:br>
            <a:r>
              <a:rPr lang="ru-RU" i="1">
                <a:latin typeface="Times New Roman" pitchFamily="18" charset="0"/>
                <a:cs typeface="Times New Roman" pitchFamily="18" charset="0"/>
              </a:rPr>
              <a:t>▲ – </a:t>
            </a:r>
            <a:r>
              <a:rPr lang="ru-RU" i="1" baseline="30000">
                <a:latin typeface="Times New Roman" pitchFamily="18" charset="0"/>
                <a:cs typeface="Times New Roman" pitchFamily="18" charset="0"/>
              </a:rPr>
              <a:t>198(</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Tl</a:t>
            </a:r>
            <a:r>
              <a:rPr lang="ru-RU" i="1">
                <a:latin typeface="Times New Roman" pitchFamily="18" charset="0"/>
                <a:cs typeface="Times New Roman" pitchFamily="18" charset="0"/>
              </a:rPr>
              <a:t>, б)</a:t>
            </a:r>
            <a:r>
              <a:rPr lang="ru-RU" i="1" baseline="30000">
                <a:latin typeface="Times New Roman" pitchFamily="18" charset="0"/>
                <a:cs typeface="Times New Roman" pitchFamily="18" charset="0"/>
              </a:rPr>
              <a:t> </a:t>
            </a:r>
            <a:r>
              <a:rPr lang="ru-RU" i="1">
                <a:latin typeface="Times New Roman" pitchFamily="18" charset="0"/>
                <a:cs typeface="Times New Roman" pitchFamily="18" charset="0"/>
              </a:rPr>
              <a:t>■ – </a:t>
            </a:r>
            <a:r>
              <a:rPr lang="ru-RU" i="1" baseline="30000">
                <a:latin typeface="Times New Roman" pitchFamily="18" charset="0"/>
                <a:cs typeface="Times New Roman" pitchFamily="18" charset="0"/>
              </a:rPr>
              <a:t>195</a:t>
            </a:r>
            <a:r>
              <a:rPr lang="en-US" i="1" baseline="30000">
                <a:latin typeface="Times New Roman" pitchFamily="18" charset="0"/>
                <a:cs typeface="Times New Roman" pitchFamily="18" charset="0"/>
              </a:rPr>
              <a:t>g</a:t>
            </a:r>
            <a:r>
              <a:rPr lang="en-US" i="1">
                <a:latin typeface="Times New Roman" pitchFamily="18" charset="0"/>
                <a:cs typeface="Times New Roman" pitchFamily="18" charset="0"/>
              </a:rPr>
              <a:t>Hg</a:t>
            </a:r>
            <a:r>
              <a:rPr lang="ru-RU" i="1">
                <a:latin typeface="Times New Roman" pitchFamily="18" charset="0"/>
                <a:cs typeface="Times New Roman" pitchFamily="18" charset="0"/>
              </a:rPr>
              <a:t>(1/2–), ●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en-US" i="1">
                <a:latin typeface="Times New Roman" pitchFamily="18" charset="0"/>
                <a:cs typeface="Times New Roman" pitchFamily="18" charset="0"/>
              </a:rPr>
              <a:t>Hg</a:t>
            </a:r>
            <a:r>
              <a:rPr lang="ru-RU" i="1">
                <a:latin typeface="Times New Roman" pitchFamily="18" charset="0"/>
                <a:cs typeface="Times New Roman" pitchFamily="18" charset="0"/>
              </a:rPr>
              <a:t>(13/2+), ▲ – </a:t>
            </a:r>
            <a:r>
              <a:rPr lang="ru-RU" i="1" baseline="30000">
                <a:latin typeface="Times New Roman" pitchFamily="18" charset="0"/>
                <a:cs typeface="Times New Roman" pitchFamily="18" charset="0"/>
              </a:rPr>
              <a:t>197(</a:t>
            </a:r>
            <a:r>
              <a:rPr lang="en-US" i="1" baseline="30000">
                <a:latin typeface="Times New Roman" pitchFamily="18" charset="0"/>
                <a:cs typeface="Times New Roman" pitchFamily="18" charset="0"/>
              </a:rPr>
              <a:t>m</a:t>
            </a:r>
            <a:r>
              <a:rPr lang="ru-RU" i="1" baseline="30000">
                <a:latin typeface="Times New Roman" pitchFamily="18" charset="0"/>
                <a:cs typeface="Times New Roman" pitchFamily="18" charset="0"/>
              </a:rPr>
              <a:t>+</a:t>
            </a:r>
            <a:r>
              <a:rPr lang="en-US" i="1" baseline="30000">
                <a:latin typeface="Times New Roman" pitchFamily="18" charset="0"/>
                <a:cs typeface="Times New Roman" pitchFamily="18" charset="0"/>
              </a:rPr>
              <a:t>g</a:t>
            </a:r>
            <a:r>
              <a:rPr lang="ru-RU" i="1" baseline="30000">
                <a:latin typeface="Times New Roman" pitchFamily="18" charset="0"/>
                <a:cs typeface="Times New Roman" pitchFamily="18" charset="0"/>
              </a:rPr>
              <a:t>)</a:t>
            </a:r>
            <a:r>
              <a:rPr lang="en-US" i="1">
                <a:latin typeface="Times New Roman" pitchFamily="18" charset="0"/>
                <a:cs typeface="Times New Roman" pitchFamily="18" charset="0"/>
              </a:rPr>
              <a:t>Hg</a:t>
            </a:r>
            <a:r>
              <a:rPr lang="ru-RU" i="1">
                <a:latin typeface="Times New Roman" pitchFamily="18" charset="0"/>
                <a:cs typeface="Times New Roman" pitchFamily="18" charset="0"/>
              </a:rPr>
              <a:t>; ◊ – изомерные отношения</a:t>
            </a:r>
            <a:r>
              <a:rPr lang="ru-RU">
                <a:latin typeface="Times New Roman" pitchFamily="18" charset="0"/>
                <a:cs typeface="Times New Roman" pitchFamily="18" charset="0"/>
              </a:rPr>
              <a:t> </a:t>
            </a:r>
            <a:r>
              <a:rPr lang="ru-RU" i="1">
                <a:latin typeface="Times New Roman" pitchFamily="18" charset="0"/>
                <a:cs typeface="Times New Roman" pitchFamily="18" charset="0"/>
              </a:rPr>
              <a:t>для </a:t>
            </a:r>
            <a:r>
              <a:rPr lang="ru-RU" i="1" baseline="30000">
                <a:latin typeface="Times New Roman" pitchFamily="18" charset="0"/>
                <a:cs typeface="Times New Roman" pitchFamily="18" charset="0"/>
              </a:rPr>
              <a:t>198</a:t>
            </a:r>
            <a:r>
              <a:rPr lang="en-US" i="1">
                <a:latin typeface="Times New Roman" pitchFamily="18" charset="0"/>
                <a:cs typeface="Times New Roman" pitchFamily="18" charset="0"/>
              </a:rPr>
              <a:t>Tl</a:t>
            </a:r>
            <a:r>
              <a:rPr lang="ru-RU" i="1">
                <a:latin typeface="Times New Roman" pitchFamily="18" charset="0"/>
                <a:cs typeface="Times New Roman" pitchFamily="18" charset="0"/>
              </a:rPr>
              <a:t> и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Hg</a:t>
            </a:r>
            <a:r>
              <a:rPr lang="ru-RU" i="1">
                <a:latin typeface="Times New Roman" pitchFamily="18" charset="0"/>
                <a:cs typeface="Times New Roman" pitchFamily="18" charset="0"/>
              </a:rPr>
              <a:t> при взаимодействии </a:t>
            </a:r>
            <a:r>
              <a:rPr lang="ru-RU" i="1" baseline="30000">
                <a:latin typeface="Times New Roman" pitchFamily="18" charset="0"/>
                <a:cs typeface="Times New Roman" pitchFamily="18" charset="0"/>
              </a:rPr>
              <a:t>197</a:t>
            </a:r>
            <a:r>
              <a:rPr lang="en-US" i="1">
                <a:latin typeface="Times New Roman" pitchFamily="18" charset="0"/>
                <a:cs typeface="Times New Roman" pitchFamily="18" charset="0"/>
              </a:rPr>
              <a:t>Au</a:t>
            </a:r>
            <a:r>
              <a:rPr lang="ru-RU" i="1">
                <a:latin typeface="Times New Roman" pitchFamily="18" charset="0"/>
                <a:cs typeface="Times New Roman" pitchFamily="18" charset="0"/>
              </a:rPr>
              <a:t> с </a:t>
            </a:r>
            <a:r>
              <a:rPr lang="ru-RU" i="1" baseline="30000">
                <a:latin typeface="Times New Roman" pitchFamily="18" charset="0"/>
                <a:cs typeface="Times New Roman" pitchFamily="18" charset="0"/>
              </a:rPr>
              <a:t>3</a:t>
            </a:r>
            <a:r>
              <a:rPr lang="ru-RU" i="1">
                <a:latin typeface="Times New Roman" pitchFamily="18" charset="0"/>
                <a:cs typeface="Times New Roman" pitchFamily="18" charset="0"/>
              </a:rPr>
              <a:t>Не.</a:t>
            </a:r>
            <a:endParaRPr lang="ru-RU">
              <a:latin typeface="Times New Roman" pitchFamily="18" charset="0"/>
              <a:cs typeface="Times New Roman" pitchFamily="18" charset="0"/>
            </a:endParaRPr>
          </a:p>
        </p:txBody>
      </p:sp>
      <p:pic>
        <p:nvPicPr>
          <p:cNvPr id="892931" name="Picture 4"/>
          <p:cNvPicPr>
            <a:picLocks noChangeAspect="1" noChangeArrowheads="1"/>
          </p:cNvPicPr>
          <p:nvPr/>
        </p:nvPicPr>
        <p:blipFill>
          <a:blip r:embed="rId3" cstate="print"/>
          <a:srcRect/>
          <a:stretch>
            <a:fillRect/>
          </a:stretch>
        </p:blipFill>
        <p:spPr bwMode="auto">
          <a:xfrm>
            <a:off x="4067175" y="457200"/>
            <a:ext cx="4826000" cy="477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Специальное оформление">
  <a:themeElements>
    <a:clrScheme name="1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Специальное оформление">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4039</TotalTime>
  <Words>6606</Words>
  <Application>Microsoft Office PowerPoint</Application>
  <PresentationFormat>Экран (4:3)</PresentationFormat>
  <Paragraphs>1011</Paragraphs>
  <Slides>125</Slides>
  <Notes>39</Notes>
  <HiddenSlides>4</HiddenSlides>
  <MMClips>0</MMClips>
  <ScaleCrop>false</ScaleCrop>
  <HeadingPairs>
    <vt:vector size="6" baseType="variant">
      <vt:variant>
        <vt:lpstr>Тема</vt:lpstr>
      </vt:variant>
      <vt:variant>
        <vt:i4>58</vt:i4>
      </vt:variant>
      <vt:variant>
        <vt:lpstr>Внедренные серверы OLE</vt:lpstr>
      </vt:variant>
      <vt:variant>
        <vt:i4>2</vt:i4>
      </vt:variant>
      <vt:variant>
        <vt:lpstr>Заголовки слайдов</vt:lpstr>
      </vt:variant>
      <vt:variant>
        <vt:i4>125</vt:i4>
      </vt:variant>
    </vt:vector>
  </HeadingPairs>
  <TitlesOfParts>
    <vt:vector size="185" baseType="lpstr">
      <vt:lpstr>Тема Office</vt:lpstr>
      <vt:lpstr>Оформление по умолчанию</vt:lpstr>
      <vt:lpstr>1_Оформление по умолчанию</vt:lpstr>
      <vt:lpstr>2_Оформление по умолчанию</vt:lpstr>
      <vt:lpstr>3_Оформление по умолчанию</vt:lpstr>
      <vt:lpstr>4_Оформление по умолчанию</vt:lpstr>
      <vt:lpstr>5_Оформление по умолчанию</vt:lpstr>
      <vt:lpstr>6_Оформление по умолчанию</vt:lpstr>
      <vt:lpstr>7_Оформление по умолчанию</vt:lpstr>
      <vt:lpstr>8_Оформление по умолчанию</vt:lpstr>
      <vt:lpstr>9_Оформление по умолчанию</vt:lpstr>
      <vt:lpstr>10_Оформление по умолчанию</vt:lpstr>
      <vt:lpstr>11_Оформление по умолчанию</vt:lpstr>
      <vt:lpstr>12_Оформление по умолчанию</vt:lpstr>
      <vt:lpstr>13_Оформление по умолчанию</vt:lpstr>
      <vt:lpstr>14_Оформление по умолчанию</vt:lpstr>
      <vt:lpstr>15_Оформление по умолчанию</vt:lpstr>
      <vt:lpstr>17_Оформление по умолчанию</vt:lpstr>
      <vt:lpstr>1_Специальное оформление</vt:lpstr>
      <vt:lpstr>18_Оформление по умолчанию</vt:lpstr>
      <vt:lpstr>19_Оформление по умолчанию</vt:lpstr>
      <vt:lpstr>21_Оформление по умолчанию</vt:lpstr>
      <vt:lpstr>Default Design</vt:lpstr>
      <vt:lpstr>22_Оформление по умолчанию</vt:lpstr>
      <vt:lpstr>23_Оформление по умолчанию</vt:lpstr>
      <vt:lpstr>24_Оформление по умолчанию</vt:lpstr>
      <vt:lpstr>25_Оформление по умолчанию</vt:lpstr>
      <vt:lpstr>26_Оформление по умолчанию</vt:lpstr>
      <vt:lpstr>27_Оформление по умолчанию</vt:lpstr>
      <vt:lpstr>28_Оформление по умолчанию</vt:lpstr>
      <vt:lpstr>29_Оформление по умолчанию</vt:lpstr>
      <vt:lpstr>30_Оформление по умолчанию</vt:lpstr>
      <vt:lpstr>31_Оформление по умолчанию</vt:lpstr>
      <vt:lpstr>32_Оформление по умолчанию</vt:lpstr>
      <vt:lpstr>33_Оформление по умолчанию</vt:lpstr>
      <vt:lpstr>34_Оформление по умолчанию</vt:lpstr>
      <vt:lpstr>35_Оформление по умолчанию</vt:lpstr>
      <vt:lpstr>36_Оформление по умолчанию</vt:lpstr>
      <vt:lpstr>37_Оформление по умолчанию</vt:lpstr>
      <vt:lpstr>38_Оформление по умолчанию</vt:lpstr>
      <vt:lpstr>39_Оформление по умолчанию</vt:lpstr>
      <vt:lpstr>40_Оформление по умолчанию</vt:lpstr>
      <vt:lpstr>41_Оформление по умолчанию</vt:lpstr>
      <vt:lpstr>43_Оформление по умолчанию</vt:lpstr>
      <vt:lpstr>45_Оформление по умолчанию</vt:lpstr>
      <vt:lpstr>46_Оформление по умолчанию</vt:lpstr>
      <vt:lpstr>1_Default Design</vt:lpstr>
      <vt:lpstr>2_Default Design</vt:lpstr>
      <vt:lpstr>3_Default Design</vt:lpstr>
      <vt:lpstr>5_Default Design</vt:lpstr>
      <vt:lpstr>6_Default Design</vt:lpstr>
      <vt:lpstr>7_Default Design</vt:lpstr>
      <vt:lpstr>4_Default Design</vt:lpstr>
      <vt:lpstr>16_Оформление по умолчанию</vt:lpstr>
      <vt:lpstr>42_Оформление по умолчанию</vt:lpstr>
      <vt:lpstr>47_Оформление по умолчанию</vt:lpstr>
      <vt:lpstr>48_Оформление по умолчанию</vt:lpstr>
      <vt:lpstr>50_Оформление по умолчанию</vt:lpstr>
      <vt:lpstr>Graph</vt:lpstr>
      <vt:lpstr>Equation</vt:lpstr>
      <vt:lpstr>Слайд 1</vt:lpstr>
      <vt:lpstr>Слайд 2</vt:lpstr>
      <vt:lpstr>Слайд 3</vt:lpstr>
      <vt:lpstr>Слайд 4</vt:lpstr>
      <vt:lpstr>What is an isomer?</vt:lpstr>
      <vt:lpstr>Слайд 6</vt:lpstr>
      <vt:lpstr>Слайд 7</vt:lpstr>
      <vt:lpstr>Слайд 8</vt:lpstr>
      <vt:lpstr>Слайд 9</vt:lpstr>
      <vt:lpstr>Слайд 10</vt:lpstr>
      <vt:lpstr>Слайд 11</vt:lpstr>
      <vt:lpstr>Слайд 12</vt:lpstr>
      <vt:lpstr>Слайд 13</vt:lpstr>
      <vt:lpstr>Слайд 14</vt:lpstr>
      <vt:lpstr>       44mSc</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Gamma rays and energy levels</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σmax near the Coulomb barrier for neutron transfer  in the reactions d- and 6He- induced reactions</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Non-spherical nuclei</vt:lpstr>
      <vt:lpstr>Non-spherical nuclei</vt:lpstr>
      <vt:lpstr>How are nuclei produced?</vt:lpstr>
      <vt:lpstr>Слайд 90</vt:lpstr>
      <vt:lpstr>Слайд 91</vt:lpstr>
      <vt:lpstr>Spherical Shell Model</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Nuclear structure in a nut shell</vt:lpstr>
      <vt:lpstr>Gamma rays and energy levels</vt:lpstr>
      <vt:lpstr>What is an isomer?</vt:lpstr>
      <vt:lpstr>Non-spherical nuclei</vt:lpstr>
      <vt:lpstr>How are nuclei produced?</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Skobelev</dc:creator>
  <cp:lastModifiedBy>Skobelev</cp:lastModifiedBy>
  <cp:revision>207</cp:revision>
  <dcterms:created xsi:type="dcterms:W3CDTF">2014-03-05T10:59:46Z</dcterms:created>
  <dcterms:modified xsi:type="dcterms:W3CDTF">2014-07-02T20:40:25Z</dcterms:modified>
</cp:coreProperties>
</file>