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60" r:id="rId4"/>
    <p:sldId id="287" r:id="rId5"/>
    <p:sldId id="288" r:id="rId6"/>
    <p:sldId id="289" r:id="rId7"/>
    <p:sldId id="267" r:id="rId8"/>
    <p:sldId id="290" r:id="rId9"/>
    <p:sldId id="268" r:id="rId10"/>
    <p:sldId id="270" r:id="rId11"/>
    <p:sldId id="282" r:id="rId12"/>
    <p:sldId id="272" r:id="rId13"/>
  </p:sldIdLst>
  <p:sldSz cx="9144000" cy="6858000" type="screen4x3"/>
  <p:notesSz cx="6400800" cy="86868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62852" autoAdjust="0"/>
  </p:normalViewPr>
  <p:slideViewPr>
    <p:cSldViewPr>
      <p:cViewPr varScale="1">
        <p:scale>
          <a:sx n="49" d="100"/>
          <a:sy n="49" d="100"/>
        </p:scale>
        <p:origin x="-1038" y="-102"/>
      </p:cViewPr>
      <p:guideLst>
        <p:guide orient="horz" pos="2160"/>
        <p:guide pos="2880"/>
      </p:guideLst>
    </p:cSldViewPr>
  </p:slideViewPr>
  <p:outlineViewPr>
    <p:cViewPr>
      <p:scale>
        <a:sx n="33" d="100"/>
        <a:sy n="33" d="100"/>
      </p:scale>
      <p:origin x="0" y="10866"/>
    </p:cViewPr>
  </p:outlineViewPr>
  <p:notesTextViewPr>
    <p:cViewPr>
      <p:scale>
        <a:sx n="100" d="100"/>
        <a:sy n="100" d="100"/>
      </p:scale>
      <p:origin x="0" y="0"/>
    </p:cViewPr>
  </p:notesTextViewPr>
  <p:notesViewPr>
    <p:cSldViewPr>
      <p:cViewPr varScale="1">
        <p:scale>
          <a:sx n="49" d="100"/>
          <a:sy n="49" d="100"/>
        </p:scale>
        <p:origin x="-1896" y="-108"/>
      </p:cViewPr>
      <p:guideLst>
        <p:guide orient="horz" pos="2736"/>
        <p:guide pos="201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PlaceHolder 1"/>
          <p:cNvSpPr>
            <a:spLocks noGrp="1" noRot="1" noChangeAspect="1"/>
          </p:cNvSpPr>
          <p:nvPr>
            <p:ph type="sldImg"/>
          </p:nvPr>
        </p:nvSpPr>
        <p:spPr>
          <a:xfrm>
            <a:off x="1457325" y="668338"/>
            <a:ext cx="4402138" cy="3302000"/>
          </a:xfrm>
          <a:prstGeom prst="rect">
            <a:avLst/>
          </a:prstGeom>
        </p:spPr>
        <p:txBody>
          <a:bodyPr lIns="0" tIns="0" rIns="0" bIns="0" anchor="ctr">
            <a:noAutofit/>
          </a:bodyPr>
          <a:lstStyle/>
          <a:p>
            <a:r>
              <a:rPr lang="en-US" sz="3100" b="0" strike="noStrike" spc="-1" dirty="0">
                <a:solidFill>
                  <a:srgbClr val="000000"/>
                </a:solidFill>
                <a:latin typeface="Arial"/>
              </a:rPr>
              <a:t>Click to move the slide</a:t>
            </a:r>
          </a:p>
        </p:txBody>
      </p:sp>
      <p:sp>
        <p:nvSpPr>
          <p:cNvPr id="134" name="PlaceHolder 2"/>
          <p:cNvSpPr>
            <a:spLocks noGrp="1"/>
          </p:cNvSpPr>
          <p:nvPr>
            <p:ph type="body"/>
          </p:nvPr>
        </p:nvSpPr>
        <p:spPr>
          <a:xfrm>
            <a:off x="731862" y="4180843"/>
            <a:ext cx="5854554" cy="3960632"/>
          </a:xfrm>
          <a:prstGeom prst="rect">
            <a:avLst/>
          </a:prstGeom>
        </p:spPr>
        <p:txBody>
          <a:bodyPr lIns="0" tIns="0" rIns="0" bIns="0">
            <a:noAutofit/>
          </a:bodyPr>
          <a:lstStyle/>
          <a:p>
            <a:r>
              <a:rPr lang="be-BY" sz="1700" b="0" strike="noStrike" spc="-1" dirty="0">
                <a:latin typeface="Arial"/>
              </a:rPr>
              <a:t>Click to edit the notes format</a:t>
            </a:r>
          </a:p>
        </p:txBody>
      </p:sp>
      <p:sp>
        <p:nvSpPr>
          <p:cNvPr id="135" name="PlaceHolder 3"/>
          <p:cNvSpPr>
            <a:spLocks noGrp="1"/>
          </p:cNvSpPr>
          <p:nvPr>
            <p:ph type="hdr"/>
          </p:nvPr>
        </p:nvSpPr>
        <p:spPr>
          <a:xfrm>
            <a:off x="0" y="0"/>
            <a:ext cx="3175921" cy="439790"/>
          </a:xfrm>
          <a:prstGeom prst="rect">
            <a:avLst/>
          </a:prstGeom>
        </p:spPr>
        <p:txBody>
          <a:bodyPr lIns="0" tIns="0" rIns="0" bIns="0">
            <a:noAutofit/>
          </a:bodyPr>
          <a:lstStyle/>
          <a:p>
            <a:r>
              <a:rPr lang="be-BY" sz="1200" b="0" strike="noStrike" spc="-1" dirty="0">
                <a:latin typeface="Times New Roman"/>
              </a:rPr>
              <a:t>&lt;header&gt;</a:t>
            </a:r>
          </a:p>
        </p:txBody>
      </p:sp>
      <p:sp>
        <p:nvSpPr>
          <p:cNvPr id="136" name="PlaceHolder 4"/>
          <p:cNvSpPr>
            <a:spLocks noGrp="1"/>
          </p:cNvSpPr>
          <p:nvPr>
            <p:ph type="dt"/>
          </p:nvPr>
        </p:nvSpPr>
        <p:spPr>
          <a:xfrm>
            <a:off x="4142357" y="0"/>
            <a:ext cx="3175921" cy="439790"/>
          </a:xfrm>
          <a:prstGeom prst="rect">
            <a:avLst/>
          </a:prstGeom>
        </p:spPr>
        <p:txBody>
          <a:bodyPr lIns="0" tIns="0" rIns="0" bIns="0">
            <a:noAutofit/>
          </a:bodyPr>
          <a:lstStyle/>
          <a:p>
            <a:pPr algn="r"/>
            <a:r>
              <a:rPr lang="be-BY" sz="1200" b="0" strike="noStrike" spc="-1" dirty="0">
                <a:latin typeface="Times New Roman"/>
              </a:rPr>
              <a:t>&lt;date/time&gt;</a:t>
            </a:r>
          </a:p>
        </p:txBody>
      </p:sp>
      <p:sp>
        <p:nvSpPr>
          <p:cNvPr id="137" name="PlaceHolder 5"/>
          <p:cNvSpPr>
            <a:spLocks noGrp="1"/>
          </p:cNvSpPr>
          <p:nvPr>
            <p:ph type="ftr"/>
          </p:nvPr>
        </p:nvSpPr>
        <p:spPr>
          <a:xfrm>
            <a:off x="0" y="8362000"/>
            <a:ext cx="3175921" cy="439790"/>
          </a:xfrm>
          <a:prstGeom prst="rect">
            <a:avLst/>
          </a:prstGeom>
        </p:spPr>
        <p:txBody>
          <a:bodyPr lIns="0" tIns="0" rIns="0" bIns="0" anchor="b">
            <a:noAutofit/>
          </a:bodyPr>
          <a:lstStyle/>
          <a:p>
            <a:r>
              <a:rPr lang="be-BY" sz="1200" b="0" strike="noStrike" spc="-1" dirty="0">
                <a:latin typeface="Times New Roman"/>
              </a:rPr>
              <a:t>&lt;footer&gt;</a:t>
            </a:r>
          </a:p>
        </p:txBody>
      </p:sp>
      <p:sp>
        <p:nvSpPr>
          <p:cNvPr id="138" name="PlaceHolder 6"/>
          <p:cNvSpPr>
            <a:spLocks noGrp="1"/>
          </p:cNvSpPr>
          <p:nvPr>
            <p:ph type="sldNum"/>
          </p:nvPr>
        </p:nvSpPr>
        <p:spPr>
          <a:xfrm>
            <a:off x="4142357" y="8362000"/>
            <a:ext cx="3175921" cy="439790"/>
          </a:xfrm>
          <a:prstGeom prst="rect">
            <a:avLst/>
          </a:prstGeom>
        </p:spPr>
        <p:txBody>
          <a:bodyPr lIns="0" tIns="0" rIns="0" bIns="0" anchor="b">
            <a:noAutofit/>
          </a:bodyPr>
          <a:lstStyle/>
          <a:p>
            <a:pPr algn="r"/>
            <a:fld id="{46FDD7A7-4A91-42C1-86BD-366F7AB78572}" type="slidenum">
              <a:rPr lang="be-BY" sz="1200" b="0" strike="noStrike" spc="-1">
                <a:latin typeface="Times New Roman"/>
              </a:rPr>
              <a:pPr algn="r"/>
              <a:t>‹#›</a:t>
            </a:fld>
            <a:endParaRPr lang="be-BY" sz="1200" b="0" strike="noStrike" spc="-1" dirty="0">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1030288" y="652463"/>
            <a:ext cx="4340225" cy="3255962"/>
          </a:xfrm>
          <a:prstGeom prst="rect">
            <a:avLst/>
          </a:prstGeom>
        </p:spPr>
      </p:sp>
      <p:sp>
        <p:nvSpPr>
          <p:cNvPr id="308" name="PlaceHolder 2"/>
          <p:cNvSpPr>
            <a:spLocks noGrp="1"/>
          </p:cNvSpPr>
          <p:nvPr>
            <p:ph type="body"/>
          </p:nvPr>
        </p:nvSpPr>
        <p:spPr>
          <a:xfrm>
            <a:off x="639659" y="4126026"/>
            <a:ext cx="5120998" cy="3908966"/>
          </a:xfrm>
          <a:prstGeom prst="rect">
            <a:avLst/>
          </a:prstGeom>
        </p:spPr>
        <p:txBody>
          <a:bodyPr>
            <a:noAutofit/>
          </a:bodyPr>
          <a:lstStyle/>
          <a:p>
            <a:endParaRPr lang="be-BY" sz="1700" spc="-1" dirty="0">
              <a:latin typeface="Arial"/>
            </a:endParaRPr>
          </a:p>
        </p:txBody>
      </p:sp>
      <p:sp>
        <p:nvSpPr>
          <p:cNvPr id="309" name="TextShape 3"/>
          <p:cNvSpPr txBox="1"/>
          <p:nvPr/>
        </p:nvSpPr>
        <p:spPr>
          <a:xfrm>
            <a:off x="3625071" y="8250477"/>
            <a:ext cx="2773888" cy="434434"/>
          </a:xfrm>
          <a:prstGeom prst="rect">
            <a:avLst/>
          </a:prstGeom>
          <a:noFill/>
          <a:ln w="0">
            <a:noFill/>
          </a:ln>
        </p:spPr>
        <p:txBody>
          <a:bodyPr lIns="78184" tIns="39092" rIns="78184" bIns="39092" anchor="b">
            <a:noAutofit/>
          </a:bodyPr>
          <a:lstStyle/>
          <a:p>
            <a:pPr algn="r">
              <a:lnSpc>
                <a:spcPct val="100000"/>
              </a:lnSpc>
            </a:pPr>
            <a:fld id="{70F21AD4-F7A6-42C7-8084-5E0F957ED84D}" type="slidenum">
              <a:rPr lang="be-BY" sz="1000" spc="-1"/>
              <a:pPr algn="r">
                <a:lnSpc>
                  <a:spcPct val="100000"/>
                </a:lnSpc>
              </a:pPr>
              <a:t>1</a:t>
            </a:fld>
            <a:endParaRPr lang="be-BY" sz="1000" spc="-1" dirty="0">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PlaceHolder 1"/>
          <p:cNvSpPr>
            <a:spLocks noGrp="1" noRot="1" noChangeAspect="1"/>
          </p:cNvSpPr>
          <p:nvPr>
            <p:ph type="sldImg"/>
          </p:nvPr>
        </p:nvSpPr>
        <p:spPr>
          <a:xfrm>
            <a:off x="1030288" y="652463"/>
            <a:ext cx="4340225" cy="3255962"/>
          </a:xfrm>
          <a:prstGeom prst="rect">
            <a:avLst/>
          </a:prstGeom>
        </p:spPr>
      </p:sp>
      <p:sp>
        <p:nvSpPr>
          <p:cNvPr id="348" name="PlaceHolder 2"/>
          <p:cNvSpPr>
            <a:spLocks noGrp="1"/>
          </p:cNvSpPr>
          <p:nvPr>
            <p:ph type="body"/>
          </p:nvPr>
        </p:nvSpPr>
        <p:spPr>
          <a:xfrm>
            <a:off x="639659" y="4126026"/>
            <a:ext cx="5120998" cy="3908966"/>
          </a:xfrm>
          <a:prstGeom prst="rect">
            <a:avLst/>
          </a:prstGeom>
        </p:spPr>
        <p:txBody>
          <a:bodyPr>
            <a:normAutofit fontScale="97500"/>
          </a:bodyPr>
          <a:lstStyle/>
          <a:p>
            <a:pPr marL="184686" indent="-184686"/>
            <a:endParaRPr lang="be-BY" sz="1700" spc="-1" dirty="0">
              <a:latin typeface="Arial"/>
            </a:endParaRPr>
          </a:p>
        </p:txBody>
      </p:sp>
      <p:sp>
        <p:nvSpPr>
          <p:cNvPr id="349" name="TextShape 3"/>
          <p:cNvSpPr txBox="1"/>
          <p:nvPr/>
        </p:nvSpPr>
        <p:spPr>
          <a:xfrm>
            <a:off x="3625071" y="8250477"/>
            <a:ext cx="2773888" cy="434434"/>
          </a:xfrm>
          <a:prstGeom prst="rect">
            <a:avLst/>
          </a:prstGeom>
          <a:noFill/>
          <a:ln w="0">
            <a:noFill/>
          </a:ln>
        </p:spPr>
        <p:txBody>
          <a:bodyPr lIns="78184" tIns="39092" rIns="78184" bIns="39092" anchor="b">
            <a:noAutofit/>
          </a:bodyPr>
          <a:lstStyle/>
          <a:p>
            <a:pPr algn="r">
              <a:lnSpc>
                <a:spcPct val="100000"/>
              </a:lnSpc>
            </a:pPr>
            <a:fld id="{82FB334C-4AF4-466D-B3F0-28F2D6A85FDB}" type="slidenum">
              <a:rPr lang="be-BY" sz="1000" spc="-1">
                <a:solidFill>
                  <a:srgbClr val="000000"/>
                </a:solidFill>
              </a:rPr>
              <a:pPr algn="r">
                <a:lnSpc>
                  <a:spcPct val="100000"/>
                </a:lnSpc>
              </a:pPr>
              <a:t>10</a:t>
            </a:fld>
            <a:endParaRPr lang="be-BY" sz="1000" spc="-1" dirty="0">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laceHolder 1"/>
          <p:cNvSpPr>
            <a:spLocks noGrp="1" noRot="1" noChangeAspect="1"/>
          </p:cNvSpPr>
          <p:nvPr>
            <p:ph type="sldImg"/>
          </p:nvPr>
        </p:nvSpPr>
        <p:spPr>
          <a:xfrm>
            <a:off x="1030288" y="652463"/>
            <a:ext cx="4340225" cy="3255962"/>
          </a:xfrm>
          <a:prstGeom prst="rect">
            <a:avLst/>
          </a:prstGeom>
        </p:spPr>
      </p:sp>
      <p:sp>
        <p:nvSpPr>
          <p:cNvPr id="384" name="PlaceHolder 2"/>
          <p:cNvSpPr>
            <a:spLocks noGrp="1"/>
          </p:cNvSpPr>
          <p:nvPr>
            <p:ph type="body"/>
          </p:nvPr>
        </p:nvSpPr>
        <p:spPr>
          <a:xfrm>
            <a:off x="639659" y="4126026"/>
            <a:ext cx="5120998" cy="3908966"/>
          </a:xfrm>
          <a:prstGeom prst="rect">
            <a:avLst/>
          </a:prstGeom>
        </p:spPr>
        <p:txBody>
          <a:bodyPr>
            <a:noAutofit/>
          </a:bodyPr>
          <a:lstStyle/>
          <a:p>
            <a:pPr>
              <a:tabLst>
                <a:tab pos="0" algn="l"/>
              </a:tabLst>
            </a:pPr>
            <a:r>
              <a:rPr lang="ru-RU" dirty="0" smtClean="0"/>
              <a:t>База данных коэффициентов внесена в программного продукта «Оценка доз», предназначенного для </a:t>
            </a:r>
            <a:r>
              <a:rPr lang="ru-RU" dirty="0" err="1" smtClean="0"/>
              <a:t>экспресс-оценки</a:t>
            </a:r>
            <a:r>
              <a:rPr lang="ru-RU" dirty="0" smtClean="0"/>
              <a:t> доз облучения пациентов при диагностической рентгенографии [5]. Программный продукт «Оценка доз» доступен в НИИ ЯП БГУ по запросу. Эта программа позволяет определять как входную дозу, так и вычислять эффективную дозу облучения в соответствии с алгоритмом расчета, рекомендованным в Публикации № 103 МКРЗ. Программный продукт «Оценка доз» может быть полезным для внедрения концепции ДРУ в клиническую практику, поскольку использованный в расчетах </a:t>
            </a:r>
            <a:r>
              <a:rPr lang="ru-RU" dirty="0" err="1" smtClean="0"/>
              <a:t>референтный</a:t>
            </a:r>
            <a:r>
              <a:rPr lang="ru-RU" dirty="0" smtClean="0"/>
              <a:t> фантом МКРЗ взрослого мужчины по своим антропометрическим параметрам соответствует человеку средних размеров</a:t>
            </a:r>
            <a:endParaRPr lang="be-BY" spc="-1" dirty="0">
              <a:latin typeface="Arial"/>
            </a:endParaRPr>
          </a:p>
        </p:txBody>
      </p:sp>
      <p:sp>
        <p:nvSpPr>
          <p:cNvPr id="385" name="TextShape 3"/>
          <p:cNvSpPr txBox="1"/>
          <p:nvPr/>
        </p:nvSpPr>
        <p:spPr>
          <a:xfrm>
            <a:off x="3625071" y="8250477"/>
            <a:ext cx="2773888" cy="434434"/>
          </a:xfrm>
          <a:prstGeom prst="rect">
            <a:avLst/>
          </a:prstGeom>
          <a:noFill/>
          <a:ln w="0">
            <a:noFill/>
          </a:ln>
        </p:spPr>
        <p:txBody>
          <a:bodyPr lIns="78184" tIns="39092" rIns="78184" bIns="39092" anchor="b">
            <a:noAutofit/>
          </a:bodyPr>
          <a:lstStyle/>
          <a:p>
            <a:pPr algn="r">
              <a:lnSpc>
                <a:spcPct val="100000"/>
              </a:lnSpc>
            </a:pPr>
            <a:fld id="{FEDAB056-4140-4C39-8C05-62DCD2CF00B1}" type="slidenum">
              <a:rPr lang="be-BY" sz="1000" spc="-1"/>
              <a:pPr algn="r">
                <a:lnSpc>
                  <a:spcPct val="100000"/>
                </a:lnSpc>
              </a:pPr>
              <a:t>11</a:t>
            </a:fld>
            <a:endParaRPr lang="be-BY" sz="1000" spc="-1" dirty="0">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PlaceHolder 1"/>
          <p:cNvSpPr>
            <a:spLocks noGrp="1" noRot="1" noChangeAspect="1"/>
          </p:cNvSpPr>
          <p:nvPr>
            <p:ph type="sldImg"/>
          </p:nvPr>
        </p:nvSpPr>
        <p:spPr>
          <a:xfrm>
            <a:off x="1030288" y="652463"/>
            <a:ext cx="4340225" cy="3255962"/>
          </a:xfrm>
          <a:prstGeom prst="rect">
            <a:avLst/>
          </a:prstGeom>
        </p:spPr>
      </p:sp>
      <p:sp>
        <p:nvSpPr>
          <p:cNvPr id="354" name="PlaceHolder 2"/>
          <p:cNvSpPr>
            <a:spLocks noGrp="1"/>
          </p:cNvSpPr>
          <p:nvPr>
            <p:ph type="body"/>
          </p:nvPr>
        </p:nvSpPr>
        <p:spPr>
          <a:xfrm>
            <a:off x="639659" y="4126026"/>
            <a:ext cx="5120998" cy="3908966"/>
          </a:xfrm>
          <a:prstGeom prst="rect">
            <a:avLst/>
          </a:prstGeom>
        </p:spPr>
        <p:txBody>
          <a:bodyPr>
            <a:normAutofit/>
          </a:bodyPr>
          <a:lstStyle/>
          <a:p>
            <a:pPr marL="184686" indent="-184686"/>
            <a:endParaRPr lang="be-BY" sz="1700" spc="-1" dirty="0">
              <a:latin typeface="Arial"/>
            </a:endParaRPr>
          </a:p>
        </p:txBody>
      </p:sp>
      <p:sp>
        <p:nvSpPr>
          <p:cNvPr id="355" name="TextShape 3"/>
          <p:cNvSpPr txBox="1"/>
          <p:nvPr/>
        </p:nvSpPr>
        <p:spPr>
          <a:xfrm>
            <a:off x="3625071" y="8250477"/>
            <a:ext cx="2773888" cy="434434"/>
          </a:xfrm>
          <a:prstGeom prst="rect">
            <a:avLst/>
          </a:prstGeom>
          <a:noFill/>
          <a:ln w="0">
            <a:noFill/>
          </a:ln>
        </p:spPr>
        <p:txBody>
          <a:bodyPr lIns="78184" tIns="39092" rIns="78184" bIns="39092" anchor="b">
            <a:noAutofit/>
          </a:bodyPr>
          <a:lstStyle/>
          <a:p>
            <a:pPr algn="r">
              <a:lnSpc>
                <a:spcPct val="100000"/>
              </a:lnSpc>
            </a:pPr>
            <a:fld id="{938CD935-6BCB-4206-991C-B722CF134ABC}" type="slidenum">
              <a:rPr lang="be-BY" sz="1000" spc="-1">
                <a:solidFill>
                  <a:srgbClr val="000000"/>
                </a:solidFill>
              </a:rPr>
              <a:pPr algn="r">
                <a:lnSpc>
                  <a:spcPct val="100000"/>
                </a:lnSpc>
              </a:pPr>
              <a:t>12</a:t>
            </a:fld>
            <a:endParaRPr lang="be-BY" sz="1000" spc="-1" dirty="0">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1030288" y="652463"/>
            <a:ext cx="4340225" cy="3255962"/>
          </a:xfrm>
          <a:prstGeom prst="rect">
            <a:avLst/>
          </a:prstGeom>
        </p:spPr>
      </p:sp>
      <p:sp>
        <p:nvSpPr>
          <p:cNvPr id="311" name="PlaceHolder 2"/>
          <p:cNvSpPr>
            <a:spLocks noGrp="1"/>
          </p:cNvSpPr>
          <p:nvPr>
            <p:ph type="body"/>
          </p:nvPr>
        </p:nvSpPr>
        <p:spPr>
          <a:xfrm>
            <a:off x="639659" y="4126026"/>
            <a:ext cx="5120998" cy="3908966"/>
          </a:xfrm>
          <a:prstGeom prst="rect">
            <a:avLst/>
          </a:prstGeom>
        </p:spPr>
        <p:txBody>
          <a:bodyPr>
            <a:noAutofit/>
          </a:bodyPr>
          <a:lstStyle/>
          <a:p>
            <a:pPr marL="293344" defTabSz="781839">
              <a:spcBef>
                <a:spcPts val="548"/>
              </a:spcBef>
              <a:buClr>
                <a:srgbClr val="000000"/>
              </a:buClr>
              <a:buFontTx/>
              <a:buAutoNum type="arabicPeriod"/>
              <a:tabLst>
                <a:tab pos="0" algn="l"/>
              </a:tabLst>
              <a:defRPr/>
            </a:pPr>
            <a:r>
              <a:rPr lang="ru-RU" sz="2400" dirty="0" smtClean="0"/>
              <a:t>Медицинское облучение, проводимое в диагностических целях, нацелено на получение изображений.</a:t>
            </a:r>
          </a:p>
          <a:p>
            <a:pPr marL="293344" defTabSz="781839">
              <a:spcBef>
                <a:spcPts val="548"/>
              </a:spcBef>
              <a:buClr>
                <a:srgbClr val="000000"/>
              </a:buClr>
              <a:buFontTx/>
              <a:buAutoNum type="arabicPeriod"/>
              <a:tabLst>
                <a:tab pos="0" algn="l"/>
              </a:tabLst>
              <a:defRPr/>
            </a:pPr>
            <a:r>
              <a:rPr lang="ru-RU" sz="2400" dirty="0" smtClean="0"/>
              <a:t>Использование при этом ионизирующего излучения неотъемлемо от радиационного риска.</a:t>
            </a:r>
          </a:p>
          <a:p>
            <a:pPr marL="293344" marR="0" indent="0" algn="l" defTabSz="781839" rtl="0" eaLnBrk="1" fontAlgn="auto" latinLnBrk="0" hangingPunct="1">
              <a:lnSpc>
                <a:spcPct val="100000"/>
              </a:lnSpc>
              <a:spcBef>
                <a:spcPts val="548"/>
              </a:spcBef>
              <a:spcAft>
                <a:spcPts val="0"/>
              </a:spcAft>
              <a:buClr>
                <a:srgbClr val="000000"/>
              </a:buClr>
              <a:buSzTx/>
              <a:buFontTx/>
              <a:buAutoNum type="arabicPeriod"/>
              <a:tabLst>
                <a:tab pos="0" algn="l"/>
              </a:tabLst>
              <a:defRPr/>
            </a:pPr>
            <a:r>
              <a:rPr lang="be-BY" sz="2400" spc="-1" dirty="0" smtClean="0"/>
              <a:t>Вред от медицинского облучения меньше, чем приносимая польза для пациента. Отчасти поэтому </a:t>
            </a:r>
            <a:r>
              <a:rPr lang="ru-RU" sz="2400" spc="-1" dirty="0" smtClean="0">
                <a:solidFill>
                  <a:srgbClr val="000000"/>
                </a:solidFill>
                <a:latin typeface="Tahoma"/>
                <a:ea typeface="Tahoma"/>
              </a:rPr>
              <a:t>пределы доз не применяются для медицинского облучения.</a:t>
            </a:r>
            <a:endParaRPr lang="be-BY" sz="2400" spc="-1" dirty="0" smtClean="0"/>
          </a:p>
          <a:p>
            <a:pPr marL="293344" defTabSz="781839">
              <a:spcBef>
                <a:spcPts val="548"/>
              </a:spcBef>
              <a:buClr>
                <a:srgbClr val="000000"/>
              </a:buClr>
              <a:buFontTx/>
              <a:buAutoNum type="arabicPeriod"/>
              <a:tabLst>
                <a:tab pos="0" algn="l"/>
              </a:tabLst>
              <a:defRPr/>
            </a:pPr>
            <a:r>
              <a:rPr lang="ru-RU" sz="2400" dirty="0" smtClean="0"/>
              <a:t>Задачей радиационной защиты при медицинском облучении является минимизация радиационной нагрузки при сохранении качества диагностической информации.</a:t>
            </a:r>
            <a:endParaRPr lang="en-US" sz="2400" spc="-1" dirty="0" smtClean="0"/>
          </a:p>
          <a:p>
            <a:pPr marL="293344" defTabSz="781839">
              <a:spcBef>
                <a:spcPts val="548"/>
              </a:spcBef>
              <a:buClr>
                <a:srgbClr val="000000"/>
              </a:buClr>
              <a:buFontTx/>
              <a:buAutoNum type="arabicPeriod"/>
              <a:tabLst>
                <a:tab pos="0" algn="l"/>
              </a:tabLst>
              <a:defRPr/>
            </a:pPr>
            <a:r>
              <a:rPr lang="ru-RU" sz="2400" spc="-1" dirty="0" smtClean="0">
                <a:solidFill>
                  <a:srgbClr val="000000"/>
                </a:solidFill>
                <a:latin typeface="Tahoma"/>
                <a:ea typeface="Tahoma"/>
              </a:rPr>
              <a:t>Обоснованность проведения рентгенологического исследования определяется тем, что врач-специалист направляет на процедуру, а врач-рентгенолог принимает решение о возможности ее выполнения. Очевидно, что в зависимости от показаний исследование может быть исключено. Например, при наличии у пациентки беременности следует избегать облучения, при котором эмбрион будет находиться в области прямого излучения.</a:t>
            </a:r>
            <a:endParaRPr lang="be-BY" sz="2400" spc="-1" dirty="0" smtClean="0"/>
          </a:p>
        </p:txBody>
      </p:sp>
      <p:sp>
        <p:nvSpPr>
          <p:cNvPr id="312" name="TextShape 3"/>
          <p:cNvSpPr txBox="1"/>
          <p:nvPr/>
        </p:nvSpPr>
        <p:spPr>
          <a:xfrm>
            <a:off x="3625071" y="8250477"/>
            <a:ext cx="2773888" cy="434434"/>
          </a:xfrm>
          <a:prstGeom prst="rect">
            <a:avLst/>
          </a:prstGeom>
          <a:noFill/>
          <a:ln w="0">
            <a:noFill/>
          </a:ln>
        </p:spPr>
        <p:txBody>
          <a:bodyPr lIns="78184" tIns="39092" rIns="78184" bIns="39092" anchor="b">
            <a:noAutofit/>
          </a:bodyPr>
          <a:lstStyle/>
          <a:p>
            <a:pPr algn="r">
              <a:lnSpc>
                <a:spcPct val="100000"/>
              </a:lnSpc>
            </a:pPr>
            <a:fld id="{2BD81C78-0EB1-42AC-AE75-623F2DE373E6}" type="slidenum">
              <a:rPr lang="be-BY" sz="1000" spc="-1"/>
              <a:pPr algn="r">
                <a:lnSpc>
                  <a:spcPct val="100000"/>
                </a:lnSpc>
              </a:pPr>
              <a:t>2</a:t>
            </a:fld>
            <a:endParaRPr lang="be-BY" sz="1000" spc="-1" dirty="0">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1030288" y="652463"/>
            <a:ext cx="4340225" cy="3255962"/>
          </a:xfrm>
          <a:prstGeom prst="rect">
            <a:avLst/>
          </a:prstGeom>
        </p:spPr>
      </p:sp>
      <p:sp>
        <p:nvSpPr>
          <p:cNvPr id="318" name="PlaceHolder 2"/>
          <p:cNvSpPr>
            <a:spLocks noGrp="1"/>
          </p:cNvSpPr>
          <p:nvPr>
            <p:ph type="body"/>
          </p:nvPr>
        </p:nvSpPr>
        <p:spPr>
          <a:xfrm>
            <a:off x="639659" y="4126026"/>
            <a:ext cx="5120998" cy="3908966"/>
          </a:xfrm>
          <a:prstGeom prst="rect">
            <a:avLst/>
          </a:prstGeom>
        </p:spPr>
        <p:txBody>
          <a:bodyPr>
            <a:noAutofit/>
          </a:bodyPr>
          <a:lstStyle/>
          <a:p>
            <a:pPr marL="0" marR="0" indent="0" algn="l" defTabSz="781839" rtl="0" eaLnBrk="1" fontAlgn="auto" latinLnBrk="0" hangingPunct="1">
              <a:lnSpc>
                <a:spcPct val="100000"/>
              </a:lnSpc>
              <a:spcBef>
                <a:spcPts val="0"/>
              </a:spcBef>
              <a:spcAft>
                <a:spcPts val="0"/>
              </a:spcAft>
              <a:buClrTx/>
              <a:buSzTx/>
              <a:buFontTx/>
              <a:buNone/>
              <a:tabLst/>
              <a:defRPr/>
            </a:pPr>
            <a:r>
              <a:rPr lang="ru-RU" dirty="0" smtClean="0"/>
              <a:t>«Нормальных условиях»</a:t>
            </a:r>
            <a:r>
              <a:rPr lang="ru-RU" baseline="0" dirty="0" smtClean="0"/>
              <a:t> </a:t>
            </a:r>
            <a:r>
              <a:rPr lang="ru-RU" baseline="0" dirty="0" smtClean="0"/>
              <a:t>означает, что </a:t>
            </a:r>
            <a:r>
              <a:rPr lang="ru-RU" dirty="0" smtClean="0"/>
              <a:t>учитываются только те сеансы облучения, в ходе которых были получены результаты исследования надлежащего качества.</a:t>
            </a:r>
          </a:p>
          <a:p>
            <a:pPr defTabSz="781839">
              <a:defRPr/>
            </a:pPr>
            <a:r>
              <a:rPr lang="ru-RU" dirty="0" smtClean="0"/>
              <a:t>Выявляемые высокие дозы облучения могут быть обусловлены использованием рентгенодиагностических аппаратов с менее чувствительным приемником изображения. Поэтому нельзя ожидать, что дозы облучения в кабинетах с устаревшими пленочными рентгеновскими аппаратами будут соответствовать </a:t>
            </a:r>
            <a:r>
              <a:rPr lang="ru-RU" dirty="0" smtClean="0"/>
              <a:t>значению </a:t>
            </a:r>
            <a:r>
              <a:rPr lang="ru-RU" dirty="0" smtClean="0"/>
              <a:t>диагностического </a:t>
            </a:r>
            <a:r>
              <a:rPr lang="ru-RU" dirty="0" err="1" smtClean="0"/>
              <a:t>референтного</a:t>
            </a:r>
            <a:r>
              <a:rPr lang="ru-RU" dirty="0" smtClean="0"/>
              <a:t> </a:t>
            </a:r>
            <a:r>
              <a:rPr lang="ru-RU" dirty="0" smtClean="0"/>
              <a:t>уровня, определенного на современных рентгеновских аппаратах.</a:t>
            </a:r>
          </a:p>
          <a:p>
            <a:pPr marL="0" marR="0" indent="0" algn="l" defTabSz="781839" rtl="0" eaLnBrk="1" fontAlgn="auto" latinLnBrk="0" hangingPunct="1">
              <a:lnSpc>
                <a:spcPct val="100000"/>
              </a:lnSpc>
              <a:spcBef>
                <a:spcPts val="0"/>
              </a:spcBef>
              <a:spcAft>
                <a:spcPts val="0"/>
              </a:spcAft>
              <a:buClrTx/>
              <a:buSzTx/>
              <a:buFontTx/>
              <a:buNone/>
              <a:tabLst/>
              <a:defRPr/>
            </a:pPr>
            <a:r>
              <a:rPr lang="ru-RU" dirty="0" smtClean="0"/>
              <a:t>При постоянной регистрации высоких доз</a:t>
            </a:r>
            <a:r>
              <a:rPr lang="ru-RU" baseline="0" dirty="0" smtClean="0"/>
              <a:t> </a:t>
            </a:r>
            <a:r>
              <a:rPr lang="ru-RU" dirty="0" smtClean="0"/>
              <a:t>в данном учреждении здравоохранения, необходимо выяснить, почему такая ситуация наблюдается систематически.</a:t>
            </a:r>
          </a:p>
          <a:p>
            <a:pPr marL="0" marR="0" indent="0" algn="l" defTabSz="781839" rtl="0" eaLnBrk="1" fontAlgn="auto" latinLnBrk="0" hangingPunct="1">
              <a:lnSpc>
                <a:spcPct val="100000"/>
              </a:lnSpc>
              <a:spcBef>
                <a:spcPts val="0"/>
              </a:spcBef>
              <a:spcAft>
                <a:spcPts val="0"/>
              </a:spcAft>
              <a:buClrTx/>
              <a:buSzTx/>
              <a:buFontTx/>
              <a:buNone/>
              <a:tabLst/>
              <a:defRPr/>
            </a:pPr>
            <a:r>
              <a:rPr lang="ru-RU" dirty="0" smtClean="0"/>
              <a:t>В случае диагностической</a:t>
            </a:r>
            <a:r>
              <a:rPr lang="ru-RU" baseline="0" dirty="0" smtClean="0"/>
              <a:t> рентгенографии диагностические </a:t>
            </a:r>
            <a:r>
              <a:rPr lang="ru-RU" baseline="0" dirty="0" err="1" smtClean="0"/>
              <a:t>референтные</a:t>
            </a:r>
            <a:r>
              <a:rPr lang="ru-RU" baseline="0" dirty="0" smtClean="0"/>
              <a:t> уровни определяются по двум величинам: дозе на входной поверхности по центру пучка и по произведению дозы на площадь поля излучения.</a:t>
            </a:r>
            <a:endParaRPr lang="en-US" dirty="0" smtClean="0"/>
          </a:p>
          <a:p>
            <a:pPr defTabSz="781839">
              <a:defRPr/>
            </a:pPr>
            <a:r>
              <a:rPr lang="ru-RU" dirty="0" smtClean="0"/>
              <a:t>В </a:t>
            </a:r>
            <a:r>
              <a:rPr lang="ru-RU" dirty="0" smtClean="0"/>
              <a:t>Российской Федерации в 2012 году утверждены Методические рекомендации «Применение </a:t>
            </a:r>
            <a:r>
              <a:rPr lang="ru-RU" dirty="0" err="1" smtClean="0"/>
              <a:t>референтных</a:t>
            </a:r>
            <a:r>
              <a:rPr lang="ru-RU" dirty="0" smtClean="0"/>
              <a:t> диагностических уровней для оптимизации радиационной защиты пациента в рентгенологических исследованиях общего назначения», в которых предложено устанавливать диагностические </a:t>
            </a:r>
            <a:r>
              <a:rPr lang="ru-RU" dirty="0" err="1" smtClean="0"/>
              <a:t>референтные</a:t>
            </a:r>
            <a:r>
              <a:rPr lang="ru-RU" dirty="0" smtClean="0"/>
              <a:t> уровни для рентгенографии по эффективной дозе, а также по дозе на входной поверхности пациента и произведению дозы на площадь поля излучения.</a:t>
            </a:r>
          </a:p>
        </p:txBody>
      </p:sp>
      <p:sp>
        <p:nvSpPr>
          <p:cNvPr id="319" name="TextShape 3"/>
          <p:cNvSpPr txBox="1"/>
          <p:nvPr/>
        </p:nvSpPr>
        <p:spPr>
          <a:xfrm>
            <a:off x="3625071" y="8250477"/>
            <a:ext cx="2773888" cy="434434"/>
          </a:xfrm>
          <a:prstGeom prst="rect">
            <a:avLst/>
          </a:prstGeom>
          <a:noFill/>
          <a:ln w="0">
            <a:noFill/>
          </a:ln>
        </p:spPr>
        <p:txBody>
          <a:bodyPr lIns="78184" tIns="39092" rIns="78184" bIns="39092" anchor="b">
            <a:noAutofit/>
          </a:bodyPr>
          <a:lstStyle/>
          <a:p>
            <a:pPr algn="r">
              <a:lnSpc>
                <a:spcPct val="100000"/>
              </a:lnSpc>
            </a:pPr>
            <a:fld id="{15D8E15E-46BB-46B5-85BA-BEF56633CAFA}" type="slidenum">
              <a:rPr lang="be-BY" sz="1000" spc="-1"/>
              <a:pPr algn="r">
                <a:lnSpc>
                  <a:spcPct val="100000"/>
                </a:lnSpc>
              </a:pPr>
              <a:t>3</a:t>
            </a:fld>
            <a:endParaRPr lang="be-BY" sz="1000" spc="-1" dirty="0">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457325" y="668338"/>
            <a:ext cx="4402138" cy="3302000"/>
          </a:xfrm>
        </p:spPr>
      </p:sp>
      <p:sp>
        <p:nvSpPr>
          <p:cNvPr id="3" name="Заметки 2"/>
          <p:cNvSpPr>
            <a:spLocks noGrp="1"/>
          </p:cNvSpPr>
          <p:nvPr>
            <p:ph type="body" idx="1"/>
          </p:nvPr>
        </p:nvSpPr>
        <p:spPr/>
        <p:txBody>
          <a:bodyPr>
            <a:normAutofit/>
          </a:bodyPr>
          <a:lstStyle/>
          <a:p>
            <a:r>
              <a:rPr lang="ru-RU" baseline="0" dirty="0" smtClean="0"/>
              <a:t>Процедура определения диагностических </a:t>
            </a:r>
            <a:r>
              <a:rPr lang="ru-RU" baseline="0" dirty="0" err="1" smtClean="0"/>
              <a:t>референтных</a:t>
            </a:r>
            <a:r>
              <a:rPr lang="ru-RU" baseline="0" dirty="0" smtClean="0"/>
              <a:t> уровней </a:t>
            </a:r>
            <a:r>
              <a:rPr lang="ru-RU" dirty="0" smtClean="0"/>
              <a:t>заключается</a:t>
            </a:r>
            <a:endParaRPr lang="ru-RU" baseline="0" dirty="0" smtClean="0"/>
          </a:p>
          <a:p>
            <a:r>
              <a:rPr lang="ru-RU" baseline="0" dirty="0" smtClean="0"/>
              <a:t>Первое: подсчет медианного значения величины, по которой устанавливается уровень (в случае рентгенографии доза на входной поверхности) для выборки пациентов.</a:t>
            </a:r>
            <a:endParaRPr lang="ru-RU" dirty="0" smtClean="0"/>
          </a:p>
          <a:p>
            <a:r>
              <a:rPr lang="ru-RU" dirty="0" smtClean="0"/>
              <a:t>рекомендуется  </a:t>
            </a:r>
            <a:r>
              <a:rPr lang="ru-RU" dirty="0" smtClean="0"/>
              <a:t>отбирать пациентов с массой тела </a:t>
            </a:r>
            <a:r>
              <a:rPr lang="en-US" dirty="0" smtClean="0"/>
              <a:t>7</a:t>
            </a:r>
            <a:r>
              <a:rPr lang="ru-RU" dirty="0" smtClean="0"/>
              <a:t>0±</a:t>
            </a:r>
            <a:r>
              <a:rPr lang="en-US" dirty="0" smtClean="0"/>
              <a:t>2</a:t>
            </a:r>
            <a:r>
              <a:rPr lang="ru-RU" dirty="0" smtClean="0"/>
              <a:t>0 кг </a:t>
            </a:r>
            <a:r>
              <a:rPr lang="en-US" dirty="0" smtClean="0"/>
              <a:t>[</a:t>
            </a:r>
            <a:r>
              <a:rPr lang="ru-RU" dirty="0" smtClean="0"/>
              <a:t>Публикация 105 МКРЗ</a:t>
            </a:r>
            <a:r>
              <a:rPr lang="en-US" dirty="0" smtClean="0"/>
              <a:t>]. </a:t>
            </a:r>
            <a:r>
              <a:rPr lang="ru-RU" dirty="0" smtClean="0"/>
              <a:t>Среднее значение массы тела пациентов в выборке в данном учреждении может находиться в интервале значений 70±5 кг.</a:t>
            </a:r>
          </a:p>
          <a:p>
            <a:r>
              <a:rPr lang="ru-RU" dirty="0" smtClean="0"/>
              <a:t>75-й перцентиль выбран достаточно произвольно, однако он позволяет выявить учреждения, в которых значения систематически выше, чем в среднем по выборке.</a:t>
            </a:r>
            <a:endParaRPr lang="ru-RU" dirty="0"/>
          </a:p>
        </p:txBody>
      </p:sp>
      <p:sp>
        <p:nvSpPr>
          <p:cNvPr id="4" name="Номер слайда 3"/>
          <p:cNvSpPr>
            <a:spLocks noGrp="1"/>
          </p:cNvSpPr>
          <p:nvPr>
            <p:ph type="sldNum" idx="10"/>
          </p:nvPr>
        </p:nvSpPr>
        <p:spPr/>
        <p:txBody>
          <a:bodyPr/>
          <a:lstStyle/>
          <a:p>
            <a:pPr algn="r"/>
            <a:fld id="{46FDD7A7-4A91-42C1-86BD-366F7AB78572}" type="slidenum">
              <a:rPr lang="be-BY" sz="1200" spc="-1" smtClean="0">
                <a:latin typeface="Times New Roman"/>
              </a:rPr>
              <a:pPr algn="r"/>
              <a:t>4</a:t>
            </a:fld>
            <a:endParaRPr lang="be-BY" sz="1200" spc="-1" dirty="0">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457325" y="668338"/>
            <a:ext cx="4402138" cy="3302000"/>
          </a:xfrm>
        </p:spPr>
      </p:sp>
      <p:sp>
        <p:nvSpPr>
          <p:cNvPr id="3" name="Заметки 2"/>
          <p:cNvSpPr>
            <a:spLocks noGrp="1"/>
          </p:cNvSpPr>
          <p:nvPr>
            <p:ph type="body" idx="1"/>
          </p:nvPr>
        </p:nvSpPr>
        <p:spPr/>
        <p:txBody>
          <a:bodyPr>
            <a:normAutofit/>
          </a:bodyPr>
          <a:lstStyle/>
          <a:p>
            <a:endParaRPr lang="ru-RU" dirty="0" smtClean="0"/>
          </a:p>
          <a:p>
            <a:r>
              <a:rPr lang="ru-RU" dirty="0" smtClean="0"/>
              <a:t>Во-первых</a:t>
            </a:r>
            <a:r>
              <a:rPr lang="ru-RU" baseline="0" dirty="0" smtClean="0"/>
              <a:t> цифровые рентгеновские аппараты как правило, имеют более чувствительные приемники.</a:t>
            </a:r>
            <a:endParaRPr lang="ru-RU" dirty="0" smtClean="0"/>
          </a:p>
          <a:p>
            <a:r>
              <a:rPr lang="ru-RU" dirty="0" smtClean="0"/>
              <a:t>Во-вторых, для</a:t>
            </a:r>
            <a:r>
              <a:rPr lang="ru-RU" baseline="0" dirty="0" smtClean="0"/>
              <a:t> пленочных рентгеновских аппаратов экспозиция может иметь оптимальное значение. Для цифровых – чем выше экспозиция, тем качественнее будет изображение.</a:t>
            </a:r>
            <a:endParaRPr lang="ru-RU" dirty="0"/>
          </a:p>
        </p:txBody>
      </p:sp>
      <p:sp>
        <p:nvSpPr>
          <p:cNvPr id="4" name="Номер слайда 3"/>
          <p:cNvSpPr>
            <a:spLocks noGrp="1"/>
          </p:cNvSpPr>
          <p:nvPr>
            <p:ph type="sldNum" idx="10"/>
          </p:nvPr>
        </p:nvSpPr>
        <p:spPr/>
        <p:txBody>
          <a:bodyPr/>
          <a:lstStyle/>
          <a:p>
            <a:pPr algn="r"/>
            <a:fld id="{46FDD7A7-4A91-42C1-86BD-366F7AB78572}" type="slidenum">
              <a:rPr lang="be-BY" sz="1200" spc="-1" smtClean="0">
                <a:latin typeface="Times New Roman"/>
              </a:rPr>
              <a:pPr algn="r"/>
              <a:t>5</a:t>
            </a:fld>
            <a:endParaRPr lang="be-BY" sz="1200" spc="-1" dirty="0">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457325" y="668338"/>
            <a:ext cx="4402138" cy="3302000"/>
          </a:xfrm>
        </p:spPr>
      </p:sp>
      <p:sp>
        <p:nvSpPr>
          <p:cNvPr id="3" name="Заметки 2"/>
          <p:cNvSpPr>
            <a:spLocks noGrp="1"/>
          </p:cNvSpPr>
          <p:nvPr>
            <p:ph type="body" idx="1"/>
          </p:nvPr>
        </p:nvSpPr>
        <p:spPr/>
        <p:txBody>
          <a:bodyPr>
            <a:normAutofit lnSpcReduction="10000"/>
          </a:bodyPr>
          <a:lstStyle/>
          <a:p>
            <a:r>
              <a:rPr lang="ru-RU" dirty="0" smtClean="0"/>
              <a:t>Радиационный выход можно достаточно легко определить при проведении текущего контроля эксплуатационных параметров рентгеновского оборудования в соответствии с </a:t>
            </a:r>
            <a:r>
              <a:rPr lang="ru-RU" dirty="0" err="1" smtClean="0"/>
              <a:t>СанПиН</a:t>
            </a:r>
            <a:r>
              <a:rPr lang="ru-RU" dirty="0" smtClean="0"/>
              <a:t> 2.6.1.8-38-2003 «Гигиенические требования к устройству и эксплуатации рентгеновских кабинетов, аппаратов и проведению рентгенологических исследований».</a:t>
            </a:r>
          </a:p>
          <a:p>
            <a:r>
              <a:rPr lang="ru-RU" dirty="0" smtClean="0"/>
              <a:t>где ESD– доза на входной поверхности пациента, </a:t>
            </a:r>
            <a:r>
              <a:rPr lang="ru-RU" dirty="0" err="1" smtClean="0"/>
              <a:t>мГр</a:t>
            </a:r>
            <a:r>
              <a:rPr lang="ru-RU" dirty="0" smtClean="0"/>
              <a:t>;</a:t>
            </a:r>
          </a:p>
          <a:p>
            <a:r>
              <a:rPr lang="ru-RU" dirty="0" smtClean="0"/>
              <a:t>       RY – радиационный выход, </a:t>
            </a:r>
            <a:r>
              <a:rPr lang="ru-RU" dirty="0" err="1" smtClean="0"/>
              <a:t>мГр</a:t>
            </a:r>
            <a:r>
              <a:rPr lang="ru-RU" dirty="0" smtClean="0"/>
              <a:t>/(мА·с),</a:t>
            </a:r>
          </a:p>
          <a:p>
            <a:r>
              <a:rPr lang="ru-RU" i="1" dirty="0" smtClean="0"/>
              <a:t>       </a:t>
            </a:r>
            <a:r>
              <a:rPr lang="ru-RU" i="1" dirty="0" err="1" smtClean="0"/>
              <a:t>r</a:t>
            </a:r>
            <a:r>
              <a:rPr lang="ru-RU" dirty="0" smtClean="0"/>
              <a:t> – расстояние, см;</a:t>
            </a:r>
          </a:p>
          <a:p>
            <a:r>
              <a:rPr lang="ru-RU" dirty="0" smtClean="0"/>
              <a:t>       R – расстояние от фокального пятна до точки на входной поверхности, см;</a:t>
            </a:r>
          </a:p>
          <a:p>
            <a:r>
              <a:rPr lang="ru-RU" i="1" dirty="0" smtClean="0"/>
              <a:t>       I</a:t>
            </a:r>
            <a:r>
              <a:rPr lang="ru-RU" dirty="0" smtClean="0"/>
              <a:t> – ток на аноде рентгеновской трубки, мА;</a:t>
            </a:r>
          </a:p>
          <a:p>
            <a:r>
              <a:rPr lang="ru-RU" i="1" dirty="0" smtClean="0"/>
              <a:t>       </a:t>
            </a:r>
            <a:r>
              <a:rPr lang="ru-RU" i="1" dirty="0" err="1" smtClean="0"/>
              <a:t>t</a:t>
            </a:r>
            <a:r>
              <a:rPr lang="ru-RU" dirty="0" smtClean="0"/>
              <a:t> – экспозиция, с;</a:t>
            </a:r>
          </a:p>
          <a:p>
            <a:r>
              <a:rPr lang="ru-RU" dirty="0" smtClean="0"/>
              <a:t>       BSF (сокр. от англ. </a:t>
            </a:r>
            <a:r>
              <a:rPr lang="ru-RU" dirty="0" err="1" smtClean="0"/>
              <a:t>backscatter</a:t>
            </a:r>
            <a:r>
              <a:rPr lang="ru-RU" dirty="0" smtClean="0"/>
              <a:t> </a:t>
            </a:r>
            <a:r>
              <a:rPr lang="ru-RU" dirty="0" err="1" smtClean="0"/>
              <a:t>factor</a:t>
            </a:r>
            <a:r>
              <a:rPr lang="ru-RU" dirty="0" smtClean="0"/>
              <a:t>) – коэффициент обратного рассеяния.</a:t>
            </a:r>
          </a:p>
          <a:p>
            <a:r>
              <a:rPr lang="ru-RU" dirty="0" smtClean="0"/>
              <a:t>При этом не учитывается влияние температуры рентгеновской трубки и других текущих параметров на ее радиационный выход. 8 марта 2023 года в Беларуси вступил в силу новый Гигиенический норматив «Критерии радиационного воздействия», в пункте «Критерии радиационной безопасности медицинских ИИИ» которого требуется обязательное наличие устройства по регистрации параметров для оценки доз пациентов.</a:t>
            </a:r>
          </a:p>
          <a:p>
            <a:pPr defTabSz="781839">
              <a:defRPr/>
            </a:pPr>
            <a:r>
              <a:rPr lang="ru-RU" dirty="0" smtClean="0"/>
              <a:t>При наличии проходной ионизационные камеры, измеряющей произведение дозы на площадь, доза на входной поверхности определяется по следующей формуле,</a:t>
            </a:r>
            <a:r>
              <a:rPr lang="ru-RU" baseline="0" dirty="0" smtClean="0"/>
              <a:t> где </a:t>
            </a:r>
            <a:r>
              <a:rPr lang="ru-RU" i="1" dirty="0" smtClean="0"/>
              <a:t>DAP</a:t>
            </a:r>
            <a:r>
              <a:rPr lang="ru-RU" dirty="0" smtClean="0"/>
              <a:t> – произведение дозы на площадь, измеренная проходной ионизационной камерой, </a:t>
            </a:r>
            <a:r>
              <a:rPr lang="ru-RU" dirty="0" err="1" smtClean="0"/>
              <a:t>мГр</a:t>
            </a:r>
            <a:r>
              <a:rPr lang="ru-RU" dirty="0" smtClean="0"/>
              <a:t>·см²; </a:t>
            </a:r>
            <a:r>
              <a:rPr lang="ru-RU" i="1" dirty="0" smtClean="0"/>
              <a:t>S</a:t>
            </a:r>
            <a:r>
              <a:rPr lang="ru-RU" dirty="0" smtClean="0"/>
              <a:t> – площадь поля излучения в плоскости приемника изображения, см²; </a:t>
            </a:r>
            <a:r>
              <a:rPr lang="ru-RU" i="1" dirty="0" smtClean="0"/>
              <a:t>FID</a:t>
            </a:r>
            <a:r>
              <a:rPr lang="ru-RU" dirty="0" smtClean="0"/>
              <a:t> (с англ. </a:t>
            </a:r>
            <a:r>
              <a:rPr lang="ru-RU" dirty="0" err="1" smtClean="0"/>
              <a:t>focus-image</a:t>
            </a:r>
            <a:r>
              <a:rPr lang="ru-RU" dirty="0" smtClean="0"/>
              <a:t> </a:t>
            </a:r>
            <a:r>
              <a:rPr lang="ru-RU" dirty="0" err="1" smtClean="0"/>
              <a:t>distance</a:t>
            </a:r>
            <a:r>
              <a:rPr lang="ru-RU" dirty="0" smtClean="0"/>
              <a:t>) – расстояние от фокального пятна рентгеновской трубки до приемника изображения, см.</a:t>
            </a:r>
          </a:p>
          <a:p>
            <a:endParaRPr lang="ru-RU" dirty="0"/>
          </a:p>
        </p:txBody>
      </p:sp>
      <p:sp>
        <p:nvSpPr>
          <p:cNvPr id="4" name="Номер слайда 3"/>
          <p:cNvSpPr>
            <a:spLocks noGrp="1"/>
          </p:cNvSpPr>
          <p:nvPr>
            <p:ph type="sldNum" idx="10"/>
          </p:nvPr>
        </p:nvSpPr>
        <p:spPr/>
        <p:txBody>
          <a:bodyPr/>
          <a:lstStyle/>
          <a:p>
            <a:pPr algn="r"/>
            <a:fld id="{46FDD7A7-4A91-42C1-86BD-366F7AB78572}" type="slidenum">
              <a:rPr lang="be-BY" sz="1200" spc="-1" smtClean="0">
                <a:latin typeface="Times New Roman"/>
              </a:rPr>
              <a:pPr algn="r"/>
              <a:t>6</a:t>
            </a:fld>
            <a:endParaRPr lang="be-BY" sz="1200" spc="-1" dirty="0">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noRot="1" noChangeAspect="1"/>
          </p:cNvSpPr>
          <p:nvPr>
            <p:ph type="sldImg"/>
          </p:nvPr>
        </p:nvSpPr>
        <p:spPr>
          <a:xfrm>
            <a:off x="1030288" y="652463"/>
            <a:ext cx="4340225" cy="3255962"/>
          </a:xfrm>
          <a:prstGeom prst="rect">
            <a:avLst/>
          </a:prstGeom>
        </p:spPr>
      </p:sp>
      <p:sp>
        <p:nvSpPr>
          <p:cNvPr id="339" name="PlaceHolder 2"/>
          <p:cNvSpPr>
            <a:spLocks noGrp="1"/>
          </p:cNvSpPr>
          <p:nvPr>
            <p:ph type="body"/>
          </p:nvPr>
        </p:nvSpPr>
        <p:spPr>
          <a:xfrm>
            <a:off x="639659" y="4126026"/>
            <a:ext cx="5120998" cy="3908966"/>
          </a:xfrm>
          <a:prstGeom prst="rect">
            <a:avLst/>
          </a:prstGeom>
        </p:spPr>
        <p:txBody>
          <a:bodyPr>
            <a:noAutofit/>
          </a:bodyPr>
          <a:lstStyle/>
          <a:p>
            <a:pPr>
              <a:tabLst>
                <a:tab pos="0" algn="l"/>
              </a:tabLst>
            </a:pPr>
            <a:endParaRPr lang="be-BY" sz="1700" spc="-1" dirty="0">
              <a:latin typeface="Arial"/>
            </a:endParaRPr>
          </a:p>
        </p:txBody>
      </p:sp>
      <p:sp>
        <p:nvSpPr>
          <p:cNvPr id="340" name="TextShape 3"/>
          <p:cNvSpPr txBox="1"/>
          <p:nvPr/>
        </p:nvSpPr>
        <p:spPr>
          <a:xfrm>
            <a:off x="3625071" y="8250477"/>
            <a:ext cx="2773888" cy="434434"/>
          </a:xfrm>
          <a:prstGeom prst="rect">
            <a:avLst/>
          </a:prstGeom>
          <a:noFill/>
          <a:ln w="0">
            <a:noFill/>
          </a:ln>
        </p:spPr>
        <p:txBody>
          <a:bodyPr lIns="78184" tIns="39092" rIns="78184" bIns="39092" anchor="b">
            <a:noAutofit/>
          </a:bodyPr>
          <a:lstStyle/>
          <a:p>
            <a:pPr algn="r">
              <a:lnSpc>
                <a:spcPct val="100000"/>
              </a:lnSpc>
            </a:pPr>
            <a:fld id="{A7F7D016-A146-42FB-8BDA-DB2CF9509F38}" type="slidenum">
              <a:rPr lang="be-BY" sz="1000" spc="-1"/>
              <a:pPr algn="r">
                <a:lnSpc>
                  <a:spcPct val="100000"/>
                </a:lnSpc>
              </a:pPr>
              <a:t>7</a:t>
            </a:fld>
            <a:endParaRPr lang="be-BY" sz="1000" spc="-1" dirty="0">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457325" y="668338"/>
            <a:ext cx="4402138" cy="3302000"/>
          </a:xfrm>
        </p:spPr>
      </p:sp>
      <p:sp>
        <p:nvSpPr>
          <p:cNvPr id="3" name="Заметки 2"/>
          <p:cNvSpPr>
            <a:spLocks noGrp="1"/>
          </p:cNvSpPr>
          <p:nvPr>
            <p:ph type="body" idx="1"/>
          </p:nvPr>
        </p:nvSpPr>
        <p:spPr/>
        <p:txBody>
          <a:bodyPr>
            <a:normAutofit/>
          </a:bodyPr>
          <a:lstStyle/>
          <a:p>
            <a:pPr>
              <a:tabLst>
                <a:tab pos="0" algn="l"/>
              </a:tabLst>
            </a:pPr>
            <a:r>
              <a:rPr lang="ru-RU" spc="-1" dirty="0" err="1" smtClean="0">
                <a:latin typeface="Tahoma"/>
                <a:ea typeface="Tahoma"/>
              </a:rPr>
              <a:t>Референтные</a:t>
            </a:r>
            <a:r>
              <a:rPr lang="ru-RU" spc="-1" dirty="0" smtClean="0">
                <a:latin typeface="Tahoma"/>
                <a:ea typeface="Tahoma"/>
              </a:rPr>
              <a:t> фантомы опубликованы Международной Комиссией по радиологической Защите в публикации №110 в 2010 году и рекомендованы этой комиссией для дозиметрических расчетов.</a:t>
            </a:r>
            <a:endParaRPr lang="be-BY" spc="-1" dirty="0" smtClean="0"/>
          </a:p>
          <a:p>
            <a:pPr>
              <a:tabLst>
                <a:tab pos="0" algn="l"/>
              </a:tabLst>
            </a:pPr>
            <a:endParaRPr lang="be-BY" spc="-1" dirty="0" smtClean="0"/>
          </a:p>
          <a:p>
            <a:endParaRPr lang="ru-RU" dirty="0"/>
          </a:p>
        </p:txBody>
      </p:sp>
      <p:sp>
        <p:nvSpPr>
          <p:cNvPr id="4" name="Номер слайда 3"/>
          <p:cNvSpPr>
            <a:spLocks noGrp="1"/>
          </p:cNvSpPr>
          <p:nvPr>
            <p:ph type="sldNum" idx="10"/>
          </p:nvPr>
        </p:nvSpPr>
        <p:spPr/>
        <p:txBody>
          <a:bodyPr/>
          <a:lstStyle/>
          <a:p>
            <a:pPr algn="r"/>
            <a:fld id="{46FDD7A7-4A91-42C1-86BD-366F7AB78572}" type="slidenum">
              <a:rPr lang="be-BY" sz="1200" spc="-1" smtClean="0">
                <a:latin typeface="Times New Roman"/>
              </a:rPr>
              <a:pPr algn="r"/>
              <a:t>8</a:t>
            </a:fld>
            <a:endParaRPr lang="be-BY" sz="1200" spc="-1" dirty="0">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noRot="1" noChangeAspect="1"/>
          </p:cNvSpPr>
          <p:nvPr>
            <p:ph type="sldImg"/>
          </p:nvPr>
        </p:nvSpPr>
        <p:spPr>
          <a:xfrm>
            <a:off x="1030288" y="652463"/>
            <a:ext cx="4340225" cy="3255962"/>
          </a:xfrm>
          <a:prstGeom prst="rect">
            <a:avLst/>
          </a:prstGeom>
        </p:spPr>
      </p:sp>
      <p:sp>
        <p:nvSpPr>
          <p:cNvPr id="342" name="PlaceHolder 2"/>
          <p:cNvSpPr>
            <a:spLocks noGrp="1"/>
          </p:cNvSpPr>
          <p:nvPr>
            <p:ph type="body"/>
          </p:nvPr>
        </p:nvSpPr>
        <p:spPr>
          <a:xfrm>
            <a:off x="639659" y="4126026"/>
            <a:ext cx="5120998" cy="3908966"/>
          </a:xfrm>
          <a:prstGeom prst="rect">
            <a:avLst/>
          </a:prstGeom>
        </p:spPr>
        <p:txBody>
          <a:bodyPr>
            <a:noAutofit/>
          </a:bodyPr>
          <a:lstStyle/>
          <a:p>
            <a:pPr marL="184686" indent="-184686"/>
            <a:endParaRPr lang="be-BY" sz="1700" spc="-1" dirty="0">
              <a:latin typeface="Arial"/>
            </a:endParaRPr>
          </a:p>
        </p:txBody>
      </p:sp>
      <p:sp>
        <p:nvSpPr>
          <p:cNvPr id="343" name="TextShape 3"/>
          <p:cNvSpPr txBox="1"/>
          <p:nvPr/>
        </p:nvSpPr>
        <p:spPr>
          <a:xfrm>
            <a:off x="3625071" y="8250477"/>
            <a:ext cx="2773888" cy="434434"/>
          </a:xfrm>
          <a:prstGeom prst="rect">
            <a:avLst/>
          </a:prstGeom>
          <a:noFill/>
          <a:ln w="0">
            <a:noFill/>
          </a:ln>
        </p:spPr>
        <p:txBody>
          <a:bodyPr lIns="78184" tIns="39092" rIns="78184" bIns="39092" anchor="b">
            <a:noAutofit/>
          </a:bodyPr>
          <a:lstStyle/>
          <a:p>
            <a:pPr algn="r">
              <a:lnSpc>
                <a:spcPct val="100000"/>
              </a:lnSpc>
            </a:pPr>
            <a:fld id="{51E58F64-4A54-46DC-B267-D78CCFCD6DE5}" type="slidenum">
              <a:rPr lang="be-BY" sz="1000" spc="-1"/>
              <a:pPr algn="r">
                <a:lnSpc>
                  <a:spcPct val="100000"/>
                </a:lnSpc>
              </a:pPr>
              <a:t>9</a:t>
            </a:fld>
            <a:endParaRPr lang="be-BY" sz="1000" spc="-1" dirty="0">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30" name="PlaceHolder 2"/>
          <p:cNvSpPr>
            <a:spLocks noGrp="1"/>
          </p:cNvSpPr>
          <p:nvPr>
            <p:ph type="body"/>
          </p:nvPr>
        </p:nvSpPr>
        <p:spPr>
          <a:xfrm>
            <a:off x="304920" y="1554120"/>
            <a:ext cx="86864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31" name="PlaceHolder 3"/>
          <p:cNvSpPr>
            <a:spLocks noGrp="1"/>
          </p:cNvSpPr>
          <p:nvPr>
            <p:ph type="body"/>
          </p:nvPr>
        </p:nvSpPr>
        <p:spPr>
          <a:xfrm>
            <a:off x="304920" y="3918240"/>
            <a:ext cx="86864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33" name="PlaceHolder 2"/>
          <p:cNvSpPr>
            <a:spLocks noGrp="1"/>
          </p:cNvSpPr>
          <p:nvPr>
            <p:ph type="body"/>
          </p:nvPr>
        </p:nvSpPr>
        <p:spPr>
          <a:xfrm>
            <a:off x="304920" y="155412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34" name="PlaceHolder 3"/>
          <p:cNvSpPr>
            <a:spLocks noGrp="1"/>
          </p:cNvSpPr>
          <p:nvPr>
            <p:ph type="body"/>
          </p:nvPr>
        </p:nvSpPr>
        <p:spPr>
          <a:xfrm>
            <a:off x="4755960" y="155412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35" name="PlaceHolder 4"/>
          <p:cNvSpPr>
            <a:spLocks noGrp="1"/>
          </p:cNvSpPr>
          <p:nvPr>
            <p:ph type="body"/>
          </p:nvPr>
        </p:nvSpPr>
        <p:spPr>
          <a:xfrm>
            <a:off x="304920" y="391824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36" name="PlaceHolder 5"/>
          <p:cNvSpPr>
            <a:spLocks noGrp="1"/>
          </p:cNvSpPr>
          <p:nvPr>
            <p:ph type="body"/>
          </p:nvPr>
        </p:nvSpPr>
        <p:spPr>
          <a:xfrm>
            <a:off x="4755960" y="391824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38" name="PlaceHolder 2"/>
          <p:cNvSpPr>
            <a:spLocks noGrp="1"/>
          </p:cNvSpPr>
          <p:nvPr>
            <p:ph type="body"/>
          </p:nvPr>
        </p:nvSpPr>
        <p:spPr>
          <a:xfrm>
            <a:off x="304920" y="1554120"/>
            <a:ext cx="27968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39" name="PlaceHolder 3"/>
          <p:cNvSpPr>
            <a:spLocks noGrp="1"/>
          </p:cNvSpPr>
          <p:nvPr>
            <p:ph type="body"/>
          </p:nvPr>
        </p:nvSpPr>
        <p:spPr>
          <a:xfrm>
            <a:off x="3242160" y="1554120"/>
            <a:ext cx="27968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40" name="PlaceHolder 4"/>
          <p:cNvSpPr>
            <a:spLocks noGrp="1"/>
          </p:cNvSpPr>
          <p:nvPr>
            <p:ph type="body"/>
          </p:nvPr>
        </p:nvSpPr>
        <p:spPr>
          <a:xfrm>
            <a:off x="6179040" y="1554120"/>
            <a:ext cx="27968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41" name="PlaceHolder 5"/>
          <p:cNvSpPr>
            <a:spLocks noGrp="1"/>
          </p:cNvSpPr>
          <p:nvPr>
            <p:ph type="body"/>
          </p:nvPr>
        </p:nvSpPr>
        <p:spPr>
          <a:xfrm>
            <a:off x="304920" y="3918240"/>
            <a:ext cx="27968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42" name="PlaceHolder 6"/>
          <p:cNvSpPr>
            <a:spLocks noGrp="1"/>
          </p:cNvSpPr>
          <p:nvPr>
            <p:ph type="body"/>
          </p:nvPr>
        </p:nvSpPr>
        <p:spPr>
          <a:xfrm>
            <a:off x="3242160" y="3918240"/>
            <a:ext cx="27968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43" name="PlaceHolder 7"/>
          <p:cNvSpPr>
            <a:spLocks noGrp="1"/>
          </p:cNvSpPr>
          <p:nvPr>
            <p:ph type="body"/>
          </p:nvPr>
        </p:nvSpPr>
        <p:spPr>
          <a:xfrm>
            <a:off x="6179040" y="3918240"/>
            <a:ext cx="27968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9" name="PlaceHolder 2"/>
          <p:cNvSpPr>
            <a:spLocks noGrp="1"/>
          </p:cNvSpPr>
          <p:nvPr>
            <p:ph type="subTitle"/>
          </p:nvPr>
        </p:nvSpPr>
        <p:spPr>
          <a:xfrm>
            <a:off x="304920" y="1554120"/>
            <a:ext cx="8686440" cy="4525560"/>
          </a:xfrm>
          <a:prstGeom prst="rect">
            <a:avLst/>
          </a:prstGeom>
        </p:spPr>
        <p:txBody>
          <a:bodyPr lIns="0" tIns="0" rIns="0" bIns="0" anchor="ctr">
            <a:noAutofit/>
          </a:bodyPr>
          <a:lstStyle/>
          <a:p>
            <a:pPr algn="ctr"/>
            <a:endParaRPr lang="be-BY"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11" name="PlaceHolder 2"/>
          <p:cNvSpPr>
            <a:spLocks noGrp="1"/>
          </p:cNvSpPr>
          <p:nvPr>
            <p:ph type="body"/>
          </p:nvPr>
        </p:nvSpPr>
        <p:spPr>
          <a:xfrm>
            <a:off x="304920" y="1554120"/>
            <a:ext cx="8686440" cy="4525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13" name="PlaceHolder 2"/>
          <p:cNvSpPr>
            <a:spLocks noGrp="1"/>
          </p:cNvSpPr>
          <p:nvPr>
            <p:ph type="body"/>
          </p:nvPr>
        </p:nvSpPr>
        <p:spPr>
          <a:xfrm>
            <a:off x="304920" y="1554120"/>
            <a:ext cx="4238640" cy="4525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14" name="PlaceHolder 3"/>
          <p:cNvSpPr>
            <a:spLocks noGrp="1"/>
          </p:cNvSpPr>
          <p:nvPr>
            <p:ph type="body"/>
          </p:nvPr>
        </p:nvSpPr>
        <p:spPr>
          <a:xfrm>
            <a:off x="4755960" y="1554120"/>
            <a:ext cx="4238640" cy="4525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304920" y="457200"/>
            <a:ext cx="8686440" cy="3884400"/>
          </a:xfrm>
          <a:prstGeom prst="rect">
            <a:avLst/>
          </a:prstGeom>
        </p:spPr>
        <p:txBody>
          <a:bodyPr lIns="0" tIns="0" rIns="0" bIns="0" anchor="ctr">
            <a:noAutofit/>
          </a:bodyPr>
          <a:lstStyle/>
          <a:p>
            <a:pPr algn="ctr"/>
            <a:endParaRPr lang="be-BY"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18" name="PlaceHolder 2"/>
          <p:cNvSpPr>
            <a:spLocks noGrp="1"/>
          </p:cNvSpPr>
          <p:nvPr>
            <p:ph type="body"/>
          </p:nvPr>
        </p:nvSpPr>
        <p:spPr>
          <a:xfrm>
            <a:off x="304920" y="155412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19" name="PlaceHolder 3"/>
          <p:cNvSpPr>
            <a:spLocks noGrp="1"/>
          </p:cNvSpPr>
          <p:nvPr>
            <p:ph type="body"/>
          </p:nvPr>
        </p:nvSpPr>
        <p:spPr>
          <a:xfrm>
            <a:off x="4755960" y="1554120"/>
            <a:ext cx="4238640" cy="4525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20" name="PlaceHolder 4"/>
          <p:cNvSpPr>
            <a:spLocks noGrp="1"/>
          </p:cNvSpPr>
          <p:nvPr>
            <p:ph type="body"/>
          </p:nvPr>
        </p:nvSpPr>
        <p:spPr>
          <a:xfrm>
            <a:off x="304920" y="391824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22" name="PlaceHolder 2"/>
          <p:cNvSpPr>
            <a:spLocks noGrp="1"/>
          </p:cNvSpPr>
          <p:nvPr>
            <p:ph type="body"/>
          </p:nvPr>
        </p:nvSpPr>
        <p:spPr>
          <a:xfrm>
            <a:off x="304920" y="1554120"/>
            <a:ext cx="4238640" cy="4525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23" name="PlaceHolder 3"/>
          <p:cNvSpPr>
            <a:spLocks noGrp="1"/>
          </p:cNvSpPr>
          <p:nvPr>
            <p:ph type="body"/>
          </p:nvPr>
        </p:nvSpPr>
        <p:spPr>
          <a:xfrm>
            <a:off x="4755960" y="155412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24" name="PlaceHolder 4"/>
          <p:cNvSpPr>
            <a:spLocks noGrp="1"/>
          </p:cNvSpPr>
          <p:nvPr>
            <p:ph type="body"/>
          </p:nvPr>
        </p:nvSpPr>
        <p:spPr>
          <a:xfrm>
            <a:off x="4755960" y="391824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304920" y="457200"/>
            <a:ext cx="8686440" cy="837720"/>
          </a:xfrm>
          <a:prstGeom prst="rect">
            <a:avLst/>
          </a:prstGeom>
        </p:spPr>
        <p:txBody>
          <a:bodyPr lIns="0" tIns="0" rIns="0" bIns="0" anchor="ctr">
            <a:noAutofit/>
          </a:bodyPr>
          <a:lstStyle/>
          <a:p>
            <a:endParaRPr lang="en-US" sz="3600" b="0" strike="noStrike" spc="-1">
              <a:solidFill>
                <a:srgbClr val="000000"/>
              </a:solidFill>
              <a:latin typeface="Arial"/>
            </a:endParaRPr>
          </a:p>
        </p:txBody>
      </p:sp>
      <p:sp>
        <p:nvSpPr>
          <p:cNvPr id="26" name="PlaceHolder 2"/>
          <p:cNvSpPr>
            <a:spLocks noGrp="1"/>
          </p:cNvSpPr>
          <p:nvPr>
            <p:ph type="body"/>
          </p:nvPr>
        </p:nvSpPr>
        <p:spPr>
          <a:xfrm>
            <a:off x="304920" y="155412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27" name="PlaceHolder 3"/>
          <p:cNvSpPr>
            <a:spLocks noGrp="1"/>
          </p:cNvSpPr>
          <p:nvPr>
            <p:ph type="body"/>
          </p:nvPr>
        </p:nvSpPr>
        <p:spPr>
          <a:xfrm>
            <a:off x="4755960" y="1554120"/>
            <a:ext cx="42386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
        <p:nvSpPr>
          <p:cNvPr id="28" name="PlaceHolder 4"/>
          <p:cNvSpPr>
            <a:spLocks noGrp="1"/>
          </p:cNvSpPr>
          <p:nvPr>
            <p:ph type="body"/>
          </p:nvPr>
        </p:nvSpPr>
        <p:spPr>
          <a:xfrm>
            <a:off x="304920" y="3918240"/>
            <a:ext cx="8686440" cy="2158560"/>
          </a:xfrm>
          <a:prstGeom prst="rect">
            <a:avLst/>
          </a:prstGeom>
        </p:spPr>
        <p:txBody>
          <a:bodyPr lIns="0" tIns="0" rIns="0" bIns="0">
            <a:normAutofit/>
          </a:bodyPr>
          <a:lstStyle/>
          <a:p>
            <a:endParaRPr lang="en-US" sz="3200" b="0" strike="noStrike" spc="-1">
              <a:solidFill>
                <a:srgbClr val="4E3B30"/>
              </a:solidFill>
              <a:latin typeface="Franklin Gothic Boo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784"/>
            </a:gs>
            <a:gs pos="50000">
              <a:srgbClr val="FFFFFF"/>
            </a:gs>
            <a:gs pos="100000">
              <a:srgbClr val="FFF784"/>
            </a:gs>
          </a:gsLst>
          <a:lin ang="5400000"/>
        </a:gradFill>
        <a:effectLst/>
      </p:bgPr>
    </p:bg>
    <p:spTree>
      <p:nvGrpSpPr>
        <p:cNvPr id="1" name=""/>
        <p:cNvGrpSpPr/>
        <p:nvPr/>
      </p:nvGrpSpPr>
      <p:grpSpPr>
        <a:xfrm>
          <a:off x="0" y="0"/>
          <a:ext cx="0" cy="0"/>
          <a:chOff x="0" y="0"/>
          <a:chExt cx="0" cy="0"/>
        </a:xfrm>
      </p:grpSpPr>
      <p:sp>
        <p:nvSpPr>
          <p:cNvPr id="8" name="Line 1"/>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9" name="Line 2"/>
          <p:cNvSpPr/>
          <p:nvPr/>
        </p:nvSpPr>
        <p:spPr>
          <a:xfrm>
            <a:off x="514080" y="1050840"/>
            <a:ext cx="8629920" cy="216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2" name="Line 3"/>
          <p:cNvSpPr/>
          <p:nvPr/>
        </p:nvSpPr>
        <p:spPr>
          <a:xfrm>
            <a:off x="514080" y="1057680"/>
            <a:ext cx="8629920" cy="2520"/>
          </a:xfrm>
          <a:prstGeom prst="line">
            <a:avLst/>
          </a:prstGeom>
          <a:ln w="9525">
            <a:solidFill>
              <a:srgbClr val="F0A22E"/>
            </a:solidFill>
            <a:round/>
          </a:ln>
        </p:spPr>
        <p:style>
          <a:lnRef idx="0">
            <a:scrgbClr r="0" g="0" b="0"/>
          </a:lnRef>
          <a:fillRef idx="0">
            <a:scrgbClr r="0" g="0" b="0"/>
          </a:fillRef>
          <a:effectRef idx="0">
            <a:scrgbClr r="0" g="0" b="0"/>
          </a:effectRef>
          <a:fontRef idx="minor"/>
        </p:style>
      </p:sp>
      <p:sp>
        <p:nvSpPr>
          <p:cNvPr id="3" name="PlaceHolder 4"/>
          <p:cNvSpPr>
            <a:spLocks noGrp="1"/>
          </p:cNvSpPr>
          <p:nvPr>
            <p:ph type="title"/>
          </p:nvPr>
        </p:nvSpPr>
        <p:spPr>
          <a:xfrm>
            <a:off x="304920" y="457200"/>
            <a:ext cx="8686440" cy="837720"/>
          </a:xfrm>
          <a:prstGeom prst="rect">
            <a:avLst/>
          </a:prstGeom>
        </p:spPr>
        <p:txBody>
          <a:bodyPr lIns="90000" tIns="45000" rIns="90000" bIns="45000" anchor="ctr">
            <a:noAutofit/>
          </a:bodyPr>
          <a:lstStyle/>
          <a:p>
            <a:pPr>
              <a:lnSpc>
                <a:spcPct val="100000"/>
              </a:lnSpc>
            </a:pPr>
            <a:r>
              <a:rPr lang="en-US" sz="3600" b="0" strike="noStrike" cap="all" spc="-1">
                <a:solidFill>
                  <a:srgbClr val="4E3B30"/>
                </a:solidFill>
                <a:latin typeface="Franklin Gothic Medium"/>
              </a:rPr>
              <a:t>Click to edit Master title style</a:t>
            </a:r>
            <a:endParaRPr lang="en-US" sz="3600" b="0" strike="noStrike" spc="-1">
              <a:solidFill>
                <a:srgbClr val="000000"/>
              </a:solidFill>
              <a:latin typeface="Arial"/>
            </a:endParaRPr>
          </a:p>
        </p:txBody>
      </p:sp>
      <p:sp>
        <p:nvSpPr>
          <p:cNvPr id="4" name="PlaceHolder 5"/>
          <p:cNvSpPr>
            <a:spLocks noGrp="1"/>
          </p:cNvSpPr>
          <p:nvPr>
            <p:ph type="body"/>
          </p:nvPr>
        </p:nvSpPr>
        <p:spPr>
          <a:xfrm>
            <a:off x="304920" y="1554120"/>
            <a:ext cx="8686440" cy="4525560"/>
          </a:xfrm>
          <a:prstGeom prst="rect">
            <a:avLst/>
          </a:prstGeom>
        </p:spPr>
        <p:txBody>
          <a:bodyPr>
            <a:noAutofit/>
          </a:bodyPr>
          <a:lstStyle/>
          <a:p>
            <a:pPr marL="343080" indent="-342720">
              <a:lnSpc>
                <a:spcPct val="100000"/>
              </a:lnSpc>
              <a:spcBef>
                <a:spcPts val="641"/>
              </a:spcBef>
              <a:buClr>
                <a:srgbClr val="F0A22E"/>
              </a:buClr>
              <a:buSzPct val="70000"/>
              <a:buFont typeface="Wingdings 2" charset="2"/>
              <a:buChar char=""/>
            </a:pPr>
            <a:r>
              <a:rPr lang="en-US" sz="3200" b="0" strike="noStrike" spc="-1">
                <a:solidFill>
                  <a:srgbClr val="4E3B30"/>
                </a:solidFill>
                <a:latin typeface="Franklin Gothic Book"/>
              </a:rPr>
              <a:t>Click to edit Master text styles</a:t>
            </a:r>
          </a:p>
          <a:p>
            <a:pPr marL="743040" lvl="1" indent="-285480">
              <a:lnSpc>
                <a:spcPct val="100000"/>
              </a:lnSpc>
              <a:spcBef>
                <a:spcPts val="561"/>
              </a:spcBef>
              <a:buClr>
                <a:srgbClr val="F0A22E"/>
              </a:buClr>
              <a:buSzPct val="70000"/>
              <a:buFont typeface="Wingdings 2" charset="2"/>
              <a:buChar char=""/>
            </a:pPr>
            <a:r>
              <a:rPr lang="en-US" sz="2800" b="0" strike="noStrike" spc="-1">
                <a:solidFill>
                  <a:srgbClr val="4E3B30"/>
                </a:solidFill>
                <a:latin typeface="Franklin Gothic Book"/>
              </a:rPr>
              <a:t>Second level</a:t>
            </a:r>
          </a:p>
          <a:p>
            <a:pPr marL="1143000" lvl="2" indent="-228240">
              <a:lnSpc>
                <a:spcPct val="100000"/>
              </a:lnSpc>
              <a:spcBef>
                <a:spcPts val="479"/>
              </a:spcBef>
              <a:buClr>
                <a:srgbClr val="F0A22E"/>
              </a:buClr>
              <a:buSzPct val="70000"/>
              <a:buFont typeface="Wingdings 2" charset="2"/>
              <a:buChar char=""/>
            </a:pPr>
            <a:r>
              <a:rPr lang="en-US" sz="2400" b="0" strike="noStrike" spc="-1">
                <a:solidFill>
                  <a:srgbClr val="4E3B30"/>
                </a:solidFill>
                <a:latin typeface="Franklin Gothic Book"/>
              </a:rPr>
              <a:t>Third level</a:t>
            </a:r>
          </a:p>
          <a:p>
            <a:pPr marL="1600200" lvl="3" indent="-228240">
              <a:lnSpc>
                <a:spcPct val="100000"/>
              </a:lnSpc>
              <a:spcBef>
                <a:spcPts val="400"/>
              </a:spcBef>
              <a:buClr>
                <a:srgbClr val="F0A22E"/>
              </a:buClr>
              <a:buSzPct val="70000"/>
              <a:buFont typeface="Wingdings 2" charset="2"/>
              <a:buChar char=""/>
            </a:pPr>
            <a:r>
              <a:rPr lang="en-US" sz="2000" b="0" strike="noStrike" spc="-1">
                <a:solidFill>
                  <a:srgbClr val="4E3B30"/>
                </a:solidFill>
                <a:latin typeface="Franklin Gothic Book"/>
              </a:rPr>
              <a:t>Fourth level</a:t>
            </a:r>
          </a:p>
          <a:p>
            <a:pPr marL="2057400" lvl="4" indent="-228240">
              <a:lnSpc>
                <a:spcPct val="100000"/>
              </a:lnSpc>
              <a:spcBef>
                <a:spcPts val="360"/>
              </a:spcBef>
              <a:buClr>
                <a:srgbClr val="F0A22E"/>
              </a:buClr>
              <a:buSzPct val="60000"/>
              <a:buFont typeface="Wingdings 2" charset="2"/>
              <a:buChar char=""/>
            </a:pPr>
            <a:r>
              <a:rPr lang="en-US" sz="1800" b="0" strike="noStrike" spc="-1">
                <a:solidFill>
                  <a:srgbClr val="4E3B30"/>
                </a:solidFill>
                <a:latin typeface="Franklin Gothic Book"/>
              </a:rPr>
              <a:t>Fifth level</a:t>
            </a:r>
          </a:p>
        </p:txBody>
      </p:sp>
      <p:sp>
        <p:nvSpPr>
          <p:cNvPr id="5" name="PlaceHolder 6"/>
          <p:cNvSpPr>
            <a:spLocks noGrp="1"/>
          </p:cNvSpPr>
          <p:nvPr>
            <p:ph type="dt"/>
          </p:nvPr>
        </p:nvSpPr>
        <p:spPr>
          <a:xfrm>
            <a:off x="6477120" y="76320"/>
            <a:ext cx="2514240" cy="288720"/>
          </a:xfrm>
          <a:prstGeom prst="rect">
            <a:avLst/>
          </a:prstGeom>
        </p:spPr>
        <p:txBody>
          <a:bodyPr lIns="90000" tIns="45000" rIns="90000" bIns="45000">
            <a:noAutofit/>
          </a:bodyPr>
          <a:lstStyle/>
          <a:p>
            <a:pPr>
              <a:lnSpc>
                <a:spcPct val="100000"/>
              </a:lnSpc>
            </a:pPr>
            <a:fld id="{0D89C48F-E2C1-49AD-A1B7-B47877570A87}" type="datetime1">
              <a:rPr lang="en-US" sz="1200" b="0" strike="noStrike" spc="-1">
                <a:solidFill>
                  <a:srgbClr val="D38E28"/>
                </a:solidFill>
                <a:latin typeface="Franklin Gothic Book"/>
              </a:rPr>
              <a:pPr>
                <a:lnSpc>
                  <a:spcPct val="100000"/>
                </a:lnSpc>
              </a:pPr>
              <a:t>5/17/2023</a:t>
            </a:fld>
            <a:endParaRPr lang="be-BY" sz="1200" b="0" strike="noStrike" spc="-1">
              <a:latin typeface="Times New Roman"/>
            </a:endParaRPr>
          </a:p>
        </p:txBody>
      </p:sp>
      <p:sp>
        <p:nvSpPr>
          <p:cNvPr id="6" name="PlaceHolder 7"/>
          <p:cNvSpPr>
            <a:spLocks noGrp="1"/>
          </p:cNvSpPr>
          <p:nvPr>
            <p:ph type="ftr"/>
          </p:nvPr>
        </p:nvSpPr>
        <p:spPr>
          <a:xfrm>
            <a:off x="3581280" y="76320"/>
            <a:ext cx="2895120" cy="288720"/>
          </a:xfrm>
          <a:prstGeom prst="rect">
            <a:avLst/>
          </a:prstGeom>
        </p:spPr>
        <p:txBody>
          <a:bodyPr lIns="90000" tIns="45000" rIns="90000" bIns="45000">
            <a:noAutofit/>
          </a:bodyPr>
          <a:lstStyle/>
          <a:p>
            <a:endParaRPr lang="be-BY" sz="2400" b="0" strike="noStrike" spc="-1">
              <a:latin typeface="Times New Roman"/>
            </a:endParaRPr>
          </a:p>
        </p:txBody>
      </p:sp>
      <p:sp>
        <p:nvSpPr>
          <p:cNvPr id="7" name="PlaceHolder 8"/>
          <p:cNvSpPr>
            <a:spLocks noGrp="1"/>
          </p:cNvSpPr>
          <p:nvPr>
            <p:ph type="sldNum"/>
          </p:nvPr>
        </p:nvSpPr>
        <p:spPr>
          <a:xfrm>
            <a:off x="8229600" y="6473880"/>
            <a:ext cx="758520" cy="247320"/>
          </a:xfrm>
          <a:prstGeom prst="rect">
            <a:avLst/>
          </a:prstGeom>
        </p:spPr>
        <p:txBody>
          <a:bodyPr lIns="90000" tIns="45000" rIns="90000" bIns="45000">
            <a:noAutofit/>
          </a:bodyPr>
          <a:lstStyle/>
          <a:p>
            <a:pPr algn="r">
              <a:lnSpc>
                <a:spcPct val="100000"/>
              </a:lnSpc>
            </a:pPr>
            <a:fld id="{5D474697-3C1B-42FF-A48E-B837906DCF12}" type="slidenum">
              <a:rPr lang="en-US" sz="1200" b="0" strike="noStrike" spc="-1">
                <a:solidFill>
                  <a:srgbClr val="D38E28"/>
                </a:solidFill>
                <a:latin typeface="Franklin Gothic Book"/>
              </a:rPr>
              <a:pPr algn="r">
                <a:lnSpc>
                  <a:spcPct val="100000"/>
                </a:lnSpc>
              </a:pPr>
              <a:t>‹#›</a:t>
            </a:fld>
            <a:endParaRPr lang="be-BY"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8229600" y="6473880"/>
            <a:ext cx="758520" cy="247320"/>
          </a:xfrm>
          <a:prstGeom prst="rect">
            <a:avLst/>
          </a:prstGeom>
          <a:noFill/>
          <a:ln w="0">
            <a:noFill/>
          </a:ln>
        </p:spPr>
        <p:txBody>
          <a:bodyPr>
            <a:noAutofit/>
          </a:bodyPr>
          <a:lstStyle/>
          <a:p>
            <a:pPr algn="r">
              <a:lnSpc>
                <a:spcPct val="100000"/>
              </a:lnSpc>
            </a:pPr>
            <a:fld id="{28781A47-25DB-4889-B02B-00393675C4F2}" type="slidenum">
              <a:rPr lang="en-US" sz="1600" b="0" strike="noStrike" spc="-1">
                <a:solidFill>
                  <a:srgbClr val="000000"/>
                </a:solidFill>
                <a:latin typeface="Tahoma"/>
              </a:rPr>
              <a:pPr algn="r">
                <a:lnSpc>
                  <a:spcPct val="100000"/>
                </a:lnSpc>
              </a:pPr>
              <a:t>1</a:t>
            </a:fld>
            <a:endParaRPr lang="be-BY" sz="1600" b="0" strike="noStrike" spc="-1">
              <a:latin typeface="Times New Roman"/>
            </a:endParaRPr>
          </a:p>
        </p:txBody>
      </p:sp>
      <p:sp>
        <p:nvSpPr>
          <p:cNvPr id="140" name="TextShape 2"/>
          <p:cNvSpPr txBox="1"/>
          <p:nvPr/>
        </p:nvSpPr>
        <p:spPr>
          <a:xfrm>
            <a:off x="228600" y="1143000"/>
            <a:ext cx="8686440" cy="5238360"/>
          </a:xfrm>
          <a:prstGeom prst="rect">
            <a:avLst/>
          </a:prstGeom>
          <a:noFill/>
          <a:ln w="9360">
            <a:noFill/>
          </a:ln>
        </p:spPr>
        <p:txBody>
          <a:bodyPr>
            <a:normAutofit/>
          </a:bodyPr>
          <a:lstStyle/>
          <a:p>
            <a:pPr algn="ctr">
              <a:lnSpc>
                <a:spcPct val="80000"/>
              </a:lnSpc>
              <a:spcBef>
                <a:spcPts val="641"/>
              </a:spcBef>
              <a:tabLst>
                <a:tab pos="0" algn="l"/>
              </a:tabLst>
            </a:pPr>
            <a:r>
              <a:rPr lang="ru-RU" sz="3200" b="0" strike="noStrike" spc="-1" dirty="0">
                <a:solidFill>
                  <a:srgbClr val="000000"/>
                </a:solidFill>
                <a:latin typeface="Tahoma"/>
              </a:rPr>
              <a:t>Диагностические </a:t>
            </a:r>
            <a:r>
              <a:rPr lang="ru-RU" sz="3200" b="0" strike="noStrike" spc="-1" dirty="0" err="1" smtClean="0">
                <a:solidFill>
                  <a:srgbClr val="000000"/>
                </a:solidFill>
                <a:latin typeface="Tahoma"/>
              </a:rPr>
              <a:t>референтные</a:t>
            </a:r>
            <a:r>
              <a:rPr lang="ru-RU" sz="3200" b="0" strike="noStrike" spc="-1" dirty="0" smtClean="0">
                <a:solidFill>
                  <a:srgbClr val="000000"/>
                </a:solidFill>
                <a:latin typeface="Tahoma"/>
              </a:rPr>
              <a:t> уровни – новый подход </a:t>
            </a:r>
            <a:r>
              <a:rPr lang="ru-RU" sz="3200" b="0" strike="noStrike" spc="-1" dirty="0">
                <a:solidFill>
                  <a:srgbClr val="000000"/>
                </a:solidFill>
                <a:latin typeface="Tahoma"/>
              </a:rPr>
              <a:t>к </a:t>
            </a:r>
            <a:r>
              <a:rPr lang="ru-RU" sz="3200" b="0" strike="noStrike" spc="-1" dirty="0" smtClean="0">
                <a:solidFill>
                  <a:srgbClr val="000000"/>
                </a:solidFill>
                <a:latin typeface="Tahoma"/>
              </a:rPr>
              <a:t>обеспечению радиационной защиты при медицинском облучении</a:t>
            </a:r>
            <a:endParaRPr lang="en-US" sz="3200" b="0" strike="noStrike" spc="-1" dirty="0">
              <a:solidFill>
                <a:srgbClr val="4E3B30"/>
              </a:solidFill>
              <a:latin typeface="Franklin Gothic Book"/>
            </a:endParaRPr>
          </a:p>
          <a:p>
            <a:pPr algn="ctr">
              <a:lnSpc>
                <a:spcPct val="80000"/>
              </a:lnSpc>
              <a:spcBef>
                <a:spcPts val="499"/>
              </a:spcBef>
              <a:tabLst>
                <a:tab pos="0" algn="l"/>
              </a:tabLst>
            </a:pPr>
            <a:endParaRPr lang="en-US" sz="3200" b="0" strike="noStrike" spc="-1" dirty="0">
              <a:solidFill>
                <a:srgbClr val="4E3B30"/>
              </a:solidFill>
              <a:latin typeface="Franklin Gothic Book"/>
            </a:endParaRPr>
          </a:p>
          <a:p>
            <a:pPr algn="ctr">
              <a:lnSpc>
                <a:spcPct val="80000"/>
              </a:lnSpc>
              <a:spcBef>
                <a:spcPts val="499"/>
              </a:spcBef>
              <a:tabLst>
                <a:tab pos="0" algn="l"/>
              </a:tabLst>
            </a:pPr>
            <a:r>
              <a:rPr lang="ru-RU" sz="2500" spc="-1" dirty="0" smtClean="0">
                <a:solidFill>
                  <a:srgbClr val="000000"/>
                </a:solidFill>
                <a:latin typeface="Tahoma"/>
              </a:rPr>
              <a:t>Веренич Кирилл </a:t>
            </a:r>
            <a:r>
              <a:rPr lang="ru-RU" sz="2500" spc="-1" dirty="0" smtClean="0">
                <a:solidFill>
                  <a:srgbClr val="000000"/>
                </a:solidFill>
                <a:latin typeface="Tahoma"/>
              </a:rPr>
              <a:t>Андреевич</a:t>
            </a:r>
            <a:r>
              <a:rPr lang="ru-RU" sz="2500" b="0" strike="noStrike" spc="-1" baseline="33000" dirty="0" smtClean="0">
                <a:solidFill>
                  <a:srgbClr val="000000"/>
                </a:solidFill>
                <a:latin typeface="Tahoma"/>
                <a:ea typeface="DejaVu Sans"/>
              </a:rPr>
              <a:t>1,2</a:t>
            </a:r>
            <a:r>
              <a:rPr lang="ru-RU" sz="2500" b="0" strike="noStrike" spc="-1" dirty="0" smtClean="0">
                <a:solidFill>
                  <a:srgbClr val="000000"/>
                </a:solidFill>
                <a:latin typeface="Tahoma"/>
                <a:ea typeface="DejaVu Sans"/>
              </a:rPr>
              <a:t>,</a:t>
            </a:r>
          </a:p>
          <a:p>
            <a:pPr algn="ctr">
              <a:lnSpc>
                <a:spcPct val="80000"/>
              </a:lnSpc>
              <a:spcBef>
                <a:spcPts val="499"/>
              </a:spcBef>
              <a:tabLst>
                <a:tab pos="0" algn="l"/>
              </a:tabLst>
            </a:pPr>
            <a:r>
              <a:rPr lang="ru-RU" sz="2500" spc="-1" dirty="0" smtClean="0">
                <a:solidFill>
                  <a:srgbClr val="000000"/>
                </a:solidFill>
                <a:latin typeface="Tahoma"/>
              </a:rPr>
              <a:t>Миненко Виктор </a:t>
            </a:r>
            <a:r>
              <a:rPr lang="ru-RU" sz="2500" spc="-1" dirty="0" smtClean="0">
                <a:solidFill>
                  <a:srgbClr val="000000"/>
                </a:solidFill>
                <a:latin typeface="Tahoma"/>
              </a:rPr>
              <a:t>Федорович</a:t>
            </a:r>
            <a:r>
              <a:rPr lang="ru-RU" sz="2500" b="0" strike="noStrike" spc="-1" baseline="33000" dirty="0" smtClean="0">
                <a:solidFill>
                  <a:srgbClr val="000000"/>
                </a:solidFill>
                <a:latin typeface="Tahoma"/>
              </a:rPr>
              <a:t>2</a:t>
            </a:r>
            <a:endParaRPr lang="en-US" sz="2500" b="0" strike="noStrike" spc="-1" dirty="0">
              <a:solidFill>
                <a:srgbClr val="4E3B30"/>
              </a:solidFill>
              <a:latin typeface="Franklin Gothic Book"/>
            </a:endParaRPr>
          </a:p>
          <a:p>
            <a:pPr algn="ctr">
              <a:lnSpc>
                <a:spcPct val="80000"/>
              </a:lnSpc>
              <a:spcBef>
                <a:spcPts val="499"/>
              </a:spcBef>
              <a:tabLst>
                <a:tab pos="0" algn="l"/>
              </a:tabLst>
            </a:pPr>
            <a:r>
              <a:rPr lang="ru-RU" b="0" strike="noStrike" spc="-1" baseline="33000" dirty="0">
                <a:solidFill>
                  <a:srgbClr val="000000"/>
                </a:solidFill>
                <a:latin typeface="Tahoma"/>
              </a:rPr>
              <a:t>1</a:t>
            </a:r>
            <a:r>
              <a:rPr lang="ru-RU" b="0" strike="noStrike" spc="-1" dirty="0">
                <a:solidFill>
                  <a:srgbClr val="000000"/>
                </a:solidFill>
                <a:latin typeface="Tahoma"/>
              </a:rPr>
              <a:t>Белорусский государственный университет</a:t>
            </a:r>
            <a:endParaRPr lang="en-US" b="0" strike="noStrike" spc="-1" dirty="0">
              <a:solidFill>
                <a:srgbClr val="4E3B30"/>
              </a:solidFill>
              <a:latin typeface="Franklin Gothic Book"/>
            </a:endParaRPr>
          </a:p>
          <a:p>
            <a:pPr algn="ctr">
              <a:lnSpc>
                <a:spcPct val="80000"/>
              </a:lnSpc>
              <a:spcBef>
                <a:spcPts val="499"/>
              </a:spcBef>
              <a:tabLst>
                <a:tab pos="0" algn="l"/>
              </a:tabLst>
            </a:pPr>
            <a:r>
              <a:rPr lang="ru-RU" b="0" strike="noStrike" spc="-1" baseline="33000" dirty="0">
                <a:solidFill>
                  <a:srgbClr val="000000"/>
                </a:solidFill>
                <a:latin typeface="Tahoma"/>
              </a:rPr>
              <a:t>2</a:t>
            </a:r>
            <a:r>
              <a:rPr lang="ru-RU" b="0" strike="noStrike" spc="-1" dirty="0">
                <a:solidFill>
                  <a:srgbClr val="000000"/>
                </a:solidFill>
                <a:latin typeface="Tahoma"/>
              </a:rPr>
              <a:t>НИУ «Институт ядерных проблем» БГУ</a:t>
            </a:r>
            <a:endParaRPr lang="en-US" b="0" strike="noStrike" spc="-1" dirty="0">
              <a:solidFill>
                <a:srgbClr val="4E3B30"/>
              </a:solidFill>
              <a:latin typeface="Franklin Gothic Book"/>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301680" y="515880"/>
            <a:ext cx="8686440" cy="840960"/>
          </a:xfrm>
          <a:prstGeom prst="rect">
            <a:avLst/>
          </a:prstGeom>
          <a:noFill/>
          <a:ln w="0">
            <a:noFill/>
          </a:ln>
        </p:spPr>
        <p:txBody>
          <a:bodyPr lIns="90000" tIns="45000" rIns="90000" bIns="45000" anchor="ctr">
            <a:noAutofit/>
          </a:bodyPr>
          <a:lstStyle/>
          <a:p>
            <a:pPr>
              <a:lnSpc>
                <a:spcPct val="100000"/>
              </a:lnSpc>
            </a:pPr>
            <a:r>
              <a:rPr lang="ru-RU" sz="2400" b="0" strike="noStrike" cap="all" spc="-1" dirty="0" smtClean="0">
                <a:solidFill>
                  <a:srgbClr val="000000"/>
                </a:solidFill>
                <a:latin typeface="Tahoma"/>
              </a:rPr>
              <a:t>Остальные рентгенологические укладки</a:t>
            </a:r>
            <a:endParaRPr lang="en-US" sz="2400" b="0" strike="noStrike" spc="-1" dirty="0">
              <a:solidFill>
                <a:srgbClr val="000000"/>
              </a:solidFill>
              <a:latin typeface="Arial"/>
            </a:endParaRPr>
          </a:p>
        </p:txBody>
      </p:sp>
      <p:sp>
        <p:nvSpPr>
          <p:cNvPr id="229" name="TextShape 3"/>
          <p:cNvSpPr txBox="1"/>
          <p:nvPr/>
        </p:nvSpPr>
        <p:spPr>
          <a:xfrm>
            <a:off x="8229600" y="6477120"/>
            <a:ext cx="761760" cy="244080"/>
          </a:xfrm>
          <a:prstGeom prst="rect">
            <a:avLst/>
          </a:prstGeom>
          <a:noFill/>
          <a:ln w="0">
            <a:noFill/>
          </a:ln>
        </p:spPr>
        <p:txBody>
          <a:bodyPr lIns="90000" tIns="45000" rIns="90000" bIns="45000">
            <a:noAutofit/>
          </a:bodyPr>
          <a:lstStyle/>
          <a:p>
            <a:pPr algn="r">
              <a:lnSpc>
                <a:spcPct val="100000"/>
              </a:lnSpc>
            </a:pPr>
            <a:fld id="{230DC7BD-0899-406A-9188-0A2B0523F0E9}" type="slidenum">
              <a:rPr lang="en-US" sz="1200" b="0" strike="noStrike" spc="-1">
                <a:solidFill>
                  <a:srgbClr val="000000"/>
                </a:solidFill>
                <a:latin typeface="Tahoma"/>
              </a:rPr>
              <a:pPr algn="r">
                <a:lnSpc>
                  <a:spcPct val="100000"/>
                </a:lnSpc>
              </a:pPr>
              <a:t>10</a:t>
            </a:fld>
            <a:endParaRPr lang="be-BY" sz="1200" b="0" strike="noStrike" spc="-1">
              <a:latin typeface="Times New Roman"/>
            </a:endParaRPr>
          </a:p>
        </p:txBody>
      </p:sp>
      <p:sp>
        <p:nvSpPr>
          <p:cNvPr id="9" name="Текст 8"/>
          <p:cNvSpPr>
            <a:spLocks noGrp="1"/>
          </p:cNvSpPr>
          <p:nvPr>
            <p:ph type="body"/>
          </p:nvPr>
        </p:nvSpPr>
        <p:spPr>
          <a:xfrm>
            <a:off x="285720" y="3143248"/>
            <a:ext cx="8686440" cy="837720"/>
          </a:xfrm>
        </p:spPr>
        <p:txBody>
          <a:bodyPr/>
          <a:lstStyle/>
          <a:p>
            <a:r>
              <a:rPr lang="ru-RU" dirty="0"/>
              <a:t>Аналогичным образом коэффициенты обратного рассеяния для расчета входной дозы облучения рассчитаны для различных сочетаний проекций, размеров поля излучения, напряжения на рентгеновской трубке, эквивалентного алюминиевого фильтра и пульсации напряжения и 13 рентгенологических укладок (череп, кишечник, флюорография, желудок, органы грудной клетки, таз/крестец, ребра/грудина, грудной отдел позвоночника, шейный отдел позвоночника, поясничный отдел позвоночника, цистография, урография и холецистография</a:t>
            </a:r>
            <a:r>
              <a:rPr lang="ru-RU" dirty="0" smtClean="0"/>
              <a:t>).</a:t>
            </a:r>
          </a:p>
          <a:p>
            <a:r>
              <a:rPr lang="ru-RU" dirty="0"/>
              <a:t>Всего рассчитано </a:t>
            </a:r>
            <a:r>
              <a:rPr lang="ru-RU" dirty="0" smtClean="0"/>
              <a:t>1607 коэффициентов (6 значений фильтрации, 2 фантома –мужчины и женщины, 29 различных рентгенологических укладок и проекций).</a:t>
            </a:r>
            <a:endParaRPr lang="ru-RU" dirty="0"/>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301680" y="457200"/>
            <a:ext cx="8686440" cy="840960"/>
          </a:xfrm>
          <a:prstGeom prst="rect">
            <a:avLst/>
          </a:prstGeom>
          <a:noFill/>
          <a:ln w="0">
            <a:noFill/>
          </a:ln>
        </p:spPr>
        <p:txBody>
          <a:bodyPr lIns="90000" tIns="45000" rIns="90000" bIns="45000" anchor="ctr">
            <a:noAutofit/>
          </a:bodyPr>
          <a:lstStyle/>
          <a:p>
            <a:pPr>
              <a:lnSpc>
                <a:spcPct val="100000"/>
              </a:lnSpc>
            </a:pPr>
            <a:r>
              <a:rPr lang="ru-RU" sz="2000" b="0" strike="noStrike" cap="all" spc="-1" dirty="0" smtClean="0">
                <a:solidFill>
                  <a:srgbClr val="4E3B30"/>
                </a:solidFill>
                <a:latin typeface="Tahoma"/>
                <a:ea typeface="Tahoma"/>
              </a:rPr>
              <a:t>Алгоритм и программа </a:t>
            </a:r>
            <a:r>
              <a:rPr lang="ru-RU" sz="2000" b="0" strike="noStrike" cap="all" spc="-1" dirty="0">
                <a:solidFill>
                  <a:srgbClr val="4E3B30"/>
                </a:solidFill>
                <a:latin typeface="Tahoma"/>
                <a:ea typeface="Tahoma"/>
              </a:rPr>
              <a:t>для расчета </a:t>
            </a:r>
            <a:r>
              <a:rPr lang="ru-RU" sz="2000" b="0" strike="noStrike" cap="all" spc="-1" dirty="0" smtClean="0">
                <a:solidFill>
                  <a:srgbClr val="4E3B30"/>
                </a:solidFill>
                <a:latin typeface="Tahoma"/>
                <a:ea typeface="Tahoma"/>
              </a:rPr>
              <a:t>доз облучения пациента</a:t>
            </a:r>
            <a:endParaRPr lang="en-US" sz="2000" b="0" strike="noStrike" spc="-1" dirty="0">
              <a:solidFill>
                <a:srgbClr val="000000"/>
              </a:solidFill>
              <a:latin typeface="Arial"/>
            </a:endParaRPr>
          </a:p>
        </p:txBody>
      </p:sp>
      <p:sp>
        <p:nvSpPr>
          <p:cNvPr id="286" name="TextShape 2"/>
          <p:cNvSpPr txBox="1"/>
          <p:nvPr/>
        </p:nvSpPr>
        <p:spPr>
          <a:xfrm>
            <a:off x="8229600" y="6477120"/>
            <a:ext cx="761760" cy="244080"/>
          </a:xfrm>
          <a:prstGeom prst="rect">
            <a:avLst/>
          </a:prstGeom>
          <a:noFill/>
          <a:ln w="0">
            <a:noFill/>
          </a:ln>
        </p:spPr>
        <p:txBody>
          <a:bodyPr>
            <a:noAutofit/>
          </a:bodyPr>
          <a:lstStyle/>
          <a:p>
            <a:pPr algn="r">
              <a:lnSpc>
                <a:spcPct val="100000"/>
              </a:lnSpc>
            </a:pPr>
            <a:fld id="{C90B00AA-3996-4813-9719-33BD8CA2665C}" type="slidenum">
              <a:rPr lang="en-US" sz="1600" b="0" strike="noStrike" spc="-1">
                <a:solidFill>
                  <a:srgbClr val="000000"/>
                </a:solidFill>
                <a:latin typeface="Tahoma"/>
              </a:rPr>
              <a:pPr algn="r">
                <a:lnSpc>
                  <a:spcPct val="100000"/>
                </a:lnSpc>
              </a:pPr>
              <a:t>11</a:t>
            </a:fld>
            <a:endParaRPr lang="be-BY" sz="1600" b="0" strike="noStrike" spc="-1">
              <a:latin typeface="Times New Roman"/>
            </a:endParaRPr>
          </a:p>
        </p:txBody>
      </p:sp>
      <p:pic>
        <p:nvPicPr>
          <p:cNvPr id="290" name="Рисунок 8"/>
          <p:cNvPicPr>
            <a:picLocks noChangeAspect="1"/>
          </p:cNvPicPr>
          <p:nvPr/>
        </p:nvPicPr>
        <p:blipFill>
          <a:blip r:embed="rId3" cstate="print"/>
          <a:stretch/>
        </p:blipFill>
        <p:spPr>
          <a:xfrm>
            <a:off x="3777096" y="4214818"/>
            <a:ext cx="2080788" cy="1440000"/>
          </a:xfrm>
          <a:prstGeom prst="rect">
            <a:avLst/>
          </a:prstGeom>
          <a:ln w="9525">
            <a:noFill/>
          </a:ln>
        </p:spPr>
      </p:pic>
      <p:sp>
        <p:nvSpPr>
          <p:cNvPr id="291" name="CustomShape 5"/>
          <p:cNvSpPr/>
          <p:nvPr/>
        </p:nvSpPr>
        <p:spPr>
          <a:xfrm>
            <a:off x="4134879" y="5786454"/>
            <a:ext cx="1365223" cy="644877"/>
          </a:xfrm>
          <a:prstGeom prst="rect">
            <a:avLst/>
          </a:prstGeom>
          <a:noFill/>
          <a:ln w="9525">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b="0" strike="noStrike" spc="-1" dirty="0" smtClean="0">
                <a:solidFill>
                  <a:srgbClr val="000000"/>
                </a:solidFill>
                <a:latin typeface="Tahoma"/>
              </a:rPr>
              <a:t>Окна</a:t>
            </a:r>
          </a:p>
          <a:p>
            <a:pPr>
              <a:lnSpc>
                <a:spcPct val="100000"/>
              </a:lnSpc>
            </a:pPr>
            <a:r>
              <a:rPr lang="ru-RU" b="0" strike="noStrike" spc="-1" dirty="0" smtClean="0">
                <a:solidFill>
                  <a:srgbClr val="000000"/>
                </a:solidFill>
                <a:latin typeface="Tahoma"/>
              </a:rPr>
              <a:t>программы</a:t>
            </a:r>
            <a:endParaRPr lang="be-BY" b="0" strike="noStrike" spc="-1" dirty="0">
              <a:latin typeface="Arial"/>
            </a:endParaRPr>
          </a:p>
        </p:txBody>
      </p:sp>
      <p:sp>
        <p:nvSpPr>
          <p:cNvPr id="293" name="CustomShape 6"/>
          <p:cNvSpPr/>
          <p:nvPr/>
        </p:nvSpPr>
        <p:spPr>
          <a:xfrm>
            <a:off x="6566932" y="5788053"/>
            <a:ext cx="1478780" cy="921876"/>
          </a:xfrm>
          <a:prstGeom prst="rect">
            <a:avLst/>
          </a:prstGeom>
          <a:noFill/>
          <a:ln w="9525">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1800" b="0" strike="noStrike" spc="-1" dirty="0" smtClean="0">
                <a:solidFill>
                  <a:srgbClr val="000000"/>
                </a:solidFill>
                <a:latin typeface="Tahoma"/>
                <a:ea typeface="Tahoma"/>
              </a:rPr>
              <a:t>Окно</a:t>
            </a:r>
          </a:p>
          <a:p>
            <a:pPr>
              <a:lnSpc>
                <a:spcPct val="100000"/>
              </a:lnSpc>
            </a:pPr>
            <a:r>
              <a:rPr lang="ru-RU" sz="1800" b="0" strike="noStrike" spc="-1" dirty="0" smtClean="0">
                <a:solidFill>
                  <a:srgbClr val="000000"/>
                </a:solidFill>
                <a:latin typeface="Tahoma"/>
                <a:ea typeface="Tahoma"/>
              </a:rPr>
              <a:t>Результатов</a:t>
            </a:r>
          </a:p>
          <a:p>
            <a:pPr>
              <a:lnSpc>
                <a:spcPct val="100000"/>
              </a:lnSpc>
            </a:pPr>
            <a:r>
              <a:rPr lang="ru-RU" sz="1800" b="0" strike="noStrike" spc="-1" dirty="0" smtClean="0">
                <a:solidFill>
                  <a:srgbClr val="000000"/>
                </a:solidFill>
                <a:latin typeface="Tahoma"/>
                <a:ea typeface="Tahoma"/>
              </a:rPr>
              <a:t>расчета</a:t>
            </a:r>
            <a:endParaRPr lang="be-BY" sz="1800" b="0" strike="noStrike" spc="-1" dirty="0">
              <a:latin typeface="Arial"/>
            </a:endParaRPr>
          </a:p>
        </p:txBody>
      </p:sp>
      <p:pic>
        <p:nvPicPr>
          <p:cNvPr id="294" name="Рисунок 3"/>
          <p:cNvPicPr>
            <a:picLocks noChangeAspect="1"/>
          </p:cNvPicPr>
          <p:nvPr/>
        </p:nvPicPr>
        <p:blipFill>
          <a:blip r:embed="rId4" cstate="print"/>
          <a:stretch/>
        </p:blipFill>
        <p:spPr>
          <a:xfrm>
            <a:off x="3778758" y="2714620"/>
            <a:ext cx="2077464" cy="1440000"/>
          </a:xfrm>
          <a:prstGeom prst="rect">
            <a:avLst/>
          </a:prstGeom>
          <a:ln w="0">
            <a:noFill/>
          </a:ln>
        </p:spPr>
      </p:pic>
      <p:pic>
        <p:nvPicPr>
          <p:cNvPr id="287" name="Рисунок 4"/>
          <p:cNvPicPr>
            <a:picLocks noChangeAspect="1"/>
          </p:cNvPicPr>
          <p:nvPr/>
        </p:nvPicPr>
        <p:blipFill>
          <a:blip r:embed="rId5" cstate="print"/>
          <a:stretch/>
        </p:blipFill>
        <p:spPr>
          <a:xfrm>
            <a:off x="3794822" y="1214422"/>
            <a:ext cx="2045336" cy="1440000"/>
          </a:xfrm>
          <a:prstGeom prst="rect">
            <a:avLst/>
          </a:prstGeom>
          <a:ln w="9525">
            <a:noFill/>
          </a:ln>
        </p:spPr>
      </p:pic>
      <p:pic>
        <p:nvPicPr>
          <p:cNvPr id="13" name="Рисунок 12" descr="Скриншот1.jpg"/>
          <p:cNvPicPr>
            <a:picLocks noChangeAspect="1"/>
          </p:cNvPicPr>
          <p:nvPr/>
        </p:nvPicPr>
        <p:blipFill>
          <a:blip r:embed="rId6" cstate="print"/>
          <a:stretch>
            <a:fillRect/>
          </a:stretch>
        </p:blipFill>
        <p:spPr>
          <a:xfrm>
            <a:off x="6540182" y="1857364"/>
            <a:ext cx="1532280" cy="3143272"/>
          </a:xfrm>
          <a:prstGeom prst="rect">
            <a:avLst/>
          </a:prstGeom>
        </p:spPr>
      </p:pic>
      <p:sp>
        <p:nvSpPr>
          <p:cNvPr id="10" name="TextBox 9"/>
          <p:cNvSpPr txBox="1"/>
          <p:nvPr/>
        </p:nvSpPr>
        <p:spPr>
          <a:xfrm>
            <a:off x="179876" y="1142984"/>
            <a:ext cx="1391728" cy="646331"/>
          </a:xfrm>
          <a:prstGeom prst="rect">
            <a:avLst/>
          </a:prstGeom>
          <a:noFill/>
        </p:spPr>
        <p:txBody>
          <a:bodyPr wrap="none" rtlCol="0">
            <a:spAutoFit/>
          </a:bodyPr>
          <a:lstStyle/>
          <a:p>
            <a:r>
              <a:rPr lang="ru-RU" dirty="0" smtClean="0"/>
              <a:t>Алгоритм</a:t>
            </a:r>
          </a:p>
          <a:p>
            <a:r>
              <a:rPr lang="ru-RU" dirty="0" smtClean="0"/>
              <a:t>программы</a:t>
            </a:r>
            <a:endParaRPr lang="ru-RU" dirty="0"/>
          </a:p>
        </p:txBody>
      </p:sp>
      <p:pic>
        <p:nvPicPr>
          <p:cNvPr id="29783" name="Picture 87"/>
          <p:cNvPicPr>
            <a:picLocks noChangeAspect="1" noChangeArrowheads="1"/>
          </p:cNvPicPr>
          <p:nvPr/>
        </p:nvPicPr>
        <p:blipFill>
          <a:blip r:embed="rId7" cstate="print"/>
          <a:srcRect/>
          <a:stretch>
            <a:fillRect/>
          </a:stretch>
        </p:blipFill>
        <p:spPr bwMode="auto">
          <a:xfrm>
            <a:off x="0" y="1857364"/>
            <a:ext cx="3756030" cy="4131432"/>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extShape 3"/>
          <p:cNvSpPr txBox="1"/>
          <p:nvPr/>
        </p:nvSpPr>
        <p:spPr>
          <a:xfrm>
            <a:off x="8229600" y="6477120"/>
            <a:ext cx="761760" cy="244080"/>
          </a:xfrm>
          <a:prstGeom prst="rect">
            <a:avLst/>
          </a:prstGeom>
          <a:noFill/>
          <a:ln w="0">
            <a:noFill/>
          </a:ln>
        </p:spPr>
        <p:txBody>
          <a:bodyPr lIns="90000" tIns="45000" rIns="90000" bIns="45000">
            <a:noAutofit/>
          </a:bodyPr>
          <a:lstStyle/>
          <a:p>
            <a:pPr algn="r">
              <a:lnSpc>
                <a:spcPct val="100000"/>
              </a:lnSpc>
            </a:pPr>
            <a:fld id="{827ED87E-CAF8-4CBF-BD39-EC9DCEDEBF18}" type="slidenum">
              <a:rPr lang="en-US" sz="1200" b="0" strike="noStrike" spc="-1">
                <a:solidFill>
                  <a:srgbClr val="000000"/>
                </a:solidFill>
                <a:latin typeface="Tahoma"/>
              </a:rPr>
              <a:pPr algn="r">
                <a:lnSpc>
                  <a:spcPct val="100000"/>
                </a:lnSpc>
              </a:pPr>
              <a:t>12</a:t>
            </a:fld>
            <a:endParaRPr lang="be-BY" sz="1200" b="0" strike="noStrike" spc="-1">
              <a:latin typeface="Times New Roman"/>
            </a:endParaRPr>
          </a:p>
        </p:txBody>
      </p:sp>
      <p:sp>
        <p:nvSpPr>
          <p:cNvPr id="8" name="Заголовок 7"/>
          <p:cNvSpPr>
            <a:spLocks noGrp="1"/>
          </p:cNvSpPr>
          <p:nvPr>
            <p:ph type="title"/>
          </p:nvPr>
        </p:nvSpPr>
        <p:spPr/>
        <p:txBody>
          <a:bodyPr/>
          <a:lstStyle/>
          <a:p>
            <a:r>
              <a:rPr lang="ru-RU" sz="2800" dirty="0" smtClean="0"/>
              <a:t>Заключение</a:t>
            </a:r>
            <a:endParaRPr lang="ru-RU" sz="2800" dirty="0"/>
          </a:p>
        </p:txBody>
      </p:sp>
      <p:sp>
        <p:nvSpPr>
          <p:cNvPr id="7" name="Подзаголовок 6"/>
          <p:cNvSpPr>
            <a:spLocks noGrp="1"/>
          </p:cNvSpPr>
          <p:nvPr>
            <p:ph type="subTitle"/>
          </p:nvPr>
        </p:nvSpPr>
        <p:spPr>
          <a:xfrm>
            <a:off x="228780" y="3010140"/>
            <a:ext cx="8686440" cy="837720"/>
          </a:xfrm>
        </p:spPr>
        <p:txBody>
          <a:bodyPr/>
          <a:lstStyle/>
          <a:p>
            <a:r>
              <a:rPr lang="ru-RU" dirty="0"/>
              <a:t>Таким образом, диагностические </a:t>
            </a:r>
            <a:r>
              <a:rPr lang="ru-RU" dirty="0" err="1"/>
              <a:t>референтные</a:t>
            </a:r>
            <a:r>
              <a:rPr lang="ru-RU" dirty="0"/>
              <a:t> уровни являются современным и нужным средством радиационной защиты пациента при медицинском облучении. Внедрение этого инструмента в практическое здравоохранение проведено в России и уже успело показать свою эффективность. Работа по разработке этих уровней в Беларуси для рентгенографии находится в начале пути и на данном этапе не может целиком опираться на измерения. Поэтому предлагается в отсутствие дозиметрической аппаратуры пользоваться программным продуктом «Оценка доз</a:t>
            </a:r>
            <a:r>
              <a:rPr lang="ru-RU" dirty="0" smtClean="0"/>
              <a:t>».</a:t>
            </a:r>
            <a:endParaRPr lang="ru-RU" dirty="0"/>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301680" y="457200"/>
            <a:ext cx="8686440" cy="840960"/>
          </a:xfrm>
          <a:prstGeom prst="rect">
            <a:avLst/>
          </a:prstGeom>
          <a:noFill/>
          <a:ln w="0">
            <a:noFill/>
          </a:ln>
        </p:spPr>
        <p:txBody>
          <a:bodyPr lIns="90000" tIns="45000" rIns="90000" bIns="45000" anchor="ctr">
            <a:noAutofit/>
          </a:bodyPr>
          <a:lstStyle/>
          <a:p>
            <a:pPr>
              <a:lnSpc>
                <a:spcPct val="100000"/>
              </a:lnSpc>
            </a:pPr>
            <a:r>
              <a:rPr lang="ru-RU" sz="3600" b="0" strike="noStrike" cap="all" spc="-1" dirty="0">
                <a:solidFill>
                  <a:srgbClr val="000000"/>
                </a:solidFill>
                <a:latin typeface="Tahoma"/>
                <a:ea typeface="Tahoma"/>
              </a:rPr>
              <a:t>Введение</a:t>
            </a:r>
            <a:endParaRPr lang="en-US" sz="3600" b="0" strike="noStrike" spc="-1" dirty="0">
              <a:solidFill>
                <a:srgbClr val="000000"/>
              </a:solidFill>
              <a:latin typeface="Arial"/>
            </a:endParaRPr>
          </a:p>
        </p:txBody>
      </p:sp>
      <p:sp>
        <p:nvSpPr>
          <p:cNvPr id="142" name="TextShape 2"/>
          <p:cNvSpPr txBox="1"/>
          <p:nvPr/>
        </p:nvSpPr>
        <p:spPr>
          <a:xfrm>
            <a:off x="4143240" y="1600200"/>
            <a:ext cx="4847760" cy="4723920"/>
          </a:xfrm>
          <a:prstGeom prst="rect">
            <a:avLst/>
          </a:prstGeom>
          <a:noFill/>
          <a:ln w="9360">
            <a:noFill/>
          </a:ln>
        </p:spPr>
        <p:txBody>
          <a:bodyPr>
            <a:normAutofit/>
          </a:bodyPr>
          <a:lstStyle/>
          <a:p>
            <a:pPr marL="355600" indent="1588">
              <a:lnSpc>
                <a:spcPct val="120000"/>
              </a:lnSpc>
              <a:spcBef>
                <a:spcPts val="360"/>
              </a:spcBef>
              <a:buClr>
                <a:srgbClr val="000000"/>
              </a:buClr>
            </a:pPr>
            <a:r>
              <a:rPr lang="ru-RU" sz="2000" dirty="0"/>
              <a:t>Медицинское облучение, проводимое в диагностических целях, нацелено на получение изображений. Использование при этом ионизирующего излучения неотъемлемо от радиационного риска. Задачей радиационной защиты при медицинском облучении </a:t>
            </a:r>
            <a:r>
              <a:rPr lang="ru-RU" sz="2000" dirty="0" smtClean="0"/>
              <a:t>является минимизация радиационной нагрузки при сохранении качества диагностической информации.</a:t>
            </a:r>
            <a:endParaRPr lang="en-US" sz="2000" dirty="0"/>
          </a:p>
        </p:txBody>
      </p:sp>
      <p:sp>
        <p:nvSpPr>
          <p:cNvPr id="143" name="TextShape 3"/>
          <p:cNvSpPr txBox="1"/>
          <p:nvPr/>
        </p:nvSpPr>
        <p:spPr>
          <a:xfrm>
            <a:off x="8229600" y="6477120"/>
            <a:ext cx="761760" cy="244080"/>
          </a:xfrm>
          <a:prstGeom prst="rect">
            <a:avLst/>
          </a:prstGeom>
          <a:noFill/>
          <a:ln w="0">
            <a:noFill/>
          </a:ln>
        </p:spPr>
        <p:txBody>
          <a:bodyPr>
            <a:noAutofit/>
          </a:bodyPr>
          <a:lstStyle/>
          <a:p>
            <a:pPr algn="r">
              <a:lnSpc>
                <a:spcPct val="100000"/>
              </a:lnSpc>
            </a:pPr>
            <a:fld id="{4E839988-1A45-455E-BCD9-25A8EAB723BE}" type="slidenum">
              <a:rPr lang="en-US" sz="1600" b="0" strike="noStrike" spc="-1">
                <a:solidFill>
                  <a:srgbClr val="000000"/>
                </a:solidFill>
                <a:latin typeface="Tahoma"/>
              </a:rPr>
              <a:pPr algn="r">
                <a:lnSpc>
                  <a:spcPct val="100000"/>
                </a:lnSpc>
              </a:pPr>
              <a:t>2</a:t>
            </a:fld>
            <a:endParaRPr lang="be-BY" sz="1600" b="0" strike="noStrike" spc="-1">
              <a:latin typeface="Times New Roman"/>
            </a:endParaRPr>
          </a:p>
        </p:txBody>
      </p:sp>
      <p:pic>
        <p:nvPicPr>
          <p:cNvPr id="145" name="Рисунок 144"/>
          <p:cNvPicPr/>
          <p:nvPr/>
        </p:nvPicPr>
        <p:blipFill>
          <a:blip r:embed="rId3" cstate="print"/>
          <a:stretch/>
        </p:blipFill>
        <p:spPr>
          <a:xfrm>
            <a:off x="2786050" y="2071678"/>
            <a:ext cx="1271880" cy="1028520"/>
          </a:xfrm>
          <a:prstGeom prst="rect">
            <a:avLst/>
          </a:prstGeom>
          <a:ln w="0">
            <a:noFill/>
          </a:ln>
        </p:spPr>
      </p:pic>
      <p:pic>
        <p:nvPicPr>
          <p:cNvPr id="147" name="Рисунок 146"/>
          <p:cNvPicPr/>
          <p:nvPr/>
        </p:nvPicPr>
        <p:blipFill>
          <a:blip r:embed="rId4" cstate="print"/>
          <a:stretch/>
        </p:blipFill>
        <p:spPr>
          <a:xfrm>
            <a:off x="2500298" y="4714884"/>
            <a:ext cx="1704960" cy="1281600"/>
          </a:xfrm>
          <a:prstGeom prst="rect">
            <a:avLst/>
          </a:prstGeom>
          <a:ln w="0">
            <a:noFill/>
          </a:ln>
        </p:spPr>
      </p:pic>
      <p:pic>
        <p:nvPicPr>
          <p:cNvPr id="9" name="Рисунок 8" descr="картинка_Слайд_2.jpg"/>
          <p:cNvPicPr>
            <a:picLocks noChangeAspect="1"/>
          </p:cNvPicPr>
          <p:nvPr/>
        </p:nvPicPr>
        <p:blipFill>
          <a:blip r:embed="rId5" cstate="print"/>
          <a:stretch>
            <a:fillRect/>
          </a:stretch>
        </p:blipFill>
        <p:spPr>
          <a:xfrm>
            <a:off x="285720" y="1571612"/>
            <a:ext cx="2000264" cy="2463312"/>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304920" y="457200"/>
            <a:ext cx="8686440" cy="837720"/>
          </a:xfrm>
          <a:prstGeom prst="rect">
            <a:avLst/>
          </a:prstGeom>
          <a:noFill/>
          <a:ln w="0">
            <a:noFill/>
          </a:ln>
        </p:spPr>
        <p:txBody>
          <a:bodyPr lIns="90000" tIns="45000" rIns="90000" bIns="45000" anchor="ctr">
            <a:noAutofit/>
          </a:bodyPr>
          <a:lstStyle/>
          <a:p>
            <a:pPr>
              <a:lnSpc>
                <a:spcPct val="100000"/>
              </a:lnSpc>
            </a:pPr>
            <a:r>
              <a:rPr lang="ru-RU" sz="3600" b="0" strike="noStrike" cap="all" spc="-1" dirty="0">
                <a:solidFill>
                  <a:srgbClr val="000000"/>
                </a:solidFill>
                <a:latin typeface="Tahoma"/>
                <a:ea typeface="Tahoma"/>
              </a:rPr>
              <a:t>Диагностический </a:t>
            </a:r>
            <a:r>
              <a:rPr lang="ru-RU" sz="3600" b="0" strike="noStrike" cap="all" spc="-1" dirty="0" err="1">
                <a:solidFill>
                  <a:srgbClr val="000000"/>
                </a:solidFill>
                <a:latin typeface="Tahoma"/>
                <a:ea typeface="Tahoma"/>
              </a:rPr>
              <a:t>референтный</a:t>
            </a:r>
            <a:r>
              <a:rPr lang="ru-RU" sz="3600" b="0" strike="noStrike" cap="all" spc="-1" dirty="0">
                <a:solidFill>
                  <a:srgbClr val="000000"/>
                </a:solidFill>
                <a:latin typeface="Tahoma"/>
                <a:ea typeface="Tahoma"/>
              </a:rPr>
              <a:t> уровень</a:t>
            </a:r>
            <a:endParaRPr lang="en-US" sz="3600" b="0" strike="noStrike" spc="-1" dirty="0">
              <a:solidFill>
                <a:srgbClr val="000000"/>
              </a:solidFill>
              <a:latin typeface="Arial"/>
            </a:endParaRPr>
          </a:p>
        </p:txBody>
      </p:sp>
      <p:sp>
        <p:nvSpPr>
          <p:cNvPr id="156" name="TextShape 3"/>
          <p:cNvSpPr txBox="1"/>
          <p:nvPr/>
        </p:nvSpPr>
        <p:spPr>
          <a:xfrm>
            <a:off x="8229600" y="6473880"/>
            <a:ext cx="758520" cy="247320"/>
          </a:xfrm>
          <a:prstGeom prst="rect">
            <a:avLst/>
          </a:prstGeom>
          <a:noFill/>
          <a:ln w="0">
            <a:noFill/>
          </a:ln>
        </p:spPr>
        <p:txBody>
          <a:bodyPr>
            <a:noAutofit/>
          </a:bodyPr>
          <a:lstStyle/>
          <a:p>
            <a:pPr algn="r">
              <a:lnSpc>
                <a:spcPct val="100000"/>
              </a:lnSpc>
            </a:pPr>
            <a:fld id="{A46A455C-FFB8-4A33-865A-572B2605D82E}" type="slidenum">
              <a:rPr lang="en-US" sz="1600" b="0" strike="noStrike" spc="-1">
                <a:solidFill>
                  <a:srgbClr val="000000"/>
                </a:solidFill>
                <a:latin typeface="Tahoma"/>
              </a:rPr>
              <a:pPr algn="r">
                <a:lnSpc>
                  <a:spcPct val="100000"/>
                </a:lnSpc>
              </a:pPr>
              <a:t>3</a:t>
            </a:fld>
            <a:endParaRPr lang="be-BY" sz="1600" b="0" strike="noStrike" spc="-1">
              <a:latin typeface="Times New Roman"/>
            </a:endParaRPr>
          </a:p>
        </p:txBody>
      </p:sp>
      <p:sp>
        <p:nvSpPr>
          <p:cNvPr id="6" name="Текст 5"/>
          <p:cNvSpPr>
            <a:spLocks noGrp="1"/>
          </p:cNvSpPr>
          <p:nvPr>
            <p:ph type="body"/>
          </p:nvPr>
        </p:nvSpPr>
        <p:spPr>
          <a:xfrm>
            <a:off x="371640" y="1714488"/>
            <a:ext cx="8400720" cy="4714908"/>
          </a:xfrm>
        </p:spPr>
        <p:txBody>
          <a:bodyPr anchor="t"/>
          <a:lstStyle/>
          <a:p>
            <a:pPr algn="l"/>
            <a:r>
              <a:rPr lang="ru-RU" sz="2000" b="0" strike="noStrike" cap="all" spc="-1" dirty="0" smtClean="0">
                <a:solidFill>
                  <a:srgbClr val="000000"/>
                </a:solidFill>
                <a:latin typeface="Tahoma"/>
                <a:ea typeface="Tahoma"/>
              </a:rPr>
              <a:t>Д</a:t>
            </a:r>
            <a:r>
              <a:rPr lang="ru-RU" sz="2000" b="0" strike="noStrike" spc="-1" dirty="0" smtClean="0">
                <a:solidFill>
                  <a:srgbClr val="000000"/>
                </a:solidFill>
                <a:latin typeface="Tahoma"/>
                <a:ea typeface="Tahoma"/>
              </a:rPr>
              <a:t>иагностический </a:t>
            </a:r>
            <a:r>
              <a:rPr lang="ru-RU" sz="2000" b="0" strike="noStrike" spc="-1" dirty="0" err="1" smtClean="0">
                <a:solidFill>
                  <a:srgbClr val="000000"/>
                </a:solidFill>
                <a:latin typeface="Tahoma"/>
                <a:ea typeface="Tahoma"/>
              </a:rPr>
              <a:t>референтный</a:t>
            </a:r>
            <a:r>
              <a:rPr lang="ru-RU" sz="2000" b="0" strike="noStrike" spc="-1" dirty="0" smtClean="0">
                <a:solidFill>
                  <a:srgbClr val="000000"/>
                </a:solidFill>
                <a:latin typeface="Tahoma"/>
                <a:ea typeface="Tahoma"/>
              </a:rPr>
              <a:t> уровень</a:t>
            </a:r>
            <a:r>
              <a:rPr lang="ru-RU" sz="2000" spc="-1" dirty="0" smtClean="0">
                <a:solidFill>
                  <a:srgbClr val="000000"/>
                </a:solidFill>
                <a:latin typeface="Arial"/>
                <a:ea typeface="Tahoma"/>
              </a:rPr>
              <a:t> – это </a:t>
            </a:r>
            <a:r>
              <a:rPr lang="ru-RU" sz="2000" dirty="0" smtClean="0">
                <a:latin typeface="+mn-lt"/>
              </a:rPr>
              <a:t>параметр, используемый при проведении медицинской визуализации, который показывает в нормальных условиях, является ли применяемая для</a:t>
            </a:r>
            <a:r>
              <a:rPr lang="ru-RU" sz="2000" dirty="0">
                <a:latin typeface="+mn-lt"/>
              </a:rPr>
              <a:t> </a:t>
            </a:r>
            <a:r>
              <a:rPr lang="ru-RU" sz="2000" dirty="0" smtClean="0">
                <a:latin typeface="+mn-lt"/>
              </a:rPr>
              <a:t>пациента при выполнении радиологической процедуры доза излучения или активность (количество) вводимых </a:t>
            </a:r>
            <a:r>
              <a:rPr lang="ru-RU" sz="2000" dirty="0" err="1" smtClean="0">
                <a:latin typeface="+mn-lt"/>
              </a:rPr>
              <a:t>радиофармацевтических</a:t>
            </a:r>
            <a:r>
              <a:rPr lang="ru-RU" sz="2000" dirty="0" smtClean="0">
                <a:latin typeface="+mn-lt"/>
              </a:rPr>
              <a:t> препаратов  необычно высокой или необычно низкой в случае данной процедуры. </a:t>
            </a:r>
            <a:r>
              <a:rPr lang="en-US" sz="2000" dirty="0" smtClean="0">
                <a:latin typeface="+mn-lt"/>
              </a:rPr>
              <a:t>[</a:t>
            </a:r>
            <a:r>
              <a:rPr lang="ru-RU" sz="2000" dirty="0" smtClean="0">
                <a:latin typeface="+mn-lt"/>
              </a:rPr>
              <a:t>Общие требования безопасности. </a:t>
            </a:r>
            <a:r>
              <a:rPr lang="en-US" sz="2000" dirty="0" smtClean="0">
                <a:latin typeface="+mn-lt"/>
              </a:rPr>
              <a:t>GSR Part 3. – </a:t>
            </a:r>
            <a:r>
              <a:rPr lang="ru-RU" sz="2000" dirty="0" smtClean="0">
                <a:latin typeface="+mn-lt"/>
              </a:rPr>
              <a:t>Вена: МАГАТЭ, 2016. – </a:t>
            </a:r>
            <a:r>
              <a:rPr lang="en-US" sz="2000" dirty="0" smtClean="0">
                <a:latin typeface="+mn-lt"/>
              </a:rPr>
              <a:t>P.417.]</a:t>
            </a:r>
            <a:endParaRPr lang="ru-RU" sz="2000" dirty="0" smtClean="0">
              <a:latin typeface="+mn-lt"/>
            </a:endParaRPr>
          </a:p>
          <a:p>
            <a:endParaRPr lang="ru-RU" sz="2000" dirty="0" smtClean="0">
              <a:latin typeface="+mn-lt"/>
            </a:endParaRPr>
          </a:p>
          <a:p>
            <a:pPr fontAlgn="ctr"/>
            <a:r>
              <a:rPr lang="ru-RU" sz="2000" dirty="0" smtClean="0">
                <a:latin typeface="+mn-lt"/>
              </a:rPr>
              <a:t>Для рентгенографии диагностические </a:t>
            </a:r>
            <a:r>
              <a:rPr lang="ru-RU" sz="2000" dirty="0" err="1" smtClean="0">
                <a:latin typeface="+mn-lt"/>
              </a:rPr>
              <a:t>референтные</a:t>
            </a:r>
            <a:r>
              <a:rPr lang="ru-RU" sz="2000" dirty="0" smtClean="0">
                <a:latin typeface="+mn-lt"/>
              </a:rPr>
              <a:t> уровни устанавливаются по двум величинам:</a:t>
            </a:r>
          </a:p>
          <a:p>
            <a:pPr marL="457200" indent="-457200" fontAlgn="ctr">
              <a:buAutoNum type="arabicParenR"/>
            </a:pPr>
            <a:r>
              <a:rPr lang="ru-RU" sz="2000" dirty="0" smtClean="0">
                <a:latin typeface="+mn-lt"/>
              </a:rPr>
              <a:t>дозе </a:t>
            </a:r>
            <a:r>
              <a:rPr lang="ru-RU" sz="2000" dirty="0">
                <a:latin typeface="+mn-lt"/>
              </a:rPr>
              <a:t>на входной поверхности по центру </a:t>
            </a:r>
            <a:r>
              <a:rPr lang="ru-RU" sz="2000" dirty="0" smtClean="0">
                <a:latin typeface="+mn-lt"/>
              </a:rPr>
              <a:t>пучка</a:t>
            </a:r>
            <a:r>
              <a:rPr lang="en-US" sz="2000" dirty="0" smtClean="0">
                <a:latin typeface="+mn-lt"/>
              </a:rPr>
              <a:t>,</a:t>
            </a:r>
            <a:endParaRPr lang="ru-RU" sz="2000" dirty="0" smtClean="0">
              <a:latin typeface="+mn-lt"/>
            </a:endParaRPr>
          </a:p>
          <a:p>
            <a:pPr marL="457200" indent="-457200" fontAlgn="ctr">
              <a:buAutoNum type="arabicParenR"/>
            </a:pPr>
            <a:r>
              <a:rPr lang="ru-RU" sz="2000" dirty="0" smtClean="0">
                <a:latin typeface="+mn-lt"/>
              </a:rPr>
              <a:t>произведению </a:t>
            </a:r>
            <a:r>
              <a:rPr lang="ru-RU" sz="2000" dirty="0">
                <a:latin typeface="+mn-lt"/>
              </a:rPr>
              <a:t>дозы на площадь поля </a:t>
            </a:r>
            <a:r>
              <a:rPr lang="ru-RU" sz="2000" dirty="0" smtClean="0">
                <a:latin typeface="+mn-lt"/>
              </a:rPr>
              <a:t>излучения.</a:t>
            </a:r>
          </a:p>
          <a:p>
            <a:pPr fontAlgn="ctr"/>
            <a:r>
              <a:rPr lang="en-US" sz="2000" dirty="0" smtClean="0"/>
              <a:t>[Radiation Protection and Safety in Medical Uses of Ionizing Radiation : Specific Safety Guide No. SSG-46. – Vienna: IAEA, 2018</a:t>
            </a:r>
            <a:r>
              <a:rPr lang="ru-RU" sz="2000" dirty="0" smtClean="0"/>
              <a:t>.</a:t>
            </a:r>
            <a:r>
              <a:rPr lang="en-US" sz="2000" dirty="0" smtClean="0"/>
              <a:t>]</a:t>
            </a:r>
            <a:endParaRPr lang="ru-RU" sz="2000" dirty="0">
              <a:latin typeface="+mn-lt"/>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mj-lt"/>
              </a:rPr>
              <a:t>Процедура определения национальных диагностических </a:t>
            </a:r>
            <a:r>
              <a:rPr lang="ru-RU" sz="2400" dirty="0" err="1">
                <a:latin typeface="+mj-lt"/>
              </a:rPr>
              <a:t>референтных</a:t>
            </a:r>
            <a:r>
              <a:rPr lang="ru-RU" sz="2400" dirty="0">
                <a:latin typeface="+mj-lt"/>
              </a:rPr>
              <a:t> уровней</a:t>
            </a:r>
          </a:p>
        </p:txBody>
      </p:sp>
      <p:sp>
        <p:nvSpPr>
          <p:cNvPr id="4" name="TextBox 3"/>
          <p:cNvSpPr txBox="1"/>
          <p:nvPr/>
        </p:nvSpPr>
        <p:spPr>
          <a:xfrm>
            <a:off x="7929586" y="6286520"/>
            <a:ext cx="1000132" cy="369332"/>
          </a:xfrm>
          <a:prstGeom prst="rect">
            <a:avLst/>
          </a:prstGeom>
          <a:noFill/>
        </p:spPr>
        <p:txBody>
          <a:bodyPr wrap="square" rtlCol="0">
            <a:spAutoFit/>
          </a:bodyPr>
          <a:lstStyle/>
          <a:p>
            <a:pPr algn="r"/>
            <a:fld id="{AE401105-4B2E-4869-B5CA-55E8B4A46250}" type="slidenum">
              <a:rPr lang="en-US" smtClean="0"/>
              <a:pPr algn="r"/>
              <a:t>4</a:t>
            </a:fld>
            <a:endParaRPr lang="ru-RU" dirty="0"/>
          </a:p>
        </p:txBody>
      </p:sp>
      <p:sp>
        <p:nvSpPr>
          <p:cNvPr id="3" name="Подзаголовок 2"/>
          <p:cNvSpPr>
            <a:spLocks noGrp="1"/>
          </p:cNvSpPr>
          <p:nvPr>
            <p:ph type="body"/>
          </p:nvPr>
        </p:nvSpPr>
        <p:spPr>
          <a:xfrm>
            <a:off x="285720" y="1643050"/>
            <a:ext cx="4429124" cy="5214950"/>
          </a:xfrm>
        </p:spPr>
        <p:txBody>
          <a:bodyPr anchor="t">
            <a:noAutofit/>
          </a:bodyPr>
          <a:lstStyle/>
          <a:p>
            <a:pPr marL="342900" indent="-342900">
              <a:buFont typeface="+mj-lt"/>
              <a:buAutoNum type="arabicPeriod"/>
            </a:pPr>
            <a:r>
              <a:rPr lang="ru-RU" dirty="0"/>
              <a:t>П</a:t>
            </a:r>
            <a:r>
              <a:rPr lang="ru-RU" dirty="0" smtClean="0"/>
              <a:t>одсчет медианного значения </a:t>
            </a:r>
            <a:r>
              <a:rPr lang="ru-RU" dirty="0" smtClean="0"/>
              <a:t>величины</a:t>
            </a:r>
            <a:r>
              <a:rPr lang="ru-RU" dirty="0" smtClean="0"/>
              <a:t>, </a:t>
            </a:r>
            <a:r>
              <a:rPr lang="ru-RU" dirty="0" smtClean="0"/>
              <a:t>по которой определяется диагностический </a:t>
            </a:r>
            <a:r>
              <a:rPr lang="ru-RU" dirty="0" err="1" smtClean="0"/>
              <a:t>референтный</a:t>
            </a:r>
            <a:r>
              <a:rPr lang="ru-RU" dirty="0" smtClean="0"/>
              <a:t> уровень. </a:t>
            </a:r>
            <a:endParaRPr lang="ru-RU" dirty="0" smtClean="0"/>
          </a:p>
          <a:p>
            <a:pPr marL="342900" indent="-342900">
              <a:buFont typeface="+mj-lt"/>
              <a:buAutoNum type="arabicPeriod"/>
            </a:pPr>
            <a:r>
              <a:rPr lang="ru-RU" dirty="0" smtClean="0"/>
              <a:t>Подсчитывается 75-й перцентиль среди полученных медианных значений в различных учреждениях здравоохранения.</a:t>
            </a:r>
          </a:p>
          <a:p>
            <a:pPr marL="342900" indent="-342900"/>
            <a:r>
              <a:rPr lang="ru-RU" dirty="0" smtClean="0"/>
              <a:t>3. Интервал между национальными / региональными изменениями диагностических </a:t>
            </a:r>
            <a:r>
              <a:rPr lang="ru-RU" dirty="0" err="1" smtClean="0"/>
              <a:t>референтных</a:t>
            </a:r>
            <a:r>
              <a:rPr lang="ru-RU" dirty="0" smtClean="0"/>
              <a:t> уровней может составлять 3-5 лет в зависимости от степени изменчивости результатов опроса, внедрения новых технологий или программного обеспечения для обработки изображений и наличия персонала для проведения анализа.</a:t>
            </a:r>
            <a:endParaRPr lang="ru-RU" dirty="0"/>
          </a:p>
        </p:txBody>
      </p:sp>
      <p:sp>
        <p:nvSpPr>
          <p:cNvPr id="5" name="Текст 4"/>
          <p:cNvSpPr>
            <a:spLocks noGrp="1"/>
          </p:cNvSpPr>
          <p:nvPr>
            <p:ph type="body"/>
          </p:nvPr>
        </p:nvSpPr>
        <p:spPr>
          <a:xfrm>
            <a:off x="4905360" y="4643446"/>
            <a:ext cx="4238640" cy="1864862"/>
          </a:xfrm>
        </p:spPr>
        <p:txBody>
          <a:bodyPr/>
          <a:lstStyle/>
          <a:p>
            <a:r>
              <a:rPr lang="ru-RU" dirty="0" smtClean="0"/>
              <a:t>Распределение рентгеновских </a:t>
            </a:r>
            <a:r>
              <a:rPr lang="ru-RU" dirty="0" smtClean="0"/>
              <a:t>аппаратов для </a:t>
            </a:r>
            <a:r>
              <a:rPr lang="ru-RU" dirty="0" smtClean="0"/>
              <a:t>исследования пояснично-крестцового отдела позвоночника </a:t>
            </a:r>
            <a:r>
              <a:rPr lang="ru-RU" dirty="0" smtClean="0"/>
              <a:t> в </a:t>
            </a:r>
            <a:r>
              <a:rPr lang="ru-RU" dirty="0" err="1" smtClean="0"/>
              <a:t>передне-задней</a:t>
            </a:r>
            <a:r>
              <a:rPr lang="ru-RU" dirty="0" smtClean="0"/>
              <a:t> проекции </a:t>
            </a:r>
            <a:r>
              <a:rPr lang="en-US" dirty="0" smtClean="0"/>
              <a:t>[</a:t>
            </a:r>
            <a:r>
              <a:rPr lang="ru-RU" dirty="0" smtClean="0"/>
              <a:t>Водоватов</a:t>
            </a:r>
            <a:r>
              <a:rPr lang="en-US" dirty="0" smtClean="0"/>
              <a:t>, </a:t>
            </a:r>
            <a:r>
              <a:rPr lang="ru-RU" dirty="0"/>
              <a:t>Радиационная гигиена. </a:t>
            </a:r>
            <a:r>
              <a:rPr lang="ru-RU" dirty="0" smtClean="0"/>
              <a:t>2017</a:t>
            </a:r>
            <a:r>
              <a:rPr lang="en-US" dirty="0" smtClean="0"/>
              <a:t>]</a:t>
            </a:r>
            <a:endParaRPr lang="ru-RU" dirty="0"/>
          </a:p>
        </p:txBody>
      </p:sp>
      <p:pic>
        <p:nvPicPr>
          <p:cNvPr id="7" name="Рисунок 6" descr="Распределение_1.png"/>
          <p:cNvPicPr>
            <a:picLocks noChangeAspect="1"/>
          </p:cNvPicPr>
          <p:nvPr/>
        </p:nvPicPr>
        <p:blipFill>
          <a:blip r:embed="rId3" cstate="print"/>
          <a:stretch>
            <a:fillRect/>
          </a:stretch>
        </p:blipFill>
        <p:spPr>
          <a:xfrm>
            <a:off x="4714876" y="1571612"/>
            <a:ext cx="4071966" cy="301940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body"/>
          </p:nvPr>
        </p:nvSpPr>
        <p:spPr>
          <a:xfrm>
            <a:off x="228780" y="1500174"/>
            <a:ext cx="8686440" cy="3900494"/>
          </a:xfrm>
        </p:spPr>
        <p:txBody>
          <a:bodyPr anchor="t"/>
          <a:lstStyle/>
          <a:p>
            <a:r>
              <a:rPr lang="ru-RU" dirty="0" smtClean="0"/>
              <a:t>В </a:t>
            </a:r>
            <a:r>
              <a:rPr lang="ru-RU" dirty="0"/>
              <a:t>тех учреждениях здравоохранения, в которых медианные значения величин превышают установленный национальный </a:t>
            </a:r>
            <a:r>
              <a:rPr lang="ru-RU" dirty="0" smtClean="0"/>
              <a:t>диагностический </a:t>
            </a:r>
            <a:r>
              <a:rPr lang="ru-RU" dirty="0" err="1" smtClean="0"/>
              <a:t>референтный</a:t>
            </a:r>
            <a:r>
              <a:rPr lang="ru-RU" dirty="0" smtClean="0"/>
              <a:t> уровень, могут проводиться мероприятия, направленные на снижение доз облучения.</a:t>
            </a:r>
          </a:p>
          <a:p>
            <a:endParaRPr lang="ru-RU" dirty="0" smtClean="0"/>
          </a:p>
          <a:p>
            <a:r>
              <a:rPr lang="ru-RU" dirty="0" smtClean="0"/>
              <a:t>Отличие между пленочными и цифровыми рентгеновскими аппаратами.</a:t>
            </a:r>
            <a:endParaRPr lang="ru-RU" dirty="0"/>
          </a:p>
          <a:p>
            <a:endParaRPr lang="ru-RU" dirty="0" smtClean="0"/>
          </a:p>
          <a:p>
            <a:r>
              <a:rPr lang="ru-RU" dirty="0" smtClean="0"/>
              <a:t>Оптимизация </a:t>
            </a:r>
            <a:r>
              <a:rPr lang="ru-RU" dirty="0"/>
              <a:t>радиационной защиты </a:t>
            </a:r>
            <a:r>
              <a:rPr lang="ru-RU" dirty="0" smtClean="0"/>
              <a:t>достигается </a:t>
            </a:r>
            <a:r>
              <a:rPr lang="ru-RU" dirty="0"/>
              <a:t>путем подбора параметров излучения, ведущих к снижению </a:t>
            </a:r>
            <a:r>
              <a:rPr lang="ru-RU" dirty="0" smtClean="0"/>
              <a:t>дозы. Необходимо</a:t>
            </a:r>
            <a:r>
              <a:rPr lang="ru-RU" dirty="0"/>
              <a:t>, чтобы качество снимка оставалось достаточно высоким.</a:t>
            </a:r>
          </a:p>
        </p:txBody>
      </p:sp>
      <p:sp>
        <p:nvSpPr>
          <p:cNvPr id="2" name="Заголовок 1"/>
          <p:cNvSpPr>
            <a:spLocks noGrp="1"/>
          </p:cNvSpPr>
          <p:nvPr>
            <p:ph type="title"/>
          </p:nvPr>
        </p:nvSpPr>
        <p:spPr/>
        <p:txBody>
          <a:bodyPr/>
          <a:lstStyle/>
          <a:p>
            <a:r>
              <a:rPr lang="ru-RU" sz="2400" dirty="0" smtClean="0">
                <a:latin typeface="+mj-lt"/>
              </a:rPr>
              <a:t>Причины снижения диагностических </a:t>
            </a:r>
            <a:r>
              <a:rPr lang="ru-RU" sz="2400" dirty="0" err="1" smtClean="0">
                <a:latin typeface="+mj-lt"/>
              </a:rPr>
              <a:t>референтных</a:t>
            </a:r>
            <a:r>
              <a:rPr lang="ru-RU" sz="2400" dirty="0" smtClean="0">
                <a:latin typeface="+mj-lt"/>
              </a:rPr>
              <a:t> уровней</a:t>
            </a:r>
            <a:endParaRPr lang="ru-RU" sz="2400" dirty="0">
              <a:latin typeface="+mj-lt"/>
            </a:endParaRPr>
          </a:p>
        </p:txBody>
      </p:sp>
      <p:sp>
        <p:nvSpPr>
          <p:cNvPr id="4" name="TextBox 3"/>
          <p:cNvSpPr txBox="1"/>
          <p:nvPr/>
        </p:nvSpPr>
        <p:spPr>
          <a:xfrm>
            <a:off x="7786710" y="6143644"/>
            <a:ext cx="1143008" cy="369332"/>
          </a:xfrm>
          <a:prstGeom prst="rect">
            <a:avLst/>
          </a:prstGeom>
          <a:noFill/>
        </p:spPr>
        <p:txBody>
          <a:bodyPr wrap="square" rtlCol="0">
            <a:spAutoFit/>
          </a:bodyPr>
          <a:lstStyle/>
          <a:p>
            <a:pPr algn="r"/>
            <a:r>
              <a:rPr lang="en-US" dirty="0" smtClean="0"/>
              <a:t> </a:t>
            </a:r>
            <a:fld id="{E3FC80D7-2C3B-41B4-996D-24EA7FC13EE0}" type="slidenum">
              <a:rPr lang="en-US" smtClean="0"/>
              <a:pPr algn="r"/>
              <a:t>5</a:t>
            </a:fld>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920" y="305264"/>
            <a:ext cx="8686440" cy="837720"/>
          </a:xfrm>
        </p:spPr>
        <p:txBody>
          <a:bodyPr/>
          <a:lstStyle/>
          <a:p>
            <a:r>
              <a:rPr lang="ru-RU" sz="2400" dirty="0" smtClean="0"/>
              <a:t>Входная поверхностная доза как диагностический </a:t>
            </a:r>
            <a:r>
              <a:rPr lang="ru-RU" sz="2400" dirty="0" err="1" smtClean="0"/>
              <a:t>референтный</a:t>
            </a:r>
            <a:r>
              <a:rPr lang="ru-RU" sz="2400" dirty="0" smtClean="0"/>
              <a:t> уровень для рентгенографии</a:t>
            </a:r>
            <a:endParaRPr lang="ru-RU" sz="2400" dirty="0"/>
          </a:p>
        </p:txBody>
      </p:sp>
      <p:sp>
        <p:nvSpPr>
          <p:cNvPr id="3" name="Подзаголовок 2"/>
          <p:cNvSpPr>
            <a:spLocks noGrp="1"/>
          </p:cNvSpPr>
          <p:nvPr>
            <p:ph type="subTitle"/>
          </p:nvPr>
        </p:nvSpPr>
        <p:spPr>
          <a:xfrm>
            <a:off x="285720" y="2000240"/>
            <a:ext cx="3409824" cy="1732004"/>
          </a:xfrm>
        </p:spPr>
        <p:txBody>
          <a:bodyPr anchor="t"/>
          <a:lstStyle/>
          <a:p>
            <a:r>
              <a:rPr lang="ru-RU" sz="2000" dirty="0" smtClean="0"/>
              <a:t>Доза </a:t>
            </a:r>
            <a:r>
              <a:rPr lang="ru-RU" sz="2000" dirty="0"/>
              <a:t>на входной поверхности </a:t>
            </a:r>
            <a:r>
              <a:rPr lang="ru-RU" sz="2000" dirty="0" smtClean="0"/>
              <a:t>пациента</a:t>
            </a:r>
          </a:p>
          <a:p>
            <a:r>
              <a:rPr lang="ru-RU" sz="2000" dirty="0" smtClean="0"/>
              <a:t>(</a:t>
            </a:r>
            <a:r>
              <a:rPr lang="en-US" sz="2000" dirty="0" smtClean="0"/>
              <a:t>entrance surface dose)</a:t>
            </a:r>
            <a:r>
              <a:rPr lang="ru-RU" sz="2000" dirty="0" smtClean="0"/>
              <a:t>:</a:t>
            </a:r>
          </a:p>
          <a:p>
            <a:endParaRPr lang="ru-RU" sz="2000" dirty="0" smtClean="0"/>
          </a:p>
          <a:p>
            <a:pPr indent="-342900" algn="l"/>
            <a:r>
              <a:rPr lang="en-US" sz="2000" i="1" dirty="0"/>
              <a:t>ESD</a:t>
            </a:r>
            <a:r>
              <a:rPr lang="en-US" sz="2000" dirty="0"/>
              <a:t> = </a:t>
            </a:r>
            <a:r>
              <a:rPr lang="en-US" sz="2000" i="1" dirty="0"/>
              <a:t>RY</a:t>
            </a:r>
            <a:r>
              <a:rPr lang="en-US" sz="2000" dirty="0"/>
              <a:t> · </a:t>
            </a:r>
            <a:r>
              <a:rPr lang="en-US" sz="2000" i="1" dirty="0"/>
              <a:t>r</a:t>
            </a:r>
            <a:r>
              <a:rPr lang="en-US" sz="2000" baseline="30000" dirty="0"/>
              <a:t>2</a:t>
            </a:r>
            <a:r>
              <a:rPr lang="en-US" sz="2000" dirty="0"/>
              <a:t> · </a:t>
            </a:r>
            <a:r>
              <a:rPr lang="en-US" sz="2000" i="1" dirty="0"/>
              <a:t>R</a:t>
            </a:r>
            <a:r>
              <a:rPr lang="en-US" sz="2000" baseline="30000" dirty="0"/>
              <a:t>-2</a:t>
            </a:r>
            <a:r>
              <a:rPr lang="en-US" sz="2000" dirty="0"/>
              <a:t> </a:t>
            </a:r>
            <a:r>
              <a:rPr lang="en-US" sz="2000" i="1" dirty="0"/>
              <a:t>I</a:t>
            </a:r>
            <a:r>
              <a:rPr lang="en-US" sz="2000" dirty="0"/>
              <a:t> · </a:t>
            </a:r>
            <a:r>
              <a:rPr lang="en-US" sz="2000" i="1" dirty="0"/>
              <a:t>t</a:t>
            </a:r>
            <a:r>
              <a:rPr lang="en-US" sz="2000" dirty="0"/>
              <a:t> · </a:t>
            </a:r>
            <a:r>
              <a:rPr lang="en-US" sz="2000" i="1" dirty="0" smtClean="0"/>
              <a:t>BSF</a:t>
            </a:r>
            <a:endParaRPr lang="ru-RU" sz="2000" dirty="0"/>
          </a:p>
        </p:txBody>
      </p:sp>
      <p:graphicFrame>
        <p:nvGraphicFramePr>
          <p:cNvPr id="4" name="Объект 3"/>
          <p:cNvGraphicFramePr>
            <a:graphicFrameLocks noChangeAspect="1"/>
          </p:cNvGraphicFramePr>
          <p:nvPr/>
        </p:nvGraphicFramePr>
        <p:xfrm>
          <a:off x="357158" y="4429132"/>
          <a:ext cx="2963862" cy="776288"/>
        </p:xfrm>
        <a:graphic>
          <a:graphicData uri="http://schemas.openxmlformats.org/presentationml/2006/ole">
            <p:oleObj spid="_x0000_s1026" name="Формула" r:id="rId4" imgW="1600200" imgH="419040" progId="Equation.3">
              <p:embed/>
            </p:oleObj>
          </a:graphicData>
        </a:graphic>
      </p:graphicFrame>
      <p:sp>
        <p:nvSpPr>
          <p:cNvPr id="6" name="TextBox 5"/>
          <p:cNvSpPr txBox="1"/>
          <p:nvPr/>
        </p:nvSpPr>
        <p:spPr>
          <a:xfrm>
            <a:off x="7643834" y="6488668"/>
            <a:ext cx="1500166" cy="369332"/>
          </a:xfrm>
          <a:prstGeom prst="rect">
            <a:avLst/>
          </a:prstGeom>
          <a:noFill/>
        </p:spPr>
        <p:txBody>
          <a:bodyPr wrap="square" rtlCol="0">
            <a:spAutoFit/>
          </a:bodyPr>
          <a:lstStyle/>
          <a:p>
            <a:pPr algn="r"/>
            <a:fld id="{E4338C37-D1A9-4C05-959B-B79F5940554B}" type="slidenum">
              <a:rPr lang="ru-RU" smtClean="0"/>
              <a:pPr algn="r"/>
              <a:t>6</a:t>
            </a:fld>
            <a:endParaRPr lang="ru-RU" dirty="0"/>
          </a:p>
        </p:txBody>
      </p:sp>
      <p:pic>
        <p:nvPicPr>
          <p:cNvPr id="7" name="Рисунок 6" descr="0031-9155_53-CALDose_X_PMB_corr_7_rus_1_rus.png"/>
          <p:cNvPicPr>
            <a:picLocks noChangeAspect="1"/>
          </p:cNvPicPr>
          <p:nvPr/>
        </p:nvPicPr>
        <p:blipFill>
          <a:blip r:embed="rId5" cstate="print"/>
          <a:stretch>
            <a:fillRect/>
          </a:stretch>
        </p:blipFill>
        <p:spPr>
          <a:xfrm>
            <a:off x="3911876" y="1785926"/>
            <a:ext cx="5232124" cy="39778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304920" y="285728"/>
            <a:ext cx="8686440" cy="837720"/>
          </a:xfrm>
          <a:prstGeom prst="rect">
            <a:avLst/>
          </a:prstGeom>
          <a:noFill/>
          <a:ln w="0">
            <a:noFill/>
          </a:ln>
        </p:spPr>
        <p:txBody>
          <a:bodyPr lIns="90000" tIns="45000" rIns="90000" bIns="45000" anchor="ctr">
            <a:normAutofit fontScale="92500" lnSpcReduction="10000"/>
          </a:bodyPr>
          <a:lstStyle/>
          <a:p>
            <a:pPr>
              <a:lnSpc>
                <a:spcPct val="100000"/>
              </a:lnSpc>
            </a:pPr>
            <a:r>
              <a:rPr lang="ru-RU" sz="2800" b="1" strike="noStrike" cap="all" spc="-1" dirty="0" smtClean="0">
                <a:solidFill>
                  <a:srgbClr val="4E3B30"/>
                </a:solidFill>
                <a:latin typeface="+mj-lt"/>
                <a:ea typeface="Tahoma"/>
              </a:rPr>
              <a:t>Как определить дозу на входной поверхности</a:t>
            </a:r>
            <a:r>
              <a:rPr lang="ru-RU" sz="2800" b="1" cap="all" spc="-1" dirty="0" smtClean="0">
                <a:solidFill>
                  <a:srgbClr val="4E3B30"/>
                </a:solidFill>
                <a:latin typeface="+mj-lt"/>
                <a:ea typeface="Tahoma"/>
              </a:rPr>
              <a:t>?</a:t>
            </a:r>
            <a:endParaRPr lang="en-US" sz="2800" b="0" strike="noStrike" spc="-1" dirty="0">
              <a:solidFill>
                <a:srgbClr val="000000"/>
              </a:solidFill>
              <a:latin typeface="+mj-lt"/>
            </a:endParaRPr>
          </a:p>
        </p:txBody>
      </p:sp>
      <p:sp>
        <p:nvSpPr>
          <p:cNvPr id="204" name="TextShape 2"/>
          <p:cNvSpPr txBox="1"/>
          <p:nvPr/>
        </p:nvSpPr>
        <p:spPr>
          <a:xfrm>
            <a:off x="8229600" y="6473880"/>
            <a:ext cx="758520" cy="247320"/>
          </a:xfrm>
          <a:prstGeom prst="rect">
            <a:avLst/>
          </a:prstGeom>
          <a:noFill/>
          <a:ln w="0">
            <a:noFill/>
          </a:ln>
        </p:spPr>
        <p:txBody>
          <a:bodyPr>
            <a:noAutofit/>
          </a:bodyPr>
          <a:lstStyle/>
          <a:p>
            <a:pPr algn="r">
              <a:lnSpc>
                <a:spcPct val="100000"/>
              </a:lnSpc>
            </a:pPr>
            <a:fld id="{930DC8CA-9E0E-4D24-9231-502D513C6F74}" type="slidenum">
              <a:rPr lang="en-US" sz="1600" b="0" strike="noStrike" spc="-1">
                <a:solidFill>
                  <a:srgbClr val="000000"/>
                </a:solidFill>
                <a:latin typeface="Tahoma"/>
                <a:ea typeface="Tahoma"/>
              </a:rPr>
              <a:pPr algn="r">
                <a:lnSpc>
                  <a:spcPct val="100000"/>
                </a:lnSpc>
              </a:pPr>
              <a:t>7</a:t>
            </a:fld>
            <a:endParaRPr lang="be-BY" sz="1600" b="0" strike="noStrike" spc="-1">
              <a:latin typeface="Times New Roman"/>
            </a:endParaRPr>
          </a:p>
        </p:txBody>
      </p:sp>
      <p:sp>
        <p:nvSpPr>
          <p:cNvPr id="10" name="Текст 9"/>
          <p:cNvSpPr>
            <a:spLocks noGrp="1"/>
          </p:cNvSpPr>
          <p:nvPr>
            <p:ph type="body"/>
          </p:nvPr>
        </p:nvSpPr>
        <p:spPr>
          <a:xfrm>
            <a:off x="304920" y="1554120"/>
            <a:ext cx="7981856" cy="3732268"/>
          </a:xfrm>
        </p:spPr>
        <p:txBody>
          <a:bodyPr>
            <a:normAutofit/>
          </a:bodyPr>
          <a:lstStyle/>
          <a:p>
            <a:r>
              <a:rPr lang="ru-RU" sz="2400" dirty="0">
                <a:latin typeface="+mn-lt"/>
              </a:rPr>
              <a:t>Наиболее надежные расчеты входной дозы обычно проводятся с помощью метода Монте-Карло, который реализован в ряде компьютерных программ</a:t>
            </a:r>
            <a:r>
              <a:rPr lang="ru-RU" sz="2400" dirty="0" smtClean="0">
                <a:latin typeface="+mn-lt"/>
              </a:rPr>
              <a:t>. </a:t>
            </a:r>
            <a:r>
              <a:rPr lang="ru-RU" sz="2400" dirty="0">
                <a:latin typeface="+mn-lt"/>
              </a:rPr>
              <a:t>Расчет величин, используемых для установления </a:t>
            </a:r>
            <a:r>
              <a:rPr lang="ru-RU" sz="2400" dirty="0" smtClean="0">
                <a:latin typeface="+mn-lt"/>
              </a:rPr>
              <a:t>диагностических </a:t>
            </a:r>
            <a:r>
              <a:rPr lang="ru-RU" sz="2400" dirty="0" err="1" smtClean="0">
                <a:latin typeface="+mn-lt"/>
              </a:rPr>
              <a:t>референтных</a:t>
            </a:r>
            <a:r>
              <a:rPr lang="ru-RU" sz="2400" dirty="0" smtClean="0">
                <a:latin typeface="+mn-lt"/>
              </a:rPr>
              <a:t> уровней, </a:t>
            </a:r>
            <a:r>
              <a:rPr lang="ru-RU" sz="2400" dirty="0">
                <a:latin typeface="+mn-lt"/>
              </a:rPr>
              <a:t>путем математического моделирования приобретает особую ценность при отсутствии результатов прямых измерений дозы</a:t>
            </a:r>
            <a:r>
              <a:rPr lang="ru-RU" sz="2400" dirty="0" smtClean="0">
                <a:latin typeface="+mn-lt"/>
              </a:rPr>
              <a:t>.</a:t>
            </a:r>
            <a:endParaRPr lang="ru-RU" sz="2400" dirty="0">
              <a:latin typeface="+mn-lt"/>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Расчеты с помощью вычислительных фантомов</a:t>
            </a:r>
            <a:endParaRPr lang="ru-RU" sz="2800" dirty="0"/>
          </a:p>
        </p:txBody>
      </p:sp>
      <p:sp>
        <p:nvSpPr>
          <p:cNvPr id="3" name="Текст 2"/>
          <p:cNvSpPr>
            <a:spLocks noGrp="1"/>
          </p:cNvSpPr>
          <p:nvPr>
            <p:ph type="body"/>
          </p:nvPr>
        </p:nvSpPr>
        <p:spPr>
          <a:xfrm>
            <a:off x="457560" y="1285860"/>
            <a:ext cx="3828688" cy="5072098"/>
          </a:xfrm>
        </p:spPr>
        <p:txBody>
          <a:bodyPr>
            <a:normAutofit fontScale="92500" lnSpcReduction="10000"/>
          </a:bodyPr>
          <a:lstStyle/>
          <a:p>
            <a:r>
              <a:rPr lang="ru-RU" dirty="0"/>
              <a:t>Радиационный выход </a:t>
            </a:r>
            <a:r>
              <a:rPr lang="ru-RU" i="1" dirty="0"/>
              <a:t>RY</a:t>
            </a:r>
            <a:r>
              <a:rPr lang="ru-RU" dirty="0"/>
              <a:t> можно рассчитать аналитически по закону обратных квадратов, если известен спектр излучения рентгеновской трубки или другие характеристики, по которым можно подобрать подходящий спектр (слой половинного ослабления или полная эквивалентная фильтрация, напряжение на рентгеновской трубки). Коэффициент обратного рассеяния </a:t>
            </a:r>
            <a:r>
              <a:rPr lang="ru-RU" i="1" dirty="0"/>
              <a:t>BSF</a:t>
            </a:r>
            <a:r>
              <a:rPr lang="ru-RU" dirty="0"/>
              <a:t> зависит от размеров поля излучения и используемой рентгенологической укладки. </a:t>
            </a:r>
            <a:r>
              <a:rPr lang="ru-RU" i="1" dirty="0"/>
              <a:t>BSF</a:t>
            </a:r>
            <a:r>
              <a:rPr lang="ru-RU" dirty="0"/>
              <a:t> можно либо </a:t>
            </a:r>
            <a:r>
              <a:rPr lang="ru-RU" dirty="0" smtClean="0"/>
              <a:t>измерить </a:t>
            </a:r>
            <a:r>
              <a:rPr lang="ru-RU" dirty="0"/>
              <a:t>на коже пациента с использованием термолюминесцентного дозиметра, либо рассчитать с помощью метода Монте-Карло и вычислительного фантома.</a:t>
            </a:r>
          </a:p>
          <a:p>
            <a:endParaRPr lang="ru-RU" dirty="0"/>
          </a:p>
        </p:txBody>
      </p:sp>
      <p:sp>
        <p:nvSpPr>
          <p:cNvPr id="5" name="TextBox 4"/>
          <p:cNvSpPr txBox="1"/>
          <p:nvPr/>
        </p:nvSpPr>
        <p:spPr>
          <a:xfrm>
            <a:off x="8643966" y="6286520"/>
            <a:ext cx="312906" cy="369332"/>
          </a:xfrm>
          <a:prstGeom prst="rect">
            <a:avLst/>
          </a:prstGeom>
          <a:noFill/>
        </p:spPr>
        <p:txBody>
          <a:bodyPr wrap="none" rtlCol="0">
            <a:spAutoFit/>
          </a:bodyPr>
          <a:lstStyle/>
          <a:p>
            <a:fld id="{5BBF1000-28C9-4666-9023-873B3CB5AD9F}" type="slidenum">
              <a:rPr lang="ru-RU" smtClean="0"/>
              <a:pPr/>
              <a:t>8</a:t>
            </a:fld>
            <a:endParaRPr lang="ru-RU" dirty="0"/>
          </a:p>
        </p:txBody>
      </p:sp>
      <p:sp>
        <p:nvSpPr>
          <p:cNvPr id="6" name="CustomShape 3"/>
          <p:cNvSpPr/>
          <p:nvPr/>
        </p:nvSpPr>
        <p:spPr>
          <a:xfrm>
            <a:off x="4572000" y="5456070"/>
            <a:ext cx="4143372" cy="1198875"/>
          </a:xfrm>
          <a:prstGeom prst="rect">
            <a:avLst/>
          </a:prstGeom>
          <a:noFill/>
          <a:ln w="9525">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2400" b="0" strike="noStrike" spc="-1" dirty="0" err="1">
                <a:solidFill>
                  <a:srgbClr val="000000"/>
                </a:solidFill>
                <a:latin typeface="Tahoma"/>
                <a:ea typeface="Tahoma"/>
              </a:rPr>
              <a:t>Воксельные</a:t>
            </a:r>
            <a:r>
              <a:rPr lang="ru-RU" sz="2400" b="0" strike="noStrike" spc="-1" dirty="0">
                <a:solidFill>
                  <a:srgbClr val="000000"/>
                </a:solidFill>
                <a:latin typeface="Tahoma"/>
                <a:ea typeface="Tahoma"/>
              </a:rPr>
              <a:t> фантомы женщины и мужчины </a:t>
            </a:r>
            <a:r>
              <a:rPr lang="en-US" sz="2400" b="0" strike="noStrike" spc="-1" dirty="0">
                <a:solidFill>
                  <a:srgbClr val="000000"/>
                </a:solidFill>
                <a:latin typeface="Tahoma"/>
                <a:ea typeface="Tahoma"/>
              </a:rPr>
              <a:t>[</a:t>
            </a:r>
            <a:r>
              <a:rPr lang="en-US" sz="2400" b="0" strike="noStrike" spc="-1" dirty="0" smtClean="0">
                <a:solidFill>
                  <a:srgbClr val="000000"/>
                </a:solidFill>
                <a:latin typeface="Tahoma"/>
                <a:ea typeface="Tahoma"/>
              </a:rPr>
              <a:t>ICRP</a:t>
            </a:r>
            <a:r>
              <a:rPr lang="ru-RU" sz="2400" b="0" strike="noStrike" spc="-1" dirty="0" smtClean="0">
                <a:solidFill>
                  <a:srgbClr val="000000"/>
                </a:solidFill>
                <a:latin typeface="Tahoma"/>
                <a:ea typeface="Tahoma"/>
              </a:rPr>
              <a:t> </a:t>
            </a:r>
            <a:r>
              <a:rPr lang="en-US" sz="2400" b="0" strike="noStrike" spc="-1" dirty="0" smtClean="0">
                <a:solidFill>
                  <a:srgbClr val="000000"/>
                </a:solidFill>
                <a:latin typeface="Tahoma"/>
                <a:ea typeface="Tahoma"/>
              </a:rPr>
              <a:t>Publication 110, </a:t>
            </a:r>
            <a:r>
              <a:rPr lang="en-US" sz="2400" b="0" strike="noStrike" spc="-1" dirty="0">
                <a:solidFill>
                  <a:srgbClr val="000000"/>
                </a:solidFill>
                <a:latin typeface="Tahoma"/>
                <a:ea typeface="Tahoma"/>
              </a:rPr>
              <a:t>2010]</a:t>
            </a:r>
            <a:endParaRPr lang="be-BY" sz="2400" b="0" strike="noStrike" spc="-1" dirty="0">
              <a:latin typeface="Arial"/>
            </a:endParaRPr>
          </a:p>
        </p:txBody>
      </p:sp>
      <p:grpSp>
        <p:nvGrpSpPr>
          <p:cNvPr id="7" name="Group 4"/>
          <p:cNvGrpSpPr/>
          <p:nvPr/>
        </p:nvGrpSpPr>
        <p:grpSpPr>
          <a:xfrm>
            <a:off x="4643438" y="1285860"/>
            <a:ext cx="2928600" cy="4174920"/>
            <a:chOff x="805320" y="1143000"/>
            <a:chExt cx="2928600" cy="4174920"/>
          </a:xfrm>
        </p:grpSpPr>
        <p:pic>
          <p:nvPicPr>
            <p:cNvPr id="8" name="Рисунок 6"/>
            <p:cNvPicPr/>
            <p:nvPr/>
          </p:nvPicPr>
          <p:blipFill>
            <a:blip r:embed="rId3" cstate="print"/>
            <a:stretch/>
          </p:blipFill>
          <p:spPr>
            <a:xfrm>
              <a:off x="805320" y="1143000"/>
              <a:ext cx="1320480" cy="4174920"/>
            </a:xfrm>
            <a:prstGeom prst="rect">
              <a:avLst/>
            </a:prstGeom>
            <a:ln w="0">
              <a:noFill/>
            </a:ln>
          </p:spPr>
        </p:pic>
        <p:pic>
          <p:nvPicPr>
            <p:cNvPr id="9" name="Рисунок 7"/>
            <p:cNvPicPr/>
            <p:nvPr/>
          </p:nvPicPr>
          <p:blipFill>
            <a:blip r:embed="rId4" cstate="print"/>
            <a:stretch/>
          </p:blipFill>
          <p:spPr>
            <a:xfrm>
              <a:off x="2377440" y="1143000"/>
              <a:ext cx="1356480" cy="4174920"/>
            </a:xfrm>
            <a:prstGeom prst="rect">
              <a:avLst/>
            </a:prstGeom>
            <a:ln w="0">
              <a:noFill/>
            </a:ln>
          </p:spPr>
        </p:pic>
      </p:grpSp>
      <p:sp>
        <p:nvSpPr>
          <p:cNvPr id="10" name="Прямоугольник 9"/>
          <p:cNvSpPr/>
          <p:nvPr/>
        </p:nvSpPr>
        <p:spPr>
          <a:xfrm>
            <a:off x="7715272" y="1928802"/>
            <a:ext cx="1428728" cy="646331"/>
          </a:xfrm>
          <a:prstGeom prst="rect">
            <a:avLst/>
          </a:prstGeom>
        </p:spPr>
        <p:txBody>
          <a:bodyPr wrap="square">
            <a:spAutoFit/>
          </a:bodyPr>
          <a:lstStyle/>
          <a:p>
            <a:r>
              <a:rPr lang="en-US" dirty="0" smtClean="0"/>
              <a:t>H=</a:t>
            </a:r>
            <a:r>
              <a:rPr lang="ru-RU" dirty="0" smtClean="0"/>
              <a:t>176 см,</a:t>
            </a:r>
          </a:p>
          <a:p>
            <a:r>
              <a:rPr lang="ru-RU" dirty="0" smtClean="0"/>
              <a:t>вес 73 кг</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301680" y="515880"/>
            <a:ext cx="8686440" cy="840960"/>
          </a:xfrm>
          <a:prstGeom prst="rect">
            <a:avLst/>
          </a:prstGeom>
          <a:noFill/>
          <a:ln w="0">
            <a:noFill/>
          </a:ln>
        </p:spPr>
        <p:txBody>
          <a:bodyPr lIns="90000" tIns="45000" rIns="90000" bIns="45000" anchor="ctr">
            <a:noAutofit/>
          </a:bodyPr>
          <a:lstStyle/>
          <a:p>
            <a:pPr>
              <a:lnSpc>
                <a:spcPct val="100000"/>
              </a:lnSpc>
            </a:pPr>
            <a:r>
              <a:rPr lang="ru-RU" sz="3200" dirty="0" smtClean="0"/>
              <a:t>Рентгенография грудной полости</a:t>
            </a:r>
            <a:endParaRPr lang="en-US" sz="3200" b="0" strike="noStrike" spc="-1" dirty="0">
              <a:solidFill>
                <a:srgbClr val="000000"/>
              </a:solidFill>
              <a:latin typeface="Arial"/>
            </a:endParaRPr>
          </a:p>
        </p:txBody>
      </p:sp>
      <p:sp>
        <p:nvSpPr>
          <p:cNvPr id="212" name="TextShape 3"/>
          <p:cNvSpPr txBox="1"/>
          <p:nvPr/>
        </p:nvSpPr>
        <p:spPr>
          <a:xfrm>
            <a:off x="8229600" y="6477120"/>
            <a:ext cx="761760" cy="244080"/>
          </a:xfrm>
          <a:prstGeom prst="rect">
            <a:avLst/>
          </a:prstGeom>
          <a:noFill/>
          <a:ln w="0">
            <a:noFill/>
          </a:ln>
        </p:spPr>
        <p:txBody>
          <a:bodyPr>
            <a:noAutofit/>
          </a:bodyPr>
          <a:lstStyle/>
          <a:p>
            <a:pPr algn="r">
              <a:lnSpc>
                <a:spcPct val="100000"/>
              </a:lnSpc>
            </a:pPr>
            <a:fld id="{79D4D388-1392-4360-A7EB-616FCFD935BB}" type="slidenum">
              <a:rPr lang="en-US" sz="1600" b="0" strike="noStrike" spc="-1">
                <a:solidFill>
                  <a:srgbClr val="000000"/>
                </a:solidFill>
                <a:latin typeface="Tahoma"/>
              </a:rPr>
              <a:pPr algn="r">
                <a:lnSpc>
                  <a:spcPct val="100000"/>
                </a:lnSpc>
              </a:pPr>
              <a:t>9</a:t>
            </a:fld>
            <a:endParaRPr lang="be-BY" sz="1600" b="0" strike="noStrike" spc="-1">
              <a:latin typeface="Times New Roman"/>
            </a:endParaRPr>
          </a:p>
        </p:txBody>
      </p:sp>
      <p:sp>
        <p:nvSpPr>
          <p:cNvPr id="9" name="Текст 8"/>
          <p:cNvSpPr>
            <a:spLocks noGrp="1"/>
          </p:cNvSpPr>
          <p:nvPr>
            <p:ph type="body"/>
          </p:nvPr>
        </p:nvSpPr>
        <p:spPr>
          <a:xfrm>
            <a:off x="304920" y="1554120"/>
            <a:ext cx="4238640" cy="2446384"/>
          </a:xfrm>
        </p:spPr>
        <p:txBody>
          <a:bodyPr/>
          <a:lstStyle/>
          <a:p>
            <a:r>
              <a:rPr lang="ru-RU" dirty="0" smtClean="0"/>
              <a:t>Параметры:</a:t>
            </a:r>
          </a:p>
          <a:p>
            <a:r>
              <a:rPr lang="en-US" dirty="0" smtClean="0"/>
              <a:t>U=</a:t>
            </a:r>
            <a:r>
              <a:rPr lang="ru-RU" dirty="0" smtClean="0"/>
              <a:t>110</a:t>
            </a:r>
            <a:r>
              <a:rPr lang="en-US" dirty="0" smtClean="0"/>
              <a:t>, 125 </a:t>
            </a:r>
            <a:r>
              <a:rPr lang="ru-RU" dirty="0" smtClean="0"/>
              <a:t> кВ</a:t>
            </a:r>
          </a:p>
          <a:p>
            <a:r>
              <a:rPr lang="ru-RU" dirty="0" smtClean="0"/>
              <a:t>Фильтрация 2,5 мм </a:t>
            </a:r>
            <a:r>
              <a:rPr lang="en-US" dirty="0" smtClean="0"/>
              <a:t>Al</a:t>
            </a:r>
          </a:p>
          <a:p>
            <a:r>
              <a:rPr lang="ru-RU" dirty="0" smtClean="0"/>
              <a:t>Поля 35×35 см² и 30×40 см²</a:t>
            </a:r>
          </a:p>
          <a:p>
            <a:r>
              <a:rPr lang="ru-RU" i="1" dirty="0" err="1" smtClean="0"/>
              <a:t>fid</a:t>
            </a:r>
            <a:r>
              <a:rPr lang="ru-RU" dirty="0" smtClean="0"/>
              <a:t> =181 см</a:t>
            </a:r>
          </a:p>
          <a:p>
            <a:r>
              <a:rPr lang="ru-RU" i="1" dirty="0" smtClean="0"/>
              <a:t>R</a:t>
            </a:r>
            <a:r>
              <a:rPr lang="ru-RU" dirty="0" smtClean="0"/>
              <a:t> </a:t>
            </a:r>
            <a:r>
              <a:rPr lang="ru-RU" dirty="0"/>
              <a:t>= 154 </a:t>
            </a:r>
            <a:r>
              <a:rPr lang="ru-RU" dirty="0" smtClean="0"/>
              <a:t>см</a:t>
            </a:r>
          </a:p>
          <a:p>
            <a:r>
              <a:rPr lang="ru-RU" i="1" dirty="0" smtClean="0"/>
              <a:t>I</a:t>
            </a:r>
            <a:r>
              <a:rPr lang="ru-RU" dirty="0" smtClean="0"/>
              <a:t> </a:t>
            </a:r>
            <a:r>
              <a:rPr lang="ru-RU" dirty="0"/>
              <a:t>= 1 </a:t>
            </a:r>
            <a:r>
              <a:rPr lang="ru-RU" dirty="0" smtClean="0"/>
              <a:t>мА</a:t>
            </a:r>
          </a:p>
          <a:p>
            <a:r>
              <a:rPr lang="ru-RU" i="1" dirty="0" err="1" smtClean="0"/>
              <a:t>t</a:t>
            </a:r>
            <a:r>
              <a:rPr lang="ru-RU" dirty="0" smtClean="0"/>
              <a:t> </a:t>
            </a:r>
            <a:r>
              <a:rPr lang="ru-RU" dirty="0"/>
              <a:t>= 1 с.</a:t>
            </a:r>
          </a:p>
        </p:txBody>
      </p:sp>
      <p:graphicFrame>
        <p:nvGraphicFramePr>
          <p:cNvPr id="12" name="Таблица 11"/>
          <p:cNvGraphicFramePr>
            <a:graphicFrameLocks noGrp="1"/>
          </p:cNvGraphicFramePr>
          <p:nvPr/>
        </p:nvGraphicFramePr>
        <p:xfrm>
          <a:off x="357158" y="4286256"/>
          <a:ext cx="8239138" cy="1800000"/>
        </p:xfrm>
        <a:graphic>
          <a:graphicData uri="http://schemas.openxmlformats.org/drawingml/2006/table">
            <a:tbl>
              <a:tblPr firstRow="1" bandRow="1">
                <a:tableStyleId>{073A0DAA-6AF3-43AB-8588-CEC1D06C72B9}</a:tableStyleId>
              </a:tblPr>
              <a:tblGrid>
                <a:gridCol w="2014596"/>
                <a:gridCol w="1883810"/>
                <a:gridCol w="1045077"/>
                <a:gridCol w="1360324"/>
                <a:gridCol w="1935331"/>
              </a:tblGrid>
              <a:tr h="360000">
                <a:tc>
                  <a:txBody>
                    <a:bodyPr/>
                    <a:lstStyle/>
                    <a:p>
                      <a:pPr>
                        <a:spcAft>
                          <a:spcPts val="0"/>
                        </a:spcAft>
                      </a:pPr>
                      <a:r>
                        <a:rPr lang="ru-RU" sz="1800" dirty="0"/>
                        <a:t>Напряжение, кВ</a:t>
                      </a:r>
                      <a:endParaRPr lang="ru-RU" sz="1800" dirty="0">
                        <a:latin typeface="Times New Roman"/>
                        <a:ea typeface="Times New Roman"/>
                        <a:cs typeface="Times New Roman"/>
                      </a:endParaRPr>
                    </a:p>
                  </a:txBody>
                  <a:tcPr marL="68580" marR="68580" marT="0" marB="0"/>
                </a:tc>
                <a:tc>
                  <a:txBody>
                    <a:bodyPr/>
                    <a:lstStyle/>
                    <a:p>
                      <a:pPr>
                        <a:spcAft>
                          <a:spcPts val="0"/>
                        </a:spcAft>
                      </a:pPr>
                      <a:r>
                        <a:rPr lang="ru-RU" sz="1800" dirty="0"/>
                        <a:t>Фильтр, мм </a:t>
                      </a:r>
                      <a:r>
                        <a:rPr lang="ru-RU" sz="1800" dirty="0" err="1"/>
                        <a:t>Al</a:t>
                      </a:r>
                      <a:endParaRPr lang="ru-RU" sz="1800" dirty="0">
                        <a:latin typeface="Times New Roman"/>
                        <a:ea typeface="Times New Roman"/>
                        <a:cs typeface="Times New Roman"/>
                      </a:endParaRPr>
                    </a:p>
                  </a:txBody>
                  <a:tcPr marL="68580" marR="68580" marT="0" marB="0"/>
                </a:tc>
                <a:tc>
                  <a:txBody>
                    <a:bodyPr/>
                    <a:lstStyle/>
                    <a:p>
                      <a:pPr>
                        <a:spcAft>
                          <a:spcPts val="0"/>
                        </a:spcAft>
                      </a:pPr>
                      <a:r>
                        <a:rPr lang="ru-RU" sz="1800" dirty="0"/>
                        <a:t>S, см²</a:t>
                      </a:r>
                      <a:endParaRPr lang="ru-RU" sz="1800" dirty="0">
                        <a:latin typeface="Times New Roman"/>
                        <a:ea typeface="Times New Roman"/>
                        <a:cs typeface="Times New Roman"/>
                      </a:endParaRPr>
                    </a:p>
                  </a:txBody>
                  <a:tcPr marL="68580" marR="68580" marT="0" marB="0"/>
                </a:tc>
                <a:tc>
                  <a:txBody>
                    <a:bodyPr/>
                    <a:lstStyle/>
                    <a:p>
                      <a:pPr>
                        <a:spcAft>
                          <a:spcPts val="0"/>
                        </a:spcAft>
                      </a:pPr>
                      <a:r>
                        <a:rPr lang="ru-RU" sz="1800"/>
                        <a:t>ESD, мГр</a:t>
                      </a:r>
                      <a:endParaRPr lang="ru-RU" sz="1800">
                        <a:latin typeface="Times New Roman"/>
                        <a:ea typeface="Times New Roman"/>
                        <a:cs typeface="Times New Roman"/>
                      </a:endParaRPr>
                    </a:p>
                  </a:txBody>
                  <a:tcPr marL="68580" marR="68580" marT="0" marB="0"/>
                </a:tc>
                <a:tc>
                  <a:txBody>
                    <a:bodyPr/>
                    <a:lstStyle/>
                    <a:p>
                      <a:pPr>
                        <a:spcAft>
                          <a:spcPts val="0"/>
                        </a:spcAft>
                      </a:pPr>
                      <a:r>
                        <a:rPr lang="ru-RU" sz="1800"/>
                        <a:t>BSF, отн. ед.</a:t>
                      </a:r>
                      <a:endParaRPr lang="ru-RU" sz="1800">
                        <a:latin typeface="Times New Roman"/>
                        <a:ea typeface="Times New Roman"/>
                        <a:cs typeface="Times New Roman"/>
                      </a:endParaRPr>
                    </a:p>
                  </a:txBody>
                  <a:tcPr marL="68580" marR="68580" marT="0" marB="0"/>
                </a:tc>
              </a:tr>
              <a:tr h="360000">
                <a:tc>
                  <a:txBody>
                    <a:bodyPr/>
                    <a:lstStyle/>
                    <a:p>
                      <a:pPr algn="ctr">
                        <a:spcAft>
                          <a:spcPts val="0"/>
                        </a:spcAft>
                      </a:pPr>
                      <a:r>
                        <a:rPr lang="ru-RU" sz="1800" dirty="0"/>
                        <a:t>110</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dirty="0"/>
                        <a:t>2,5</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a:t>35×35</a:t>
                      </a:r>
                      <a:endParaRPr lang="ru-RU" sz="1800">
                        <a:latin typeface="Times New Roman"/>
                        <a:ea typeface="Times New Roman"/>
                        <a:cs typeface="Times New Roman"/>
                      </a:endParaRPr>
                    </a:p>
                  </a:txBody>
                  <a:tcPr marL="68580" marR="68580" marT="0" marB="0"/>
                </a:tc>
                <a:tc>
                  <a:txBody>
                    <a:bodyPr/>
                    <a:lstStyle/>
                    <a:p>
                      <a:pPr algn="ctr">
                        <a:spcAft>
                          <a:spcPts val="0"/>
                        </a:spcAft>
                      </a:pPr>
                      <a:r>
                        <a:rPr lang="ru-RU" sz="1800" dirty="0"/>
                        <a:t>0,078</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dirty="0"/>
                        <a:t>1,334</a:t>
                      </a:r>
                      <a:endParaRPr lang="ru-RU" sz="1800" dirty="0">
                        <a:latin typeface="Times New Roman"/>
                        <a:ea typeface="Times New Roman"/>
                        <a:cs typeface="Times New Roman"/>
                      </a:endParaRPr>
                    </a:p>
                  </a:txBody>
                  <a:tcPr marL="68580" marR="68580" marT="0" marB="0"/>
                </a:tc>
              </a:tr>
              <a:tr h="360000">
                <a:tc>
                  <a:txBody>
                    <a:bodyPr/>
                    <a:lstStyle/>
                    <a:p>
                      <a:pPr algn="ctr">
                        <a:spcAft>
                          <a:spcPts val="0"/>
                        </a:spcAft>
                      </a:pPr>
                      <a:r>
                        <a:rPr lang="ru-RU" sz="1800"/>
                        <a:t>110</a:t>
                      </a:r>
                      <a:endParaRPr lang="ru-RU" sz="1800">
                        <a:latin typeface="Times New Roman"/>
                        <a:ea typeface="Times New Roman"/>
                        <a:cs typeface="Times New Roman"/>
                      </a:endParaRPr>
                    </a:p>
                  </a:txBody>
                  <a:tcPr marL="68580" marR="68580" marT="0" marB="0"/>
                </a:tc>
                <a:tc>
                  <a:txBody>
                    <a:bodyPr/>
                    <a:lstStyle/>
                    <a:p>
                      <a:pPr algn="ctr">
                        <a:spcAft>
                          <a:spcPts val="0"/>
                        </a:spcAft>
                      </a:pPr>
                      <a:r>
                        <a:rPr lang="ru-RU" sz="1800" dirty="0"/>
                        <a:t>2,5</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a:t>30×40</a:t>
                      </a:r>
                      <a:endParaRPr lang="ru-RU" sz="1800">
                        <a:latin typeface="Times New Roman"/>
                        <a:ea typeface="Times New Roman"/>
                        <a:cs typeface="Times New Roman"/>
                      </a:endParaRPr>
                    </a:p>
                  </a:txBody>
                  <a:tcPr marL="68580" marR="68580" marT="0" marB="0"/>
                </a:tc>
                <a:tc>
                  <a:txBody>
                    <a:bodyPr/>
                    <a:lstStyle/>
                    <a:p>
                      <a:pPr algn="ctr">
                        <a:spcAft>
                          <a:spcPts val="0"/>
                        </a:spcAft>
                      </a:pPr>
                      <a:r>
                        <a:rPr lang="ru-RU" sz="1800" dirty="0"/>
                        <a:t>0,078</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a:t>1,331</a:t>
                      </a:r>
                      <a:endParaRPr lang="ru-RU" sz="1800">
                        <a:latin typeface="Times New Roman"/>
                        <a:ea typeface="Times New Roman"/>
                        <a:cs typeface="Times New Roman"/>
                      </a:endParaRPr>
                    </a:p>
                  </a:txBody>
                  <a:tcPr marL="68580" marR="68580" marT="0" marB="0"/>
                </a:tc>
              </a:tr>
              <a:tr h="360000">
                <a:tc>
                  <a:txBody>
                    <a:bodyPr/>
                    <a:lstStyle/>
                    <a:p>
                      <a:pPr algn="ctr">
                        <a:spcAft>
                          <a:spcPts val="0"/>
                        </a:spcAft>
                      </a:pPr>
                      <a:r>
                        <a:rPr lang="ru-RU" sz="1800"/>
                        <a:t>125</a:t>
                      </a:r>
                      <a:endParaRPr lang="ru-RU" sz="1800">
                        <a:latin typeface="Times New Roman"/>
                        <a:ea typeface="Times New Roman"/>
                        <a:cs typeface="Times New Roman"/>
                      </a:endParaRPr>
                    </a:p>
                  </a:txBody>
                  <a:tcPr marL="68580" marR="68580" marT="0" marB="0"/>
                </a:tc>
                <a:tc>
                  <a:txBody>
                    <a:bodyPr/>
                    <a:lstStyle/>
                    <a:p>
                      <a:pPr algn="ctr">
                        <a:spcAft>
                          <a:spcPts val="0"/>
                        </a:spcAft>
                      </a:pPr>
                      <a:r>
                        <a:rPr lang="ru-RU" sz="1800" dirty="0"/>
                        <a:t>2,5</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dirty="0"/>
                        <a:t>35×35</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dirty="0"/>
                        <a:t>0,096</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a:t>1,345</a:t>
                      </a:r>
                      <a:endParaRPr lang="ru-RU" sz="1800">
                        <a:latin typeface="Times New Roman"/>
                        <a:ea typeface="Times New Roman"/>
                        <a:cs typeface="Times New Roman"/>
                      </a:endParaRPr>
                    </a:p>
                  </a:txBody>
                  <a:tcPr marL="68580" marR="68580" marT="0" marB="0"/>
                </a:tc>
              </a:tr>
              <a:tr h="360000">
                <a:tc>
                  <a:txBody>
                    <a:bodyPr/>
                    <a:lstStyle/>
                    <a:p>
                      <a:pPr algn="ctr">
                        <a:spcAft>
                          <a:spcPts val="0"/>
                        </a:spcAft>
                      </a:pPr>
                      <a:r>
                        <a:rPr lang="ru-RU" sz="1800"/>
                        <a:t>125</a:t>
                      </a:r>
                      <a:endParaRPr lang="ru-RU" sz="1800">
                        <a:latin typeface="Times New Roman"/>
                        <a:ea typeface="Times New Roman"/>
                        <a:cs typeface="Times New Roman"/>
                      </a:endParaRPr>
                    </a:p>
                  </a:txBody>
                  <a:tcPr marL="68580" marR="68580" marT="0" marB="0"/>
                </a:tc>
                <a:tc>
                  <a:txBody>
                    <a:bodyPr/>
                    <a:lstStyle/>
                    <a:p>
                      <a:pPr algn="ctr">
                        <a:spcAft>
                          <a:spcPts val="0"/>
                        </a:spcAft>
                      </a:pPr>
                      <a:r>
                        <a:rPr lang="ru-RU" sz="1800" dirty="0"/>
                        <a:t>2,5</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a:t>30×40</a:t>
                      </a:r>
                      <a:endParaRPr lang="ru-RU" sz="1800">
                        <a:latin typeface="Times New Roman"/>
                        <a:ea typeface="Times New Roman"/>
                        <a:cs typeface="Times New Roman"/>
                      </a:endParaRPr>
                    </a:p>
                  </a:txBody>
                  <a:tcPr marL="68580" marR="68580" marT="0" marB="0"/>
                </a:tc>
                <a:tc>
                  <a:txBody>
                    <a:bodyPr/>
                    <a:lstStyle/>
                    <a:p>
                      <a:pPr algn="ctr">
                        <a:spcAft>
                          <a:spcPts val="0"/>
                        </a:spcAft>
                      </a:pPr>
                      <a:r>
                        <a:rPr lang="ru-RU" sz="1800" dirty="0"/>
                        <a:t>0,094</a:t>
                      </a:r>
                      <a:endParaRPr lang="ru-RU" sz="1800" dirty="0">
                        <a:latin typeface="Times New Roman"/>
                        <a:ea typeface="Times New Roman"/>
                        <a:cs typeface="Times New Roman"/>
                      </a:endParaRPr>
                    </a:p>
                  </a:txBody>
                  <a:tcPr marL="68580" marR="68580" marT="0" marB="0"/>
                </a:tc>
                <a:tc>
                  <a:txBody>
                    <a:bodyPr/>
                    <a:lstStyle/>
                    <a:p>
                      <a:pPr algn="ctr">
                        <a:spcAft>
                          <a:spcPts val="0"/>
                        </a:spcAft>
                      </a:pPr>
                      <a:r>
                        <a:rPr lang="ru-RU" sz="1800" dirty="0"/>
                        <a:t>1,318</a:t>
                      </a:r>
                      <a:endParaRPr lang="ru-RU" sz="1800" dirty="0">
                        <a:latin typeface="Times New Roman"/>
                        <a:ea typeface="Times New Roman"/>
                        <a:cs typeface="Times New Roman"/>
                      </a:endParaRPr>
                    </a:p>
                  </a:txBody>
                  <a:tcPr marL="68580" marR="68580" marT="0" marB="0"/>
                </a:tc>
              </a:tr>
            </a:tbl>
          </a:graphicData>
        </a:graphic>
      </p:graphicFrame>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4085</TotalTime>
  <Words>1574</Words>
  <Application>LibreOffice/7.0.4.2$Linux_X86_64 LibreOffice_project/00$Build-2</Application>
  <PresentationFormat>Экран (4:3)</PresentationFormat>
  <Paragraphs>138</Paragraphs>
  <Slides>12</Slides>
  <Notes>12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Office Theme</vt:lpstr>
      <vt:lpstr>Формула</vt:lpstr>
      <vt:lpstr>Слайд 1</vt:lpstr>
      <vt:lpstr>Слайд 2</vt:lpstr>
      <vt:lpstr>Слайд 3</vt:lpstr>
      <vt:lpstr>Процедура определения национальных диагностических референтных уровней</vt:lpstr>
      <vt:lpstr>Причины снижения диагностических референтных уровней</vt:lpstr>
      <vt:lpstr>Входная поверхностная доза как диагностический референтный уровень для рентгенографии</vt:lpstr>
      <vt:lpstr>Слайд 7</vt:lpstr>
      <vt:lpstr>Расчеты с помощью вычислительных фантомов</vt:lpstr>
      <vt:lpstr>Слайд 9</vt:lpstr>
      <vt:lpstr>Слайд 10</vt:lpstr>
      <vt:lpstr>Слайд 11</vt:lpstr>
      <vt:lpstr>Заключение</vt:lpstr>
    </vt:vector>
  </TitlesOfParts>
  <Manager>Миненко Виктор Федорович</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Сахаровские чтения (18 мая 2023)</dc:title>
  <dc:subject/>
  <dc:creator>Веренич Кирилл Андреевич</dc:creator>
  <dc:description/>
  <cp:lastModifiedBy>Веренич</cp:lastModifiedBy>
  <cp:revision>444</cp:revision>
  <dcterms:created xsi:type="dcterms:W3CDTF">2014-11-26T14:52:54Z</dcterms:created>
  <dcterms:modified xsi:type="dcterms:W3CDTF">2023-05-17T09:38:22Z</dcterms:modified>
  <cp:contentStatus>Черновик</cp:contentStatus>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28</vt:i4>
  </property>
  <property fmtid="{D5CDD505-2E9C-101B-9397-08002B2CF9AE}" pid="3" name="PresentationFormat">
    <vt:lpwstr>Экран (4:3)</vt:lpwstr>
  </property>
  <property fmtid="{D5CDD505-2E9C-101B-9397-08002B2CF9AE}" pid="4" name="Slides">
    <vt:i4>29</vt:i4>
  </property>
</Properties>
</file>