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18" r:id="rId2"/>
    <p:sldId id="319" r:id="rId3"/>
    <p:sldId id="335" r:id="rId4"/>
    <p:sldId id="320" r:id="rId5"/>
    <p:sldId id="322" r:id="rId6"/>
    <p:sldId id="332" r:id="rId7"/>
    <p:sldId id="338" r:id="rId8"/>
    <p:sldId id="329" r:id="rId9"/>
    <p:sldId id="331" r:id="rId10"/>
    <p:sldId id="334" r:id="rId11"/>
    <p:sldId id="337" r:id="rId12"/>
    <p:sldId id="325" r:id="rId13"/>
    <p:sldId id="336" r:id="rId14"/>
    <p:sldId id="326" r:id="rId15"/>
    <p:sldId id="339" r:id="rId16"/>
    <p:sldId id="333" r:id="rId17"/>
    <p:sldId id="340" r:id="rId18"/>
    <p:sldId id="341" r:id="rId19"/>
    <p:sldId id="342" r:id="rId20"/>
    <p:sldId id="343" r:id="rId21"/>
  </p:sldIdLst>
  <p:sldSz cx="9144000" cy="6858000" type="screen4x3"/>
  <p:notesSz cx="6669088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8000"/>
    <a:srgbClr val="ADD8E6"/>
    <a:srgbClr val="EE82EE"/>
    <a:srgbClr val="32CD32"/>
    <a:srgbClr val="FFF784"/>
    <a:srgbClr val="0066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62" autoAdjust="0"/>
    <p:restoredTop sz="76491" autoAdjust="0"/>
  </p:normalViewPr>
  <p:slideViewPr>
    <p:cSldViewPr snapToGrid="0">
      <p:cViewPr varScale="1">
        <p:scale>
          <a:sx n="84" d="100"/>
          <a:sy n="84" d="100"/>
        </p:scale>
        <p:origin x="2796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napToGrid="0">
      <p:cViewPr varScale="1">
        <p:scale>
          <a:sx n="53" d="100"/>
          <a:sy n="53" d="100"/>
        </p:scale>
        <p:origin x="-1278" y="-108"/>
      </p:cViewPr>
      <p:guideLst>
        <p:guide orient="horz" pos="3128"/>
        <p:guide pos="210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89083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663" y="9429750"/>
            <a:ext cx="2890837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8EE1031-77A1-49CA-9718-66936F7D5EA8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25710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24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6463"/>
            <a:ext cx="5335588" cy="446881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90838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429750"/>
            <a:ext cx="2890837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831F125-F7A1-488A-A13C-ED3BB32CA877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14755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9A82544-14BC-4450-918B-4AA61D785E46}" type="slidenum">
              <a:rPr lang="en-US" altLang="be-BY" smtClean="0"/>
              <a:pPr/>
              <a:t>1</a:t>
            </a:fld>
            <a:endParaRPr lang="en-US" altLang="be-BY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be-BY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9A82544-14BC-4450-918B-4AA61D785E46}" type="slidenum">
              <a:rPr lang="en-US" altLang="be-BY" smtClean="0"/>
              <a:pPr/>
              <a:t>10</a:t>
            </a:fld>
            <a:endParaRPr lang="en-US" altLang="be-BY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be-BY" dirty="0">
                <a:latin typeface="Arial" pitchFamily="34" charset="0"/>
              </a:rPr>
              <a:t>Первый</a:t>
            </a:r>
            <a:r>
              <a:rPr lang="ru-RU" altLang="be-BY" baseline="0" dirty="0">
                <a:latin typeface="Arial" pitchFamily="34" charset="0"/>
              </a:rPr>
              <a:t> пример тривиальный, когда геометрия состоит из одной единственной структуры</a:t>
            </a:r>
            <a:endParaRPr lang="ru-RU" altLang="be-BY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9A82544-14BC-4450-918B-4AA61D785E46}" type="slidenum">
              <a:rPr lang="en-US" altLang="be-BY" smtClean="0"/>
              <a:pPr/>
              <a:t>11</a:t>
            </a:fld>
            <a:endParaRPr lang="en-US" altLang="be-BY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be-BY" dirty="0">
                <a:latin typeface="Arial" pitchFamily="34" charset="0"/>
              </a:rPr>
              <a:t>Первый</a:t>
            </a:r>
            <a:r>
              <a:rPr lang="ru-RU" altLang="be-BY" baseline="0" dirty="0">
                <a:latin typeface="Arial" pitchFamily="34" charset="0"/>
              </a:rPr>
              <a:t> пример тривиальный, когда геометрия состоит из одной единственной структуры.</a:t>
            </a:r>
            <a:endParaRPr lang="ru-RU" altLang="be-BY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9A82544-14BC-4450-918B-4AA61D785E46}" type="slidenum">
              <a:rPr lang="en-US" altLang="be-BY" smtClean="0"/>
              <a:pPr/>
              <a:t>12</a:t>
            </a:fld>
            <a:endParaRPr lang="en-US" altLang="be-BY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be-BY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9A82544-14BC-4450-918B-4AA61D785E46}" type="slidenum">
              <a:rPr lang="en-US" altLang="be-BY" smtClean="0"/>
              <a:pPr/>
              <a:t>13</a:t>
            </a:fld>
            <a:endParaRPr lang="en-US" altLang="be-BY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be-BY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9A82544-14BC-4450-918B-4AA61D785E46}" type="slidenum">
              <a:rPr lang="en-US" altLang="be-BY" smtClean="0"/>
              <a:pPr/>
              <a:t>14</a:t>
            </a:fld>
            <a:endParaRPr lang="en-US" altLang="be-BY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be-BY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be-BY" dirty="0">
                <a:latin typeface="Arial" pitchFamily="34" charset="0"/>
              </a:rPr>
              <a:t>В таких кодах, как ТВС-М выгорание задается в МВт/т, поэтому она в 1000 раз больше.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31F125-F7A1-488A-A13C-ED3BB32CA877}" type="slidenum">
              <a:rPr lang="en-US" altLang="ru-RU" smtClean="0"/>
              <a:pPr>
                <a:defRPr/>
              </a:pPr>
              <a:t>15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8731463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9A82544-14BC-4450-918B-4AA61D785E46}" type="slidenum">
              <a:rPr lang="en-US" altLang="be-BY" smtClean="0"/>
              <a:pPr/>
              <a:t>16</a:t>
            </a:fld>
            <a:endParaRPr lang="en-US" altLang="be-BY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rtl="0">
              <a:lnSpc>
                <a:spcPct val="100000"/>
              </a:lnSpc>
              <a:buFont typeface="+mj-lt"/>
              <a:buAutoNum type="arabicPeriod"/>
            </a:pPr>
            <a:r>
              <a:rPr lang="ru-RU" dirty="0">
                <a:effectLst/>
                <a:latin typeface="Calibri, sans-serif"/>
              </a:rPr>
              <a:t>Структура, позволяющая изменять группы (</a:t>
            </a:r>
            <a:r>
              <a:rPr lang="en-US" dirty="0">
                <a:effectLst/>
                <a:latin typeface="Calibri, sans-serif"/>
              </a:rPr>
              <a:t>name) </a:t>
            </a:r>
            <a:r>
              <a:rPr lang="ru-RU" dirty="0">
                <a:effectLst/>
                <a:latin typeface="Calibri, sans-serif"/>
              </a:rPr>
              <a:t>используется или для нейтронов, или для гамма-квантов, но не для и тех, и других частиц одновременно.</a:t>
            </a:r>
            <a:endParaRPr lang="ru-RU" dirty="0">
              <a:effectLst/>
            </a:endParaRPr>
          </a:p>
          <a:p>
            <a:pPr algn="l" rtl="0">
              <a:lnSpc>
                <a:spcPct val="100000"/>
              </a:lnSpc>
              <a:buFont typeface="+mj-lt"/>
              <a:buAutoNum type="arabicPeriod"/>
            </a:pPr>
            <a:r>
              <a:rPr lang="ru-RU" dirty="0">
                <a:effectLst/>
                <a:latin typeface="Calibri, sans-serif"/>
              </a:rPr>
              <a:t>Нижние пределы группы (</a:t>
            </a:r>
            <a:r>
              <a:rPr lang="en-US" dirty="0">
                <a:effectLst/>
                <a:latin typeface="Calibri, sans-serif"/>
              </a:rPr>
              <a:t>g) </a:t>
            </a:r>
            <a:r>
              <a:rPr lang="ru-RU" dirty="0">
                <a:effectLst/>
                <a:latin typeface="Calibri, sans-serif"/>
              </a:rPr>
              <a:t>должны указываться в эВ и должны убывать.</a:t>
            </a:r>
            <a:endParaRPr lang="ru-RU" dirty="0">
              <a:effectLst/>
            </a:endParaRPr>
          </a:p>
          <a:p>
            <a:pPr algn="l" rtl="0">
              <a:lnSpc>
                <a:spcPct val="100000"/>
              </a:lnSpc>
              <a:buFont typeface="+mj-lt"/>
              <a:buAutoNum type="arabicPeriod"/>
            </a:pPr>
            <a:r>
              <a:rPr lang="ru-RU" dirty="0">
                <a:effectLst/>
                <a:latin typeface="Calibri, sans-serif"/>
              </a:rPr>
              <a:t>Если </a:t>
            </a:r>
            <a:r>
              <a:rPr lang="en-US" dirty="0">
                <a:effectLst/>
                <a:latin typeface="Calibri, sans-serif"/>
              </a:rPr>
              <a:t>g</a:t>
            </a:r>
            <a:r>
              <a:rPr lang="ru-RU" dirty="0">
                <a:effectLst/>
                <a:latin typeface="Calibri, sans-serif"/>
              </a:rPr>
              <a:t> не совпадает с пределом группы в библиотеке, </a:t>
            </a:r>
            <a:r>
              <a:rPr lang="en-US" dirty="0">
                <a:effectLst/>
                <a:latin typeface="Calibri, sans-serif"/>
              </a:rPr>
              <a:t>HELIOS</a:t>
            </a:r>
            <a:r>
              <a:rPr lang="ru-RU" dirty="0">
                <a:effectLst/>
                <a:latin typeface="Calibri, sans-serif"/>
              </a:rPr>
              <a:t> снизит </a:t>
            </a:r>
            <a:r>
              <a:rPr lang="en-US" dirty="0">
                <a:effectLst/>
                <a:latin typeface="Calibri, sans-serif"/>
              </a:rPr>
              <a:t>g</a:t>
            </a:r>
            <a:r>
              <a:rPr lang="ru-RU" dirty="0">
                <a:effectLst/>
                <a:latin typeface="Calibri, sans-serif"/>
              </a:rPr>
              <a:t> до ближайшего предела в библиотеке </a:t>
            </a:r>
            <a:r>
              <a:rPr lang="en-US" dirty="0">
                <a:effectLst/>
                <a:latin typeface="Calibri, sans-serif"/>
              </a:rPr>
              <a:t>(</a:t>
            </a:r>
            <a:r>
              <a:rPr lang="ru-RU" dirty="0">
                <a:effectLst/>
                <a:latin typeface="Calibri, sans-serif"/>
              </a:rPr>
              <a:t>пределы рассчитываются в логарифмическом масштабе</a:t>
            </a:r>
            <a:r>
              <a:rPr lang="en-US" dirty="0">
                <a:effectLst/>
                <a:latin typeface="Calibri, sans-serif"/>
              </a:rPr>
              <a:t>). </a:t>
            </a:r>
            <a:r>
              <a:rPr lang="ru-RU" dirty="0">
                <a:effectLst/>
                <a:latin typeface="Calibri, sans-serif"/>
              </a:rPr>
              <a:t>Предел из библиотеки и будет использоваться.</a:t>
            </a:r>
            <a:endParaRPr lang="ru-RU" dirty="0">
              <a:effectLst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dirty="0">
                <a:effectLst/>
                <a:latin typeface="Calibri, sans-serif"/>
              </a:rPr>
              <a:t>4.Независимо от правила № 3 предел последней группы будет совпадать с наибольшей группой в библиотеке (с минимальной энергией, обычно близкой к 0).</a:t>
            </a:r>
            <a:endParaRPr lang="ru-RU" dirty="0">
              <a:effectLst/>
            </a:endParaRPr>
          </a:p>
          <a:p>
            <a:pPr eaLnBrk="1" hangingPunct="1"/>
            <a:endParaRPr lang="ru-RU" altLang="be-BY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Оператор </a:t>
            </a:r>
            <a:r>
              <a:rPr lang="en-US" dirty="0"/>
              <a:t>AREA </a:t>
            </a:r>
            <a:r>
              <a:rPr lang="ru-RU" dirty="0"/>
              <a:t>позволяет рассчитывать величины</a:t>
            </a:r>
            <a:r>
              <a:rPr lang="en-US" dirty="0"/>
              <a:t>, </a:t>
            </a:r>
            <a:r>
              <a:rPr lang="ru-RU" dirty="0"/>
              <a:t>например макроскопические сечения, усредненные по площади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31F125-F7A1-488A-A13C-ED3BB32CA877}" type="slidenum">
              <a:rPr lang="en-US" altLang="ru-RU" smtClean="0"/>
              <a:pPr>
                <a:defRPr/>
              </a:pPr>
              <a:t>17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8592936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9A82544-14BC-4450-918B-4AA61D785E46}" type="slidenum">
              <a:rPr lang="en-US" altLang="be-BY" smtClean="0"/>
              <a:pPr/>
              <a:t>2</a:t>
            </a:fld>
            <a:endParaRPr lang="en-US" altLang="be-BY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be-BY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9A82544-14BC-4450-918B-4AA61D785E46}" type="slidenum">
              <a:rPr lang="en-US" altLang="be-BY" smtClean="0"/>
              <a:pPr/>
              <a:t>3</a:t>
            </a:fld>
            <a:endParaRPr lang="en-US" altLang="be-BY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be-BY" dirty="0">
                <a:latin typeface="Arial" pitchFamily="34" charset="0"/>
              </a:rPr>
              <a:t>Особенность </a:t>
            </a:r>
            <a:r>
              <a:rPr lang="en-US" altLang="be-BY" dirty="0">
                <a:latin typeface="Arial" pitchFamily="34" charset="0"/>
              </a:rPr>
              <a:t>HELIOS </a:t>
            </a:r>
            <a:r>
              <a:rPr lang="ru-RU" altLang="be-BY" dirty="0">
                <a:latin typeface="Arial" pitchFamily="34" charset="0"/>
              </a:rPr>
              <a:t>в том, что он рассчитывает двумерную геометрию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9A82544-14BC-4450-918B-4AA61D785E46}" type="slidenum">
              <a:rPr lang="en-US" altLang="be-BY" smtClean="0"/>
              <a:pPr/>
              <a:t>4</a:t>
            </a:fld>
            <a:endParaRPr lang="en-US" altLang="be-BY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ru-RU" altLang="be-BY" dirty="0">
                <a:latin typeface="Arial" pitchFamily="34" charset="0"/>
              </a:rPr>
              <a:t>Команда </a:t>
            </a:r>
            <a:r>
              <a:rPr lang="en-US" altLang="be-BY" dirty="0">
                <a:latin typeface="Arial" pitchFamily="34" charset="0"/>
              </a:rPr>
              <a:t>CASE </a:t>
            </a:r>
            <a:r>
              <a:rPr lang="ru-RU" altLang="be-BY" dirty="0">
                <a:latin typeface="Arial" pitchFamily="34" charset="0"/>
              </a:rPr>
              <a:t>задает библиотеку микроскопических сечений,</a:t>
            </a:r>
            <a:r>
              <a:rPr lang="ru-RU" altLang="be-BY" baseline="0" dirty="0">
                <a:latin typeface="Arial" pitchFamily="34" charset="0"/>
              </a:rPr>
              <a:t> которыми будет пользоваться программа при расчетах, имя файла, в котором будут храниться результаты расчета и название задачи</a:t>
            </a:r>
            <a:endParaRPr lang="ru-RU" altLang="be-BY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9A82544-14BC-4450-918B-4AA61D785E46}" type="slidenum">
              <a:rPr lang="en-US" altLang="be-BY" smtClean="0"/>
              <a:pPr/>
              <a:t>5</a:t>
            </a:fld>
            <a:endParaRPr lang="en-US" altLang="be-BY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be-BY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9A82544-14BC-4450-918B-4AA61D785E46}" type="slidenum">
              <a:rPr lang="en-US" altLang="be-BY" smtClean="0"/>
              <a:pPr/>
              <a:t>6</a:t>
            </a:fld>
            <a:endParaRPr lang="en-US" altLang="be-BY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be-BY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Один и тот же материал может присваиваться различным участкам геометрии посредством мнемонических имен. Например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cool</a:t>
            </a:r>
            <a:r>
              <a:rPr lang="be-BY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(англ. холодный) относится к охладителю (теплоносителю),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clad</a:t>
            </a:r>
            <a:r>
              <a:rPr lang="be-BY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(сокр. от англ.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cladding</a:t>
            </a:r>
            <a:r>
              <a:rPr lang="be-BY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) относится к циркониевой оболочке твэла,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fuel</a:t>
            </a:r>
            <a:r>
              <a:rPr lang="be-BY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(от англ. топливо) относится к ядерному топливу.</a:t>
            </a:r>
          </a:p>
          <a:p>
            <a:pPr eaLnBrk="1" hangingPunct="1"/>
            <a:r>
              <a:rPr lang="be-BY" sz="1200" b="0" dirty="0"/>
              <a:t>Для указания различных свойств материалов в пределах одной геометрии служит команда </a:t>
            </a:r>
            <a:r>
              <a:rPr lang="en-US" sz="1200" b="0" dirty="0"/>
              <a:t>OVLM</a:t>
            </a:r>
            <a:r>
              <a:rPr lang="be-BY" sz="1200" b="0" dirty="0"/>
              <a:t> </a:t>
            </a:r>
            <a:endParaRPr lang="ru-RU" altLang="be-BY" b="0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9A82544-14BC-4450-918B-4AA61D785E46}" type="slidenum">
              <a:rPr lang="en-US" altLang="be-BY" smtClean="0"/>
              <a:pPr/>
              <a:t>7</a:t>
            </a:fld>
            <a:endParaRPr lang="en-US" altLang="be-BY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be-BY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Один и тот же материал может присваиваться различным участкам геометрии посредством мнемонических имен. Например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cool</a:t>
            </a:r>
            <a:r>
              <a:rPr lang="be-BY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(англ. холодный) относится к охладителю (теплоносителю),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clad</a:t>
            </a:r>
            <a:r>
              <a:rPr lang="be-BY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(сокр. от англ.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cladding</a:t>
            </a:r>
            <a:r>
              <a:rPr lang="be-BY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) относится к циркониевой оболочке твэла,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fuel</a:t>
            </a:r>
            <a:r>
              <a:rPr lang="be-BY" sz="1200" kern="1200" dirty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 (от англ. топливо) относится к ядерному топливу.</a:t>
            </a:r>
          </a:p>
          <a:p>
            <a:pPr eaLnBrk="1" hangingPunct="1"/>
            <a:r>
              <a:rPr lang="be-BY" sz="1200" b="0" dirty="0"/>
              <a:t>Для указания различных свойств материалов в пределах одной геометрии служит команда </a:t>
            </a:r>
            <a:r>
              <a:rPr lang="en-US" sz="1200" b="0" dirty="0"/>
              <a:t>OVLM</a:t>
            </a:r>
            <a:r>
              <a:rPr lang="be-BY" sz="1200" b="0" dirty="0"/>
              <a:t> </a:t>
            </a:r>
            <a:endParaRPr lang="ru-RU" altLang="be-BY" b="0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9A82544-14BC-4450-918B-4AA61D785E46}" type="slidenum">
              <a:rPr lang="en-US" altLang="be-BY" smtClean="0"/>
              <a:pPr/>
              <a:t>8</a:t>
            </a:fld>
            <a:endParaRPr lang="en-US" altLang="be-BY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be-BY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9A82544-14BC-4450-918B-4AA61D785E46}" type="slidenum">
              <a:rPr lang="en-US" altLang="be-BY" smtClean="0"/>
              <a:pPr/>
              <a:t>9</a:t>
            </a:fld>
            <a:endParaRPr lang="en-US" altLang="be-BY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be-BY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                          </a:t>
            </a:r>
            <a:r>
              <a:rPr lang="ru-RU" dirty="0"/>
              <a:t>Минск</a:t>
            </a:r>
            <a:r>
              <a:rPr lang="en-GB" dirty="0"/>
              <a:t>, </a:t>
            </a:r>
            <a:r>
              <a:rPr lang="ru-RU" dirty="0"/>
              <a:t>28 марта</a:t>
            </a:r>
            <a:r>
              <a:rPr lang="en-GB" dirty="0"/>
              <a:t> 20</a:t>
            </a:r>
            <a:r>
              <a:rPr lang="ru-RU" dirty="0"/>
              <a:t>25</a:t>
            </a:r>
            <a:r>
              <a:rPr lang="en-US" b="1" dirty="0"/>
              <a:t>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C62F15-3018-4765-90E6-43631054103E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71920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                          </a:t>
            </a:r>
            <a:r>
              <a:rPr lang="ru-RU" dirty="0"/>
              <a:t>Минск</a:t>
            </a:r>
            <a:r>
              <a:rPr lang="en-GB" dirty="0"/>
              <a:t>, </a:t>
            </a:r>
            <a:r>
              <a:rPr lang="ru-RU" dirty="0"/>
              <a:t>2</a:t>
            </a:r>
            <a:r>
              <a:rPr lang="en-US" dirty="0"/>
              <a:t>8</a:t>
            </a:r>
            <a:r>
              <a:rPr lang="ru-RU" dirty="0"/>
              <a:t> марта</a:t>
            </a:r>
            <a:r>
              <a:rPr lang="en-GB" dirty="0"/>
              <a:t> 20</a:t>
            </a:r>
            <a:r>
              <a:rPr lang="ru-RU" dirty="0"/>
              <a:t>25</a:t>
            </a:r>
            <a:r>
              <a:rPr lang="en-US" b="1" dirty="0"/>
              <a:t>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6E1AD-C011-41CB-9A61-EEA467F2D6CC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023307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                          </a:t>
            </a:r>
            <a:r>
              <a:rPr lang="ru-RU" dirty="0"/>
              <a:t>Минск</a:t>
            </a:r>
            <a:r>
              <a:rPr lang="en-GB" dirty="0"/>
              <a:t>, </a:t>
            </a:r>
            <a:r>
              <a:rPr lang="ru-RU" dirty="0"/>
              <a:t>2</a:t>
            </a:r>
            <a:r>
              <a:rPr lang="en-US" dirty="0"/>
              <a:t>8</a:t>
            </a:r>
            <a:r>
              <a:rPr lang="ru-RU" dirty="0"/>
              <a:t> марта</a:t>
            </a:r>
            <a:r>
              <a:rPr lang="en-GB" dirty="0"/>
              <a:t> 20</a:t>
            </a:r>
            <a:r>
              <a:rPr lang="ru-RU" dirty="0"/>
              <a:t>25</a:t>
            </a:r>
            <a:r>
              <a:rPr lang="en-US" b="1" dirty="0"/>
              <a:t>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2A3F9-9610-4D28-BD4A-0F88BA321BEA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104106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                          </a:t>
            </a:r>
            <a:r>
              <a:rPr lang="ru-RU" dirty="0"/>
              <a:t>Минск</a:t>
            </a:r>
            <a:r>
              <a:rPr lang="en-GB" dirty="0"/>
              <a:t>, </a:t>
            </a:r>
            <a:r>
              <a:rPr lang="ru-RU" dirty="0"/>
              <a:t>2</a:t>
            </a:r>
            <a:r>
              <a:rPr lang="en-US" dirty="0"/>
              <a:t>8</a:t>
            </a:r>
            <a:r>
              <a:rPr lang="ru-RU" dirty="0"/>
              <a:t> марта</a:t>
            </a:r>
            <a:r>
              <a:rPr lang="en-GB" dirty="0"/>
              <a:t> 20</a:t>
            </a:r>
            <a:r>
              <a:rPr lang="ru-RU" dirty="0"/>
              <a:t>25</a:t>
            </a:r>
            <a:r>
              <a:rPr lang="en-US" b="1" dirty="0"/>
              <a:t>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252F2-D028-48D2-83A3-6F9AE8E099A5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4389744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                          </a:t>
            </a:r>
            <a:r>
              <a:rPr lang="ru-RU" dirty="0"/>
              <a:t>Минск</a:t>
            </a:r>
            <a:r>
              <a:rPr lang="en-GB" dirty="0"/>
              <a:t>, </a:t>
            </a:r>
            <a:r>
              <a:rPr lang="ru-RU" dirty="0"/>
              <a:t>2</a:t>
            </a:r>
            <a:r>
              <a:rPr lang="en-US" dirty="0"/>
              <a:t>8</a:t>
            </a:r>
            <a:r>
              <a:rPr lang="ru-RU" dirty="0"/>
              <a:t> марта</a:t>
            </a:r>
            <a:r>
              <a:rPr lang="en-GB" dirty="0"/>
              <a:t> 20</a:t>
            </a:r>
            <a:r>
              <a:rPr lang="ru-RU" dirty="0"/>
              <a:t>25</a:t>
            </a:r>
            <a:r>
              <a:rPr lang="en-US" b="1" dirty="0"/>
              <a:t> 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0EB0D-BA6A-4B98-AFC4-EECE2899127F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3351801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                          </a:t>
            </a:r>
            <a:r>
              <a:rPr lang="ru-RU" dirty="0"/>
              <a:t>Минск</a:t>
            </a:r>
            <a:r>
              <a:rPr lang="en-GB" dirty="0"/>
              <a:t>, </a:t>
            </a:r>
            <a:r>
              <a:rPr lang="ru-RU" dirty="0"/>
              <a:t>2</a:t>
            </a:r>
            <a:r>
              <a:rPr lang="en-US" dirty="0"/>
              <a:t>8</a:t>
            </a:r>
            <a:r>
              <a:rPr lang="ru-RU" dirty="0"/>
              <a:t> марта</a:t>
            </a:r>
            <a:r>
              <a:rPr lang="en-GB" dirty="0"/>
              <a:t> 20</a:t>
            </a:r>
            <a:r>
              <a:rPr lang="ru-RU" dirty="0"/>
              <a:t>25</a:t>
            </a:r>
            <a:r>
              <a:rPr lang="en-US" b="1" dirty="0"/>
              <a:t>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EE03FD-4EFE-4CC4-8E0F-5270FEC2F610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242029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                         </a:t>
            </a:r>
            <a:r>
              <a:rPr lang="ru-RU" dirty="0"/>
              <a:t>Минск</a:t>
            </a:r>
            <a:r>
              <a:rPr lang="en-GB" dirty="0"/>
              <a:t>, </a:t>
            </a:r>
            <a:r>
              <a:rPr lang="ru-RU" dirty="0"/>
              <a:t>2</a:t>
            </a:r>
            <a:r>
              <a:rPr lang="en-US" dirty="0"/>
              <a:t>8</a:t>
            </a:r>
            <a:r>
              <a:rPr lang="ru-RU" dirty="0"/>
              <a:t> марта</a:t>
            </a:r>
            <a:r>
              <a:rPr lang="en-GB" dirty="0"/>
              <a:t> 20</a:t>
            </a:r>
            <a:r>
              <a:rPr lang="ru-RU" dirty="0"/>
              <a:t>25</a:t>
            </a:r>
            <a:r>
              <a:rPr lang="en-US" b="1" dirty="0"/>
              <a:t>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34341D-EC1C-4B58-9F58-BBE7D1AC31BE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547092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                          </a:t>
            </a:r>
            <a:r>
              <a:rPr lang="ru-RU" dirty="0"/>
              <a:t>Минск</a:t>
            </a:r>
            <a:r>
              <a:rPr lang="en-GB" dirty="0"/>
              <a:t>, </a:t>
            </a:r>
            <a:r>
              <a:rPr lang="ru-RU" dirty="0"/>
              <a:t>2</a:t>
            </a:r>
            <a:r>
              <a:rPr lang="en-US" dirty="0"/>
              <a:t>8</a:t>
            </a:r>
            <a:r>
              <a:rPr lang="ru-RU" dirty="0"/>
              <a:t> марта</a:t>
            </a:r>
            <a:r>
              <a:rPr lang="en-GB" dirty="0"/>
              <a:t> 20</a:t>
            </a:r>
            <a:r>
              <a:rPr lang="ru-RU" dirty="0"/>
              <a:t>25</a:t>
            </a:r>
            <a:r>
              <a:rPr lang="en-US" b="1" dirty="0"/>
              <a:t> 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2300D-2165-4D53-9D89-0FC9220DFE9B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217229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                          </a:t>
            </a:r>
            <a:r>
              <a:rPr lang="ru-RU" dirty="0"/>
              <a:t>Минск</a:t>
            </a:r>
            <a:r>
              <a:rPr lang="en-GB" dirty="0"/>
              <a:t>, </a:t>
            </a:r>
            <a:r>
              <a:rPr lang="ru-RU" dirty="0"/>
              <a:t>2</a:t>
            </a:r>
            <a:r>
              <a:rPr lang="en-US" dirty="0"/>
              <a:t>8</a:t>
            </a:r>
            <a:r>
              <a:rPr lang="ru-RU" dirty="0"/>
              <a:t> марта</a:t>
            </a:r>
            <a:r>
              <a:rPr lang="en-GB" dirty="0"/>
              <a:t> 20</a:t>
            </a:r>
            <a:r>
              <a:rPr lang="ru-RU" dirty="0"/>
              <a:t>25</a:t>
            </a:r>
            <a:r>
              <a:rPr lang="en-US" b="1" dirty="0"/>
              <a:t>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51EE7-4793-418E-B766-83AEA8FF05E7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610613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                          </a:t>
            </a:r>
            <a:r>
              <a:rPr lang="ru-RU" dirty="0"/>
              <a:t>Минск</a:t>
            </a:r>
            <a:r>
              <a:rPr lang="en-GB" dirty="0"/>
              <a:t>, </a:t>
            </a:r>
            <a:r>
              <a:rPr lang="ru-RU" dirty="0"/>
              <a:t>2</a:t>
            </a:r>
            <a:r>
              <a:rPr lang="en-US" dirty="0"/>
              <a:t>8</a:t>
            </a:r>
            <a:r>
              <a:rPr lang="ru-RU" dirty="0"/>
              <a:t> марта</a:t>
            </a:r>
            <a:r>
              <a:rPr lang="en-GB" dirty="0"/>
              <a:t> 20</a:t>
            </a:r>
            <a:r>
              <a:rPr lang="ru-RU" dirty="0"/>
              <a:t>25</a:t>
            </a:r>
            <a:r>
              <a:rPr lang="en-US" b="1" dirty="0"/>
              <a:t> 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6F37F-F10F-4CD4-80F6-E0FDC0D0A3FA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12227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                          </a:t>
            </a:r>
            <a:r>
              <a:rPr lang="ru-RU" dirty="0"/>
              <a:t>Минск</a:t>
            </a:r>
            <a:r>
              <a:rPr lang="en-GB" dirty="0"/>
              <a:t>, </a:t>
            </a:r>
            <a:r>
              <a:rPr lang="ru-RU" dirty="0"/>
              <a:t>2</a:t>
            </a:r>
            <a:r>
              <a:rPr lang="en-US" dirty="0"/>
              <a:t>8</a:t>
            </a:r>
            <a:r>
              <a:rPr lang="ru-RU" dirty="0"/>
              <a:t> марта</a:t>
            </a:r>
            <a:r>
              <a:rPr lang="en-GB" dirty="0"/>
              <a:t> 20</a:t>
            </a:r>
            <a:r>
              <a:rPr lang="ru-RU" dirty="0"/>
              <a:t>25</a:t>
            </a:r>
            <a:r>
              <a:rPr lang="en-US" b="1" dirty="0"/>
              <a:t>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59D23A-F65B-4CAE-88B3-E0BD50C5582F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87421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                          </a:t>
            </a:r>
            <a:r>
              <a:rPr lang="ru-RU" dirty="0"/>
              <a:t>Минск</a:t>
            </a:r>
            <a:r>
              <a:rPr lang="en-GB" dirty="0"/>
              <a:t>, </a:t>
            </a:r>
            <a:r>
              <a:rPr lang="ru-RU" dirty="0"/>
              <a:t>2</a:t>
            </a:r>
            <a:r>
              <a:rPr lang="en-US" dirty="0"/>
              <a:t>8</a:t>
            </a:r>
            <a:r>
              <a:rPr lang="ru-RU" dirty="0"/>
              <a:t> марта</a:t>
            </a:r>
            <a:r>
              <a:rPr lang="en-GB" dirty="0"/>
              <a:t> 20</a:t>
            </a:r>
            <a:r>
              <a:rPr lang="ru-RU" dirty="0"/>
              <a:t>25</a:t>
            </a:r>
            <a:r>
              <a:rPr lang="en-US" b="1" dirty="0"/>
              <a:t> 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71ED0-073D-4835-A3A2-C7DA35665E83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495425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                          </a:t>
            </a:r>
            <a:r>
              <a:rPr lang="ru-RU" dirty="0"/>
              <a:t>Минск</a:t>
            </a:r>
            <a:r>
              <a:rPr lang="en-GB" dirty="0"/>
              <a:t>, </a:t>
            </a:r>
            <a:r>
              <a:rPr lang="ru-RU" dirty="0"/>
              <a:t>2</a:t>
            </a:r>
            <a:r>
              <a:rPr lang="en-US" dirty="0"/>
              <a:t>8</a:t>
            </a:r>
            <a:r>
              <a:rPr lang="ru-RU" dirty="0"/>
              <a:t> марта</a:t>
            </a:r>
            <a:r>
              <a:rPr lang="en-GB" dirty="0"/>
              <a:t> 20</a:t>
            </a:r>
            <a:r>
              <a:rPr lang="ru-RU" dirty="0"/>
              <a:t>25</a:t>
            </a:r>
            <a:r>
              <a:rPr lang="en-US" b="1" dirty="0"/>
              <a:t>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FA0E3-4353-4F78-8C64-3FAAD9DE6532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497892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                          </a:t>
            </a:r>
            <a:r>
              <a:rPr lang="ru-RU" dirty="0"/>
              <a:t>Минск</a:t>
            </a:r>
            <a:r>
              <a:rPr lang="en-GB" dirty="0"/>
              <a:t>, </a:t>
            </a:r>
            <a:r>
              <a:rPr lang="ru-RU" dirty="0"/>
              <a:t>2</a:t>
            </a:r>
            <a:r>
              <a:rPr lang="en-US" dirty="0"/>
              <a:t>8</a:t>
            </a:r>
            <a:r>
              <a:rPr lang="ru-RU" dirty="0"/>
              <a:t> марта</a:t>
            </a:r>
            <a:r>
              <a:rPr lang="en-GB" dirty="0"/>
              <a:t> 20</a:t>
            </a:r>
            <a:r>
              <a:rPr lang="ru-RU" dirty="0"/>
              <a:t>25</a:t>
            </a:r>
            <a:r>
              <a:rPr lang="en-US" b="1" dirty="0"/>
              <a:t> 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673E0B-8FFA-4215-BE77-F191E5040800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6822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784"/>
            </a:gs>
            <a:gs pos="50000">
              <a:schemeClr val="bg1"/>
            </a:gs>
            <a:gs pos="100000">
              <a:srgbClr val="FFF784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e-BY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be-BY"/>
              <a:t>Click to edit Master text styles</a:t>
            </a:r>
          </a:p>
          <a:p>
            <a:pPr lvl="1"/>
            <a:r>
              <a:rPr lang="en-US" altLang="be-BY"/>
              <a:t>Second level</a:t>
            </a:r>
          </a:p>
          <a:p>
            <a:pPr lvl="2"/>
            <a:r>
              <a:rPr lang="en-US" altLang="be-BY"/>
              <a:t>Third level</a:t>
            </a:r>
          </a:p>
          <a:p>
            <a:pPr lvl="3"/>
            <a:r>
              <a:rPr lang="en-US" altLang="be-BY"/>
              <a:t>Fourth level</a:t>
            </a:r>
          </a:p>
          <a:p>
            <a:pPr lvl="4"/>
            <a:r>
              <a:rPr lang="en-US" altLang="be-BY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9863" y="6381750"/>
            <a:ext cx="8716962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rgbClr val="006600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GB" dirty="0"/>
              <a:t>                          </a:t>
            </a:r>
            <a:r>
              <a:rPr lang="ru-RU" dirty="0"/>
              <a:t>Минск</a:t>
            </a:r>
            <a:r>
              <a:rPr lang="en-GB" dirty="0"/>
              <a:t>, </a:t>
            </a:r>
            <a:r>
              <a:rPr lang="ru-RU" dirty="0"/>
              <a:t>28 марта</a:t>
            </a:r>
            <a:r>
              <a:rPr lang="en-GB" dirty="0"/>
              <a:t> 20</a:t>
            </a:r>
            <a:r>
              <a:rPr lang="ru-RU" dirty="0"/>
              <a:t>25</a:t>
            </a:r>
            <a:r>
              <a:rPr lang="en-US" b="1" dirty="0"/>
              <a:t> 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01038" y="6356350"/>
            <a:ext cx="479425" cy="5016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1">
                <a:solidFill>
                  <a:srgbClr val="006600"/>
                </a:solidFill>
              </a:defRPr>
            </a:lvl1pPr>
          </a:lstStyle>
          <a:p>
            <a:pPr>
              <a:defRPr/>
            </a:pPr>
            <a:fld id="{47DF80CF-D860-44B0-8FE8-0C40DF2EF465}" type="slidenum">
              <a:rPr lang="en-US" altLang="ru-RU"/>
              <a:pPr>
                <a:defRPr/>
              </a:pPr>
              <a:t>‹#›</a:t>
            </a:fld>
            <a:endParaRPr lang="en-US" altLang="ru-RU"/>
          </a:p>
        </p:txBody>
      </p:sp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4014788" y="272415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ru-RU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66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66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66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66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006600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006600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006600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006600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0066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0066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0066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0066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66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rgbClr val="0066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66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66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66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rgbClr val="0066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be-BY" altLang="be-BY" sz="2800" dirty="0"/>
              <a:t>Обзор компьютерной программы </a:t>
            </a:r>
            <a:r>
              <a:rPr lang="en-US" altLang="be-BY" sz="2800" dirty="0"/>
              <a:t>HELIOS</a:t>
            </a:r>
            <a:br>
              <a:rPr lang="en-US" altLang="be-BY" sz="2800" dirty="0"/>
            </a:br>
            <a:br>
              <a:rPr lang="en-US" altLang="be-BY" sz="2800" dirty="0"/>
            </a:br>
            <a:r>
              <a:rPr lang="be-BY" altLang="be-BY" sz="2400" dirty="0"/>
              <a:t>Веренич Кирилл Андреевич</a:t>
            </a:r>
            <a:endParaRPr lang="en-US" altLang="be-BY" sz="2400" b="1" dirty="0"/>
          </a:p>
        </p:txBody>
      </p:sp>
      <p:sp>
        <p:nvSpPr>
          <p:cNvPr id="4" name="Подзаголовок 3">
            <a:extLst>
              <a:ext uri="{FF2B5EF4-FFF2-40B4-BE49-F238E27FC236}">
                <a16:creationId xmlns:a16="http://schemas.microsoft.com/office/drawing/2014/main" id="{08C86151-1FE8-D02E-672B-2C4A0ACE90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50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be-BY" dirty="0">
                <a:solidFill>
                  <a:srgbClr val="006600"/>
                </a:solidFill>
              </a:rPr>
              <a:t>                         </a:t>
            </a:r>
            <a:r>
              <a:rPr lang="ru-RU" altLang="be-BY" dirty="0">
                <a:solidFill>
                  <a:srgbClr val="006600"/>
                </a:solidFill>
              </a:rPr>
              <a:t>Минск</a:t>
            </a:r>
            <a:r>
              <a:rPr lang="en-GB" altLang="be-BY" dirty="0">
                <a:solidFill>
                  <a:srgbClr val="006600"/>
                </a:solidFill>
              </a:rPr>
              <a:t>, </a:t>
            </a:r>
            <a:r>
              <a:rPr lang="ru-RU" altLang="be-BY" dirty="0">
                <a:solidFill>
                  <a:srgbClr val="006600"/>
                </a:solidFill>
              </a:rPr>
              <a:t>28 марта</a:t>
            </a:r>
            <a:r>
              <a:rPr lang="en-GB" altLang="be-BY" dirty="0">
                <a:solidFill>
                  <a:srgbClr val="006600"/>
                </a:solidFill>
              </a:rPr>
              <a:t> 202</a:t>
            </a:r>
            <a:r>
              <a:rPr lang="ru-RU" altLang="be-BY" dirty="0">
                <a:solidFill>
                  <a:srgbClr val="006600"/>
                </a:solidFill>
              </a:rPr>
              <a:t>5</a:t>
            </a:r>
            <a:endParaRPr lang="en-US" altLang="be-BY" b="1" dirty="0">
              <a:solidFill>
                <a:srgbClr val="006600"/>
              </a:solidFill>
            </a:endParaRPr>
          </a:p>
        </p:txBody>
      </p:sp>
      <p:sp>
        <p:nvSpPr>
          <p:cNvPr id="2051" name="Номер слайда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7B3F2D3-FA83-461C-B94E-AFE8B3683A72}" type="slidenum">
              <a:rPr lang="en-US" altLang="be-BY" smtClean="0">
                <a:solidFill>
                  <a:srgbClr val="006600"/>
                </a:solidFill>
              </a:rPr>
              <a:pPr/>
              <a:t>1</a:t>
            </a:fld>
            <a:endParaRPr lang="en-US" altLang="be-BY">
              <a:solidFill>
                <a:srgbClr val="0066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be-BY" sz="2400" b="1" dirty="0"/>
              <a:t>Задание геометрии. Оператор </a:t>
            </a:r>
            <a:r>
              <a:rPr lang="en-GB" altLang="be-BY" sz="2400" b="1" dirty="0"/>
              <a:t>CNX</a:t>
            </a:r>
            <a:r>
              <a:rPr lang="ru-RU" altLang="be-BY" sz="2400" b="1" dirty="0"/>
              <a:t>.</a:t>
            </a:r>
            <a:endParaRPr lang="en-US" altLang="be-BY" sz="2400" b="1" dirty="0"/>
          </a:p>
        </p:txBody>
      </p:sp>
      <p:sp>
        <p:nvSpPr>
          <p:cNvPr id="2050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be-BY" dirty="0">
                <a:solidFill>
                  <a:srgbClr val="006600"/>
                </a:solidFill>
              </a:rPr>
              <a:t>                         </a:t>
            </a:r>
            <a:r>
              <a:rPr lang="ru-RU" altLang="be-BY" dirty="0">
                <a:solidFill>
                  <a:srgbClr val="006600"/>
                </a:solidFill>
              </a:rPr>
              <a:t>Минск</a:t>
            </a:r>
            <a:r>
              <a:rPr lang="en-GB" altLang="be-BY" dirty="0">
                <a:solidFill>
                  <a:srgbClr val="006600"/>
                </a:solidFill>
              </a:rPr>
              <a:t>, </a:t>
            </a:r>
            <a:r>
              <a:rPr lang="ru-RU" altLang="be-BY" dirty="0">
                <a:solidFill>
                  <a:srgbClr val="006600"/>
                </a:solidFill>
              </a:rPr>
              <a:t>28 марта</a:t>
            </a:r>
            <a:r>
              <a:rPr lang="en-GB" altLang="be-BY" dirty="0">
                <a:solidFill>
                  <a:srgbClr val="006600"/>
                </a:solidFill>
              </a:rPr>
              <a:t> 202</a:t>
            </a:r>
            <a:r>
              <a:rPr lang="ru-RU" altLang="be-BY" dirty="0">
                <a:solidFill>
                  <a:srgbClr val="006600"/>
                </a:solidFill>
              </a:rPr>
              <a:t>5</a:t>
            </a:r>
            <a:endParaRPr lang="en-US" altLang="be-BY" b="1" dirty="0">
              <a:solidFill>
                <a:srgbClr val="006600"/>
              </a:solidFill>
            </a:endParaRPr>
          </a:p>
        </p:txBody>
      </p:sp>
      <p:sp>
        <p:nvSpPr>
          <p:cNvPr id="2051" name="Номер слайда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7B3F2D3-FA83-461C-B94E-AFE8B3683A72}" type="slidenum">
              <a:rPr lang="en-US" altLang="be-BY" smtClean="0">
                <a:solidFill>
                  <a:srgbClr val="006600"/>
                </a:solidFill>
              </a:rPr>
              <a:pPr/>
              <a:t>10</a:t>
            </a:fld>
            <a:endParaRPr lang="en-US" altLang="be-BY">
              <a:solidFill>
                <a:srgbClr val="0066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buNone/>
            </a:pPr>
            <a:r>
              <a:rPr lang="ru-RU" sz="1600" dirty="0"/>
              <a:t>CNX</a:t>
            </a:r>
          </a:p>
          <a:p>
            <a:pPr marL="0" lvl="0" indent="0">
              <a:buNone/>
            </a:pPr>
            <a:r>
              <a:rPr lang="ru-RU" sz="1600" dirty="0"/>
              <a:t>Сшивка или соединение структур и/или подсистем; угловая дискретизация токов в интерфейсах поверхностей.</a:t>
            </a:r>
          </a:p>
          <a:p>
            <a:pPr marL="0" lvl="0" indent="0">
              <a:buNone/>
            </a:pPr>
            <a:r>
              <a:rPr lang="ru-RU" sz="1600" dirty="0"/>
              <a:t>Использование:</a:t>
            </a:r>
          </a:p>
          <a:p>
            <a:pPr marL="0" lvl="0" indent="0">
              <a:buNone/>
            </a:pPr>
            <a:r>
              <a:rPr lang="pt-BR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pt-BR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t-BR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CNX</a:t>
            </a:r>
            <a:r>
              <a:rPr lang="pt-BR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 s [,s]… [ / (c, n[) (c], n) k (c, n[) (c], n)]… )</a:t>
            </a:r>
            <a:endParaRPr lang="ru-RU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lvl="0" indent="0">
              <a:buNone/>
            </a:pPr>
            <a:r>
              <a:rPr lang="en-US" sz="1600" i="1" dirty="0"/>
              <a:t>name</a:t>
            </a:r>
            <a:r>
              <a:rPr lang="en-US" sz="1600" dirty="0"/>
              <a:t> </a:t>
            </a:r>
            <a:r>
              <a:rPr lang="ru-RU" sz="1600" dirty="0"/>
              <a:t>представляет систему или подсистемы, состоящие из одной или нескольких подсистем или структур</a:t>
            </a:r>
            <a:r>
              <a:rPr lang="en-US" sz="1600" dirty="0"/>
              <a:t>, </a:t>
            </a:r>
            <a:r>
              <a:rPr lang="ru-RU" sz="1600" dirty="0"/>
              <a:t>которые комбинируются друг за другом</a:t>
            </a:r>
            <a:r>
              <a:rPr lang="en-US" sz="1600" dirty="0"/>
              <a:t>.</a:t>
            </a:r>
          </a:p>
          <a:p>
            <a:pPr marL="0" lvl="0" indent="0">
              <a:buNone/>
            </a:pPr>
            <a:r>
              <a:rPr lang="en-US" sz="1600" dirty="0"/>
              <a:t>s </a:t>
            </a:r>
            <a:r>
              <a:rPr lang="ru-RU" sz="1600" dirty="0"/>
              <a:t>указывает  подсистему или структуру</a:t>
            </a:r>
            <a:r>
              <a:rPr lang="en-US" sz="1600" dirty="0"/>
              <a:t>, s = </a:t>
            </a:r>
            <a:r>
              <a:rPr lang="en-US" sz="1600" i="1" dirty="0" err="1"/>
              <a:t>sname</a:t>
            </a:r>
            <a:endParaRPr lang="en-US" sz="1600" i="1" dirty="0"/>
          </a:p>
          <a:p>
            <a:pPr marL="0" lvl="0" indent="0">
              <a:buNone/>
            </a:pPr>
            <a:r>
              <a:rPr lang="en-US" sz="1600" dirty="0"/>
              <a:t>c </a:t>
            </a:r>
            <a:r>
              <a:rPr lang="ru-RU" sz="1600" dirty="0"/>
              <a:t>определяет структуру в </a:t>
            </a:r>
            <a:r>
              <a:rPr lang="en-US" sz="1600" dirty="0"/>
              <a:t>s </a:t>
            </a:r>
            <a:r>
              <a:rPr lang="ru-RU" sz="1600" dirty="0"/>
              <a:t>по цепочке</a:t>
            </a:r>
            <a:r>
              <a:rPr lang="en-US" sz="1600" dirty="0"/>
              <a:t>, c = [</a:t>
            </a:r>
            <a:r>
              <a:rPr lang="en-US" sz="1600" i="1" dirty="0"/>
              <a:t>l</a:t>
            </a:r>
            <a:r>
              <a:rPr lang="en-US" sz="1600" dirty="0"/>
              <a:t>−]...</a:t>
            </a:r>
            <a:r>
              <a:rPr lang="en-US" sz="1600" i="1" dirty="0"/>
              <a:t>l</a:t>
            </a:r>
          </a:p>
          <a:p>
            <a:pPr marL="0" lvl="0" indent="0">
              <a:buNone/>
            </a:pPr>
            <a:r>
              <a:rPr lang="en-US" sz="1600" dirty="0"/>
              <a:t>n </a:t>
            </a:r>
            <a:r>
              <a:rPr lang="ru-RU" sz="1600" dirty="0"/>
              <a:t>определяет узел в структуре</a:t>
            </a:r>
            <a:r>
              <a:rPr lang="en-US" sz="1600" dirty="0"/>
              <a:t>, </a:t>
            </a:r>
            <a:r>
              <a:rPr lang="en-US" sz="1600" i="1" dirty="0"/>
              <a:t>n</a:t>
            </a:r>
            <a:r>
              <a:rPr lang="en-US" sz="1600" dirty="0"/>
              <a:t> = </a:t>
            </a:r>
            <a:r>
              <a:rPr lang="en-US" sz="1600" i="1" dirty="0" err="1"/>
              <a:t>n</a:t>
            </a:r>
            <a:r>
              <a:rPr lang="en-US" sz="1600" i="1" baseline="-25000" dirty="0" err="1"/>
              <a:t>i</a:t>
            </a:r>
            <a:r>
              <a:rPr lang="en-US" sz="1600" dirty="0"/>
              <a:t>, </a:t>
            </a:r>
            <a:r>
              <a:rPr lang="ru-RU" sz="1600" dirty="0"/>
              <a:t>или</a:t>
            </a:r>
            <a:r>
              <a:rPr lang="en-US" sz="1600" dirty="0"/>
              <a:t> n = (x, y)</a:t>
            </a:r>
          </a:p>
          <a:p>
            <a:pPr marL="0" lvl="0" indent="0">
              <a:buNone/>
            </a:pPr>
            <a:r>
              <a:rPr lang="en-US" sz="1600" dirty="0"/>
              <a:t>k </a:t>
            </a:r>
            <a:r>
              <a:rPr lang="ru-RU" sz="1600" dirty="0"/>
              <a:t>определяет угловое представление токов на границе</a:t>
            </a:r>
            <a:r>
              <a:rPr lang="en-US" sz="1600" dirty="0"/>
              <a:t>.</a:t>
            </a:r>
            <a:endParaRPr lang="ru-RU" sz="1600" dirty="0"/>
          </a:p>
          <a:p>
            <a:pPr marL="0" lvl="0" indent="0">
              <a:buNone/>
            </a:pPr>
            <a:r>
              <a:rPr lang="ru-RU" sz="1600" dirty="0"/>
              <a:t>Где </a:t>
            </a:r>
            <a:r>
              <a:rPr lang="en-US" sz="1600" i="1" dirty="0" err="1"/>
              <a:t>sname</a:t>
            </a:r>
            <a:r>
              <a:rPr lang="en-US" sz="1600" dirty="0"/>
              <a:t> </a:t>
            </a:r>
            <a:r>
              <a:rPr lang="ru-RU" sz="1600" dirty="0"/>
              <a:t>– имя одной из подсистем или структур, используемых для конструирования данной системы (подсистемы)</a:t>
            </a:r>
            <a:r>
              <a:rPr lang="en-US" sz="1600" dirty="0"/>
              <a:t>;</a:t>
            </a:r>
          </a:p>
          <a:p>
            <a:pPr marL="0" lvl="0" indent="0">
              <a:buNone/>
            </a:pPr>
            <a:r>
              <a:rPr lang="en-US" sz="1600" i="1" dirty="0"/>
              <a:t>l</a:t>
            </a:r>
            <a:r>
              <a:rPr lang="en-US" sz="1600" dirty="0"/>
              <a:t> </a:t>
            </a:r>
            <a:r>
              <a:rPr lang="ru-RU" sz="1600" dirty="0"/>
              <a:t>– ссылка вдоль цепочки, которая определяет структуру </a:t>
            </a:r>
            <a:r>
              <a:rPr lang="en-US" sz="1600" dirty="0"/>
              <a:t>(</a:t>
            </a:r>
            <a:r>
              <a:rPr lang="ru-RU" sz="1600" dirty="0"/>
              <a:t>последняя ссылка</a:t>
            </a:r>
            <a:r>
              <a:rPr lang="en-US" sz="1600" dirty="0"/>
              <a:t>)</a:t>
            </a:r>
            <a:r>
              <a:rPr lang="ru-RU" sz="1600" dirty="0"/>
              <a:t>, к которой относится узел</a:t>
            </a:r>
            <a:r>
              <a:rPr lang="en-US" sz="1600" dirty="0"/>
              <a:t> </a:t>
            </a:r>
            <a:r>
              <a:rPr lang="en-US" sz="1600" i="1" dirty="0"/>
              <a:t>n</a:t>
            </a:r>
            <a:r>
              <a:rPr lang="ru-RU" sz="1600" dirty="0"/>
              <a:t>, используется при сшивке одной из подсистем или структур</a:t>
            </a:r>
            <a:r>
              <a:rPr lang="en-US" sz="1600" dirty="0"/>
              <a:t> s </a:t>
            </a:r>
            <a:r>
              <a:rPr lang="ru-RU" sz="1600" dirty="0"/>
              <a:t>в списке</a:t>
            </a:r>
            <a:r>
              <a:rPr lang="en-US" sz="1600" dirty="0"/>
              <a:t> (</a:t>
            </a:r>
            <a:r>
              <a:rPr lang="ru-RU" sz="1600" dirty="0"/>
              <a:t>первая ссылка</a:t>
            </a:r>
            <a:r>
              <a:rPr lang="en-US" sz="1600" dirty="0"/>
              <a:t>);</a:t>
            </a:r>
          </a:p>
          <a:p>
            <a:pPr marL="0" lvl="0" indent="0">
              <a:buNone/>
            </a:pPr>
            <a:r>
              <a:rPr lang="en-US" sz="1600" i="1" dirty="0" err="1"/>
              <a:t>n</a:t>
            </a:r>
            <a:r>
              <a:rPr lang="en-US" sz="1600" i="1" baseline="-25000" dirty="0" err="1"/>
              <a:t>i</a:t>
            </a:r>
            <a:r>
              <a:rPr lang="ru-RU" sz="1600" dirty="0"/>
              <a:t> – номер последовательности узла в данной структуре;</a:t>
            </a:r>
            <a:endParaRPr lang="en-US" sz="1600" dirty="0"/>
          </a:p>
          <a:p>
            <a:pPr marL="0" lvl="0" indent="0">
              <a:buNone/>
            </a:pPr>
            <a:r>
              <a:rPr lang="en-US" sz="1600" dirty="0"/>
              <a:t>(x, y) </a:t>
            </a:r>
            <a:r>
              <a:rPr lang="ru-RU" sz="1600" dirty="0"/>
              <a:t>– координаты</a:t>
            </a:r>
            <a:r>
              <a:rPr lang="en-US" sz="1600" dirty="0"/>
              <a:t> (</a:t>
            </a:r>
            <a:r>
              <a:rPr lang="ru-RU" sz="1600" dirty="0"/>
              <a:t>см</a:t>
            </a:r>
            <a:r>
              <a:rPr lang="en-US" sz="1600" dirty="0"/>
              <a:t>), </a:t>
            </a:r>
            <a:r>
              <a:rPr lang="ru-RU" sz="1600" dirty="0"/>
              <a:t>в круглых скобках</a:t>
            </a:r>
            <a:r>
              <a:rPr lang="en-US" sz="1600" dirty="0"/>
              <a:t>, </a:t>
            </a:r>
            <a:r>
              <a:rPr lang="ru-RU" sz="1600" dirty="0"/>
              <a:t>данной структуры узла, которого нет в списке узлов</a:t>
            </a:r>
            <a:r>
              <a:rPr lang="en-US" sz="1600" dirty="0"/>
              <a:t>.</a:t>
            </a:r>
            <a:endParaRPr lang="ru-RU" sz="1600" dirty="0"/>
          </a:p>
          <a:p>
            <a:pPr marL="0" lvl="0" indent="0">
              <a:buNone/>
            </a:pPr>
            <a:r>
              <a:rPr lang="ru-RU" sz="1600" dirty="0"/>
              <a:t>Пример 1:</a:t>
            </a:r>
          </a:p>
          <a:p>
            <a:pPr marL="0" lvl="0" indent="0">
              <a:buNone/>
            </a:pPr>
            <a:r>
              <a:rPr lang="en-GB" sz="1600" dirty="0">
                <a:latin typeface="Courier New" pitchFamily="49" charset="0"/>
                <a:cs typeface="Courier New" pitchFamily="49" charset="0"/>
              </a:rPr>
              <a:t>System = CNX(cell)</a:t>
            </a:r>
            <a:endParaRPr lang="be-BY" sz="16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11875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be-BY" sz="2400" b="1" dirty="0"/>
              <a:t>Оператор </a:t>
            </a:r>
            <a:r>
              <a:rPr lang="en-GB" altLang="be-BY" sz="2400" b="1" dirty="0"/>
              <a:t>CNX</a:t>
            </a:r>
            <a:r>
              <a:rPr lang="ru-RU" altLang="be-BY" sz="2400" b="1" dirty="0"/>
              <a:t>. Пример 2</a:t>
            </a:r>
            <a:endParaRPr lang="en-US" altLang="be-BY" sz="2400" b="1" dirty="0"/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571499" y="4067174"/>
            <a:ext cx="7419975" cy="411163"/>
          </a:xfrm>
        </p:spPr>
        <p:txBody>
          <a:bodyPr>
            <a:noAutofit/>
          </a:bodyPr>
          <a:lstStyle/>
          <a:p>
            <a:pPr marL="0" lvl="0" indent="0" algn="ctr">
              <a:buNone/>
            </a:pPr>
            <a:r>
              <a:rPr lang="en-GB" sz="2400" dirty="0">
                <a:latin typeface="Courier New" pitchFamily="49" charset="0"/>
                <a:cs typeface="Courier New" pitchFamily="49" charset="0"/>
              </a:rPr>
              <a:t>C = CNX(A,B / (B:2,4,1)1(A:1,1,4) )</a:t>
            </a:r>
            <a:endParaRPr lang="be-BY" sz="24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50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be-BY" dirty="0">
                <a:solidFill>
                  <a:srgbClr val="006600"/>
                </a:solidFill>
              </a:rPr>
              <a:t>                         </a:t>
            </a:r>
            <a:r>
              <a:rPr lang="ru-RU" altLang="be-BY" dirty="0">
                <a:solidFill>
                  <a:srgbClr val="006600"/>
                </a:solidFill>
              </a:rPr>
              <a:t>Минск</a:t>
            </a:r>
            <a:r>
              <a:rPr lang="en-GB" altLang="be-BY" dirty="0">
                <a:solidFill>
                  <a:srgbClr val="006600"/>
                </a:solidFill>
              </a:rPr>
              <a:t>, </a:t>
            </a:r>
            <a:r>
              <a:rPr lang="ru-RU" altLang="be-BY" dirty="0">
                <a:solidFill>
                  <a:srgbClr val="006600"/>
                </a:solidFill>
              </a:rPr>
              <a:t>28 марта</a:t>
            </a:r>
            <a:r>
              <a:rPr lang="en-GB" altLang="be-BY" dirty="0">
                <a:solidFill>
                  <a:srgbClr val="006600"/>
                </a:solidFill>
              </a:rPr>
              <a:t> 202</a:t>
            </a:r>
            <a:r>
              <a:rPr lang="ru-RU" altLang="be-BY" dirty="0">
                <a:solidFill>
                  <a:srgbClr val="006600"/>
                </a:solidFill>
              </a:rPr>
              <a:t>5</a:t>
            </a:r>
            <a:endParaRPr lang="en-US" altLang="be-BY" b="1" dirty="0">
              <a:solidFill>
                <a:srgbClr val="006600"/>
              </a:solidFill>
            </a:endParaRPr>
          </a:p>
        </p:txBody>
      </p:sp>
      <p:sp>
        <p:nvSpPr>
          <p:cNvPr id="2051" name="Номер слайда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7B3F2D3-FA83-461C-B94E-AFE8B3683A72}" type="slidenum">
              <a:rPr lang="en-US" altLang="be-BY" smtClean="0">
                <a:solidFill>
                  <a:srgbClr val="006600"/>
                </a:solidFill>
              </a:rPr>
              <a:pPr/>
              <a:t>11</a:t>
            </a:fld>
            <a:endParaRPr lang="en-US" altLang="be-BY">
              <a:solidFill>
                <a:srgbClr val="00660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5003" y="4680000"/>
            <a:ext cx="2833772" cy="1606548"/>
          </a:xfrm>
          <a:prstGeom prst="rect">
            <a:avLst/>
          </a:prstGeom>
        </p:spPr>
      </p:pic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75" y="1496458"/>
            <a:ext cx="6705600" cy="2418914"/>
          </a:xfrm>
        </p:spPr>
      </p:pic>
    </p:spTree>
    <p:extLst>
      <p:ext uri="{BB962C8B-B14F-4D97-AF65-F5344CB8AC3E}">
        <p14:creationId xmlns:p14="http://schemas.microsoft.com/office/powerpoint/2010/main" val="1306459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b="1" dirty="0"/>
              <a:t>Отображение геометрии в </a:t>
            </a:r>
            <a:r>
              <a:rPr lang="en-US" sz="2400" b="1" dirty="0"/>
              <a:t>Orion</a:t>
            </a:r>
            <a:endParaRPr lang="en-US" altLang="be-BY" sz="2400" b="1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be-BY" sz="1800" dirty="0">
                <a:solidFill>
                  <a:srgbClr val="32CD32"/>
                </a:solidFill>
              </a:rPr>
              <a:t>█</a:t>
            </a:r>
            <a:r>
              <a:rPr lang="be-BY" sz="1800" dirty="0"/>
              <a:t> </a:t>
            </a:r>
            <a:r>
              <a:rPr lang="en-US" sz="1800" dirty="0"/>
              <a:t>- UO</a:t>
            </a:r>
            <a:r>
              <a:rPr lang="en-US" sz="1800" baseline="-25000" dirty="0"/>
              <a:t>2</a:t>
            </a:r>
          </a:p>
          <a:p>
            <a:r>
              <a:rPr lang="be-BY" sz="1800" dirty="0">
                <a:solidFill>
                  <a:srgbClr val="EE82EE"/>
                </a:solidFill>
              </a:rPr>
              <a:t>█</a:t>
            </a:r>
            <a:r>
              <a:rPr lang="en-US" sz="1800" dirty="0"/>
              <a:t> - </a:t>
            </a:r>
            <a:r>
              <a:rPr lang="en-US" sz="1800" dirty="0" err="1"/>
              <a:t>Zr</a:t>
            </a:r>
            <a:endParaRPr lang="en-US" sz="1800" dirty="0"/>
          </a:p>
          <a:p>
            <a:r>
              <a:rPr lang="be-BY" sz="1800" dirty="0">
                <a:solidFill>
                  <a:srgbClr val="ADD8E6"/>
                </a:solidFill>
              </a:rPr>
              <a:t>█</a:t>
            </a:r>
            <a:r>
              <a:rPr lang="en-US" sz="1800" dirty="0"/>
              <a:t> - H</a:t>
            </a:r>
            <a:r>
              <a:rPr lang="en-US" sz="1800" baseline="-25000" dirty="0"/>
              <a:t>2</a:t>
            </a:r>
            <a:r>
              <a:rPr lang="en-US" sz="1800" dirty="0"/>
              <a:t>O</a:t>
            </a:r>
            <a:endParaRPr lang="be-BY" sz="1800" dirty="0"/>
          </a:p>
          <a:p>
            <a:pPr marL="0" lvl="0" indent="0">
              <a:spcAft>
                <a:spcPts val="0"/>
              </a:spcAft>
              <a:buNone/>
            </a:pP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pin    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=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CCS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0.5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0.6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//</a:t>
            </a:r>
            <a:r>
              <a:rPr lang="en-US" sz="1800" dirty="0" err="1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fuel,clad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)</a:t>
            </a:r>
            <a:endParaRPr lang="ru-RU" sz="1800" dirty="0">
              <a:solidFill>
                <a:srgbClr val="339933"/>
              </a:solidFill>
              <a:latin typeface="Courier New" panose="02070309020205020404" pitchFamily="49" charset="0"/>
              <a:ea typeface="Nimbus Mono L"/>
              <a:cs typeface="Courier New" panose="02070309020205020404" pitchFamily="49" charset="0"/>
            </a:endParaRPr>
          </a:p>
          <a:p>
            <a:pPr marL="0" lv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cell   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=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STR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((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"- $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hp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"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"-$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hp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)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"-$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hp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"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 $</a:t>
            </a:r>
            <a:r>
              <a:rPr lang="en-US" sz="1800" dirty="0" err="1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hp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)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(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$</a:t>
            </a:r>
            <a:r>
              <a:rPr lang="en-US" sz="1800" dirty="0" err="1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hp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,$</a:t>
            </a:r>
            <a:r>
              <a:rPr lang="en-US" sz="1800" dirty="0" err="1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hp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)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(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$</a:t>
            </a:r>
            <a:r>
              <a:rPr lang="en-US" sz="1800" dirty="0" err="1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hp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"- $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hp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)</a:t>
            </a:r>
            <a:r>
              <a:rPr lang="ru-RU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"-$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rcl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"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   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0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 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)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(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  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0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 ,$</a:t>
            </a:r>
            <a:r>
              <a:rPr lang="en-US" sz="1800" dirty="0" err="1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rcl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)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(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$</a:t>
            </a:r>
            <a:r>
              <a:rPr lang="en-US" sz="1800" dirty="0" err="1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rcl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 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0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)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(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0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,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"-$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rcl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"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)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/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4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,cool 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/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pin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(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0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0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)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/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5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2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6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10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9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,cool;  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6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3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7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11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10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,cool;  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7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4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8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12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</a:t>
            </a:r>
            <a:r>
              <a:rPr lang="en-US" sz="18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11</a:t>
            </a:r>
            <a:r>
              <a:rPr lang="en-US" sz="18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,cool</a:t>
            </a:r>
            <a:r>
              <a:rPr lang="en-US" sz="18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)</a:t>
            </a:r>
            <a:endParaRPr lang="be-BY" sz="1800" dirty="0">
              <a:latin typeface="Courier New" panose="02070309020205020404" pitchFamily="49" charset="0"/>
              <a:ea typeface="Nimbus Mono L"/>
              <a:cs typeface="Courier New" panose="02070309020205020404" pitchFamily="49" charset="0"/>
            </a:endParaRPr>
          </a:p>
        </p:txBody>
      </p:sp>
      <p:sp>
        <p:nvSpPr>
          <p:cNvPr id="2050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be-BY" dirty="0">
                <a:solidFill>
                  <a:srgbClr val="006600"/>
                </a:solidFill>
              </a:rPr>
              <a:t>                         </a:t>
            </a:r>
            <a:r>
              <a:rPr lang="ru-RU" altLang="be-BY" dirty="0">
                <a:solidFill>
                  <a:srgbClr val="006600"/>
                </a:solidFill>
              </a:rPr>
              <a:t>Минск</a:t>
            </a:r>
            <a:r>
              <a:rPr lang="en-GB" altLang="be-BY" dirty="0">
                <a:solidFill>
                  <a:srgbClr val="006600"/>
                </a:solidFill>
              </a:rPr>
              <a:t>, </a:t>
            </a:r>
            <a:r>
              <a:rPr lang="ru-RU" altLang="be-BY" dirty="0">
                <a:solidFill>
                  <a:srgbClr val="006600"/>
                </a:solidFill>
              </a:rPr>
              <a:t>28 марта</a:t>
            </a:r>
            <a:r>
              <a:rPr lang="en-GB" altLang="be-BY" dirty="0">
                <a:solidFill>
                  <a:srgbClr val="006600"/>
                </a:solidFill>
              </a:rPr>
              <a:t> 202</a:t>
            </a:r>
            <a:r>
              <a:rPr lang="ru-RU" altLang="be-BY" dirty="0">
                <a:solidFill>
                  <a:srgbClr val="006600"/>
                </a:solidFill>
              </a:rPr>
              <a:t>5</a:t>
            </a:r>
            <a:endParaRPr lang="en-US" altLang="be-BY" b="1" dirty="0">
              <a:solidFill>
                <a:srgbClr val="006600"/>
              </a:solidFill>
            </a:endParaRPr>
          </a:p>
        </p:txBody>
      </p:sp>
      <p:sp>
        <p:nvSpPr>
          <p:cNvPr id="2051" name="Номер слайда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7B3F2D3-FA83-461C-B94E-AFE8B3683A72}" type="slidenum">
              <a:rPr lang="en-US" altLang="be-BY" smtClean="0">
                <a:solidFill>
                  <a:srgbClr val="006600"/>
                </a:solidFill>
              </a:rPr>
              <a:pPr/>
              <a:t>12</a:t>
            </a:fld>
            <a:endParaRPr lang="en-US" altLang="be-BY">
              <a:solidFill>
                <a:srgbClr val="0066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728787"/>
            <a:ext cx="4038600" cy="416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22840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b="1" dirty="0"/>
              <a:t>Граничные условия для геометрии</a:t>
            </a:r>
            <a:endParaRPr lang="en-US" altLang="be-BY" sz="2400" b="1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1400" dirty="0"/>
              <a:t>Оператор </a:t>
            </a:r>
            <a:r>
              <a:rPr lang="en-US" sz="1400" dirty="0"/>
              <a:t>BDRY (</a:t>
            </a:r>
            <a:r>
              <a:rPr lang="ru-RU" sz="1400" dirty="0"/>
              <a:t>от англ. </a:t>
            </a:r>
            <a:r>
              <a:rPr lang="en-US" sz="1400" b="1" dirty="0"/>
              <a:t>b</a:t>
            </a:r>
            <a:r>
              <a:rPr lang="en-US" sz="1400" dirty="0"/>
              <a:t>oun</a:t>
            </a:r>
            <a:r>
              <a:rPr lang="en-US" sz="1400" b="1" dirty="0"/>
              <a:t>d</a:t>
            </a:r>
            <a:r>
              <a:rPr lang="en-US" sz="1400" dirty="0"/>
              <a:t>a</a:t>
            </a:r>
            <a:r>
              <a:rPr lang="en-US" sz="1400" b="1" dirty="0"/>
              <a:t>ry</a:t>
            </a:r>
            <a:r>
              <a:rPr lang="en-US" sz="1400" dirty="0"/>
              <a:t> – </a:t>
            </a:r>
            <a:r>
              <a:rPr lang="ru-RU" sz="1400" dirty="0"/>
              <a:t>граница)</a:t>
            </a:r>
          </a:p>
          <a:p>
            <a:r>
              <a:rPr lang="ru-RU" sz="1400" dirty="0"/>
              <a:t>Использование:</a:t>
            </a:r>
          </a:p>
          <a:p>
            <a:pPr marL="0" indent="0">
              <a:buNone/>
            </a:pPr>
            <a:r>
              <a:rPr lang="pt-BR" sz="1400" i="1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BDRY</a:t>
            </a:r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 (</a:t>
            </a:r>
            <a:r>
              <a:rPr lang="pt-BR" sz="1400" i="1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ru-RU" sz="1400" i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n</a:t>
            </a:r>
            <a:r>
              <a:rPr lang="ru-RU" sz="14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[) (</a:t>
            </a:r>
            <a:r>
              <a:rPr lang="pt-BR" sz="1400" i="1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ru-RU" sz="14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], n</a:t>
            </a:r>
            <a:r>
              <a:rPr lang="ru-RU" sz="14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pt-BR" sz="1400" i="1" dirty="0">
                <a:latin typeface="Courier New" panose="02070309020205020404" pitchFamily="49" charset="0"/>
                <a:cs typeface="Courier New" panose="02070309020205020404" pitchFamily="49" charset="0"/>
              </a:rPr>
              <a:t>k</a:t>
            </a:r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(b) [ / (</a:t>
            </a:r>
            <a:r>
              <a:rPr lang="pt-BR" sz="1400" i="1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pt-BR" sz="1400" i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n</a:t>
            </a:r>
            <a:r>
              <a:rPr lang="ru-RU" sz="14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[) (</a:t>
            </a:r>
            <a:r>
              <a:rPr lang="pt-BR" sz="1400" i="1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pt-BR" sz="1400" i="1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], n</a:t>
            </a:r>
            <a:r>
              <a:rPr lang="ru-RU" sz="14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pt-BR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k (b) ]… )</a:t>
            </a:r>
          </a:p>
          <a:p>
            <a:pPr marL="0" indent="0">
              <a:buNone/>
            </a:pPr>
            <a:r>
              <a:rPr lang="ru-RU" sz="1400" dirty="0"/>
              <a:t>где </a:t>
            </a:r>
            <a:r>
              <a:rPr lang="en-US" sz="1400" i="1" dirty="0"/>
              <a:t>name</a:t>
            </a:r>
            <a:r>
              <a:rPr lang="en-US" sz="1400" dirty="0"/>
              <a:t> </a:t>
            </a:r>
            <a:r>
              <a:rPr lang="ru-RU" sz="1400" dirty="0"/>
              <a:t>представляет геометрическую систему, определенную оператором </a:t>
            </a:r>
            <a:r>
              <a:rPr lang="en-US" sz="1400" dirty="0"/>
              <a:t>CNX</a:t>
            </a:r>
            <a:r>
              <a:rPr lang="ru-RU" sz="1400" dirty="0"/>
              <a:t>;</a:t>
            </a:r>
          </a:p>
          <a:p>
            <a:pPr marL="0" indent="0">
              <a:buNone/>
            </a:pPr>
            <a:r>
              <a:rPr lang="en-US" sz="1400" i="1" dirty="0"/>
              <a:t>c</a:t>
            </a:r>
            <a:r>
              <a:rPr lang="en-US" sz="1400" baseline="-25000" dirty="0"/>
              <a:t>i</a:t>
            </a:r>
            <a:r>
              <a:rPr lang="en-US" sz="1400" dirty="0"/>
              <a:t> </a:t>
            </a:r>
            <a:r>
              <a:rPr lang="ru-RU" sz="1400" dirty="0"/>
              <a:t>задает</a:t>
            </a:r>
            <a:r>
              <a:rPr lang="en-US" sz="1400" dirty="0"/>
              <a:t> </a:t>
            </a:r>
            <a:r>
              <a:rPr lang="ru-RU" sz="1400" dirty="0"/>
              <a:t>структуру из</a:t>
            </a:r>
            <a:r>
              <a:rPr lang="en-US" sz="1400" dirty="0"/>
              <a:t> </a:t>
            </a:r>
            <a:r>
              <a:rPr lang="en-US" sz="1400" i="1" dirty="0"/>
              <a:t>name</a:t>
            </a:r>
            <a:r>
              <a:rPr lang="en-US" sz="1400" dirty="0"/>
              <a:t> </a:t>
            </a:r>
            <a:r>
              <a:rPr lang="ru-RU" sz="1400" dirty="0"/>
              <a:t>по соответствующей цепочке</a:t>
            </a:r>
            <a:r>
              <a:rPr lang="en-US" sz="1400" dirty="0"/>
              <a:t>, </a:t>
            </a:r>
            <a:r>
              <a:rPr lang="en-US" sz="1400" i="1" dirty="0"/>
              <a:t>c</a:t>
            </a:r>
            <a:r>
              <a:rPr lang="en-US" sz="1400" i="1" baseline="-25000" dirty="0"/>
              <a:t>i</a:t>
            </a:r>
            <a:r>
              <a:rPr lang="en-US" sz="1400" dirty="0"/>
              <a:t> = [l−]...l</a:t>
            </a:r>
          </a:p>
          <a:p>
            <a:pPr marL="0" indent="0">
              <a:buNone/>
            </a:pPr>
            <a:r>
              <a:rPr lang="en-US" sz="1400" dirty="0"/>
              <a:t>n </a:t>
            </a:r>
            <a:r>
              <a:rPr lang="ru-RU" sz="1400" dirty="0"/>
              <a:t>задает узел структуры</a:t>
            </a:r>
            <a:r>
              <a:rPr lang="en-US" sz="1400" dirty="0"/>
              <a:t>, </a:t>
            </a:r>
            <a:r>
              <a:rPr lang="en-US" sz="1400" i="1" dirty="0"/>
              <a:t>n</a:t>
            </a:r>
            <a:r>
              <a:rPr lang="en-US" sz="1400" dirty="0"/>
              <a:t> = </a:t>
            </a:r>
            <a:r>
              <a:rPr lang="en-US" sz="1400" i="1" dirty="0" err="1"/>
              <a:t>n</a:t>
            </a:r>
            <a:r>
              <a:rPr lang="en-US" sz="1400" baseline="-25000" dirty="0" err="1"/>
              <a:t>i</a:t>
            </a:r>
            <a:endParaRPr lang="en-US" sz="1400" baseline="-25000" dirty="0"/>
          </a:p>
          <a:p>
            <a:pPr marL="0" indent="0">
              <a:buNone/>
            </a:pPr>
            <a:r>
              <a:rPr lang="en-US" sz="1400" i="1" dirty="0"/>
              <a:t>k</a:t>
            </a:r>
            <a:r>
              <a:rPr lang="en-US" sz="1400" dirty="0"/>
              <a:t> </a:t>
            </a:r>
            <a:r>
              <a:rPr lang="ru-RU" sz="1400" dirty="0"/>
              <a:t>задает угловое распределение токов на границе</a:t>
            </a:r>
            <a:r>
              <a:rPr lang="en-US" sz="1400" dirty="0"/>
              <a:t>.</a:t>
            </a:r>
          </a:p>
          <a:p>
            <a:pPr marL="0" indent="0">
              <a:buNone/>
            </a:pPr>
            <a:r>
              <a:rPr lang="en-US" sz="1400" dirty="0"/>
              <a:t>b </a:t>
            </a:r>
            <a:r>
              <a:rPr lang="ru-RU" sz="1400" dirty="0"/>
              <a:t>задает граничное условие</a:t>
            </a:r>
            <a:r>
              <a:rPr lang="en-US" sz="1400" dirty="0"/>
              <a:t>, b = </a:t>
            </a:r>
            <a:r>
              <a:rPr lang="en-US" sz="1400" i="1" dirty="0" err="1"/>
              <a:t>aname</a:t>
            </a:r>
            <a:endParaRPr lang="en-US" sz="1400" i="1" dirty="0"/>
          </a:p>
          <a:p>
            <a:pPr marL="0" indent="0">
              <a:buNone/>
            </a:pPr>
            <a:r>
              <a:rPr lang="ru-RU" sz="1400" dirty="0"/>
              <a:t>или</a:t>
            </a:r>
            <a:r>
              <a:rPr lang="en-US" sz="1400" dirty="0"/>
              <a:t> b = c, n[) (c], n</a:t>
            </a:r>
          </a:p>
          <a:p>
            <a:pPr marL="0" indent="0">
              <a:buNone/>
            </a:pPr>
            <a:r>
              <a:rPr lang="ru-RU" sz="1400" dirty="0"/>
              <a:t>где </a:t>
            </a:r>
            <a:r>
              <a:rPr lang="en-US" sz="1400" i="1" dirty="0"/>
              <a:t>l</a:t>
            </a:r>
            <a:r>
              <a:rPr lang="en-US" sz="1400" dirty="0"/>
              <a:t> </a:t>
            </a:r>
            <a:r>
              <a:rPr lang="ru-RU" sz="1400" dirty="0"/>
              <a:t>–</a:t>
            </a:r>
            <a:r>
              <a:rPr lang="en-US" sz="1400" dirty="0"/>
              <a:t> </a:t>
            </a:r>
            <a:r>
              <a:rPr lang="ru-RU" sz="1400" dirty="0"/>
              <a:t>ссылка вдоль цепочки определяющая структуру</a:t>
            </a:r>
            <a:r>
              <a:rPr lang="en-US" sz="1400" dirty="0"/>
              <a:t> — </a:t>
            </a:r>
            <a:r>
              <a:rPr lang="ru-RU" sz="1400" dirty="0"/>
              <a:t>последняя ссылка</a:t>
            </a:r>
            <a:r>
              <a:rPr lang="en-US" sz="1400" dirty="0"/>
              <a:t> — </a:t>
            </a:r>
            <a:r>
              <a:rPr lang="ru-RU" sz="1400" dirty="0"/>
              <a:t>чьи узлы</a:t>
            </a:r>
            <a:r>
              <a:rPr lang="en-US" sz="1400" dirty="0"/>
              <a:t> </a:t>
            </a:r>
            <a:r>
              <a:rPr lang="en-US" sz="1400" i="1" dirty="0"/>
              <a:t>n</a:t>
            </a:r>
            <a:r>
              <a:rPr lang="en-US" sz="1400" dirty="0"/>
              <a:t> </a:t>
            </a:r>
            <a:r>
              <a:rPr lang="ru-RU" sz="1400" dirty="0"/>
              <a:t>используются для определения углового представления</a:t>
            </a:r>
            <a:r>
              <a:rPr lang="en-US" sz="1400" dirty="0"/>
              <a:t> </a:t>
            </a:r>
            <a:r>
              <a:rPr lang="ru-RU" sz="1400" dirty="0"/>
              <a:t>токов на границе</a:t>
            </a:r>
            <a:r>
              <a:rPr lang="en-US" sz="1400" dirty="0"/>
              <a:t>;</a:t>
            </a:r>
            <a:endParaRPr lang="ru-RU" sz="1400" dirty="0"/>
          </a:p>
          <a:p>
            <a:pPr marL="0" indent="0">
              <a:buNone/>
            </a:pPr>
            <a:r>
              <a:rPr lang="en-US" sz="1400" i="1" dirty="0" err="1"/>
              <a:t>n</a:t>
            </a:r>
            <a:r>
              <a:rPr lang="en-US" sz="1400" i="1" baseline="-25000" dirty="0" err="1"/>
              <a:t>i</a:t>
            </a:r>
            <a:r>
              <a:rPr lang="en-US" sz="1400" dirty="0"/>
              <a:t> </a:t>
            </a:r>
            <a:r>
              <a:rPr lang="ru-RU" sz="1400" dirty="0"/>
              <a:t>– последовательность  чисел узла в структуре, задаваемого пользователем</a:t>
            </a:r>
            <a:r>
              <a:rPr lang="en-US" sz="1400" dirty="0"/>
              <a:t>;</a:t>
            </a:r>
            <a:endParaRPr lang="ru-RU" sz="1400" dirty="0"/>
          </a:p>
          <a:p>
            <a:pPr marL="0" indent="0">
              <a:buNone/>
            </a:pPr>
            <a:r>
              <a:rPr lang="en-US" sz="1400" i="1" dirty="0" err="1"/>
              <a:t>aname</a:t>
            </a:r>
            <a:r>
              <a:rPr lang="en-US" sz="1400" dirty="0"/>
              <a:t> – </a:t>
            </a:r>
            <a:r>
              <a:rPr lang="ru-RU" sz="1400" dirty="0"/>
              <a:t>имя заданного пользователем альбедо</a:t>
            </a:r>
            <a:r>
              <a:rPr lang="en-US" sz="1400" dirty="0"/>
              <a:t> </a:t>
            </a:r>
            <a:r>
              <a:rPr lang="ru-RU" sz="1400" dirty="0"/>
              <a:t>(матрицы), или число 0 для зеркального отражения.</a:t>
            </a:r>
          </a:p>
          <a:p>
            <a:r>
              <a:rPr lang="ru-RU" sz="1400" dirty="0"/>
              <a:t>Необходимо описать все ребра системы по следующему правилу:</a:t>
            </a:r>
            <a:br>
              <a:rPr lang="ru-RU" sz="1400" dirty="0"/>
            </a:b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A=BDRY((1,1)(1,2)1(White)/(1,2)(1,3)1(White)/(1,3)(1,1)1(White))</a:t>
            </a:r>
            <a:endParaRPr lang="ru-RU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ru-RU" sz="1400" dirty="0"/>
              <a:t>где первое число в скобке обозначает номер системы (подсистемы), второе число обозначает номер узла в системе. 1 после скобки обозначает тип сопряжения между внутренней частью системы и наружностью. «</a:t>
            </a:r>
            <a:r>
              <a:rPr lang="ru-RU" sz="1400" dirty="0" err="1"/>
              <a:t>White</a:t>
            </a:r>
            <a:r>
              <a:rPr lang="ru-RU" sz="1400" dirty="0"/>
              <a:t>» – имя переменной, определенной оператором ALB.</a:t>
            </a:r>
            <a:endParaRPr lang="be-BY" sz="1400" dirty="0"/>
          </a:p>
        </p:txBody>
      </p:sp>
      <p:sp>
        <p:nvSpPr>
          <p:cNvPr id="2050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be-BY" dirty="0">
                <a:solidFill>
                  <a:srgbClr val="006600"/>
                </a:solidFill>
              </a:rPr>
              <a:t>                         </a:t>
            </a:r>
            <a:r>
              <a:rPr lang="ru-RU" altLang="be-BY" dirty="0">
                <a:solidFill>
                  <a:srgbClr val="006600"/>
                </a:solidFill>
              </a:rPr>
              <a:t>Минск</a:t>
            </a:r>
            <a:r>
              <a:rPr lang="en-GB" altLang="be-BY" dirty="0">
                <a:solidFill>
                  <a:srgbClr val="006600"/>
                </a:solidFill>
              </a:rPr>
              <a:t>, </a:t>
            </a:r>
            <a:r>
              <a:rPr lang="ru-RU" altLang="be-BY" dirty="0">
                <a:solidFill>
                  <a:srgbClr val="006600"/>
                </a:solidFill>
              </a:rPr>
              <a:t>28 марта</a:t>
            </a:r>
            <a:r>
              <a:rPr lang="en-GB" altLang="be-BY" dirty="0">
                <a:solidFill>
                  <a:srgbClr val="006600"/>
                </a:solidFill>
              </a:rPr>
              <a:t> 202</a:t>
            </a:r>
            <a:r>
              <a:rPr lang="ru-RU" altLang="be-BY" dirty="0">
                <a:solidFill>
                  <a:srgbClr val="006600"/>
                </a:solidFill>
              </a:rPr>
              <a:t>5</a:t>
            </a:r>
            <a:endParaRPr lang="en-US" altLang="be-BY" b="1" dirty="0">
              <a:solidFill>
                <a:srgbClr val="006600"/>
              </a:solidFill>
            </a:endParaRPr>
          </a:p>
        </p:txBody>
      </p:sp>
      <p:sp>
        <p:nvSpPr>
          <p:cNvPr id="2051" name="Номер слайда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7B3F2D3-FA83-461C-B94E-AFE8B3683A72}" type="slidenum">
              <a:rPr lang="en-US" altLang="be-BY" smtClean="0">
                <a:solidFill>
                  <a:srgbClr val="006600"/>
                </a:solidFill>
              </a:rPr>
              <a:pPr/>
              <a:t>13</a:t>
            </a:fld>
            <a:endParaRPr lang="en-US" altLang="be-BY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851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b="1" dirty="0"/>
              <a:t>Расчет выгорания в </a:t>
            </a:r>
            <a:r>
              <a:rPr lang="en-US" sz="2400" b="1" dirty="0"/>
              <a:t>HELIOS</a:t>
            </a:r>
            <a:endParaRPr lang="en-US" altLang="be-BY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457200">
              <a:buNone/>
            </a:pPr>
            <a:r>
              <a:rPr lang="ru-RU" sz="1600" dirty="0"/>
              <a:t>Для расчета выгорания в </a:t>
            </a:r>
            <a:r>
              <a:rPr lang="en-US" sz="1600" dirty="0"/>
              <a:t>HELIOS </a:t>
            </a:r>
            <a:r>
              <a:rPr lang="ru-RU" sz="1600" dirty="0"/>
              <a:t>задаются операторы </a:t>
            </a:r>
            <a:r>
              <a:rPr lang="en-US" sz="1600" dirty="0"/>
              <a:t>STAT </a:t>
            </a:r>
            <a:r>
              <a:rPr lang="ru-RU" sz="1600" dirty="0"/>
              <a:t>и </a:t>
            </a:r>
            <a:r>
              <a:rPr lang="en-US" sz="1600" dirty="0"/>
              <a:t>PATH</a:t>
            </a:r>
            <a:endParaRPr lang="ru-RU" sz="1600" dirty="0"/>
          </a:p>
          <a:p>
            <a:pPr marL="0" indent="457200">
              <a:buNone/>
            </a:pPr>
            <a:r>
              <a:rPr lang="ru-RU" sz="1600" dirty="0"/>
              <a:t>Оператор </a:t>
            </a:r>
            <a:r>
              <a:rPr lang="en-US" sz="1600" dirty="0"/>
              <a:t>STAT </a:t>
            </a:r>
            <a:r>
              <a:rPr lang="ru-RU" sz="1600" dirty="0"/>
              <a:t>определяет состояние (это полный набор конфигураций свойств, которые заполняют систему). Он также может включать в себя изотопные множители — по умолчанию или заданные пользователем — и уровень мощности.</a:t>
            </a:r>
            <a:endParaRPr lang="en-US" sz="1600" dirty="0"/>
          </a:p>
          <a:p>
            <a:pPr marL="0" indent="457200">
              <a:buNone/>
            </a:pPr>
            <a:r>
              <a:rPr lang="ru-RU" sz="1600" dirty="0">
                <a:effectLst/>
              </a:rPr>
              <a:t>Использование оператора </a:t>
            </a:r>
            <a:r>
              <a:rPr lang="en-US" sz="1600" dirty="0">
                <a:effectLst/>
              </a:rPr>
              <a:t>STAT:</a:t>
            </a:r>
            <a:endParaRPr lang="ru-RU" sz="1600" dirty="0">
              <a:effectLst/>
            </a:endParaRPr>
          </a:p>
          <a:p>
            <a:pPr marL="0" indent="0" algn="l" rtl="0">
              <a:lnSpc>
                <a:spcPct val="115000"/>
              </a:lnSpc>
              <a:buNone/>
            </a:pPr>
            <a:r>
              <a:rPr lang="ru-RU" sz="1600" i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ru-RU" sz="16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STAT (</a:t>
            </a:r>
            <a:r>
              <a:rPr lang="ru-RU" sz="1600" i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mos</a:t>
            </a:r>
            <a:r>
              <a:rPr lang="ru-RU" sz="16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ru-RU" sz="1600" i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dos</a:t>
            </a:r>
            <a:r>
              <a:rPr lang="ru-RU" sz="16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ru-RU" sz="1600" i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tos</a:t>
            </a:r>
            <a:r>
              <a:rPr lang="ru-RU" sz="16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[, </a:t>
            </a:r>
            <a:r>
              <a:rPr lang="ru-RU" sz="1600" i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ix</a:t>
            </a:r>
            <a:r>
              <a:rPr lang="ru-RU" sz="16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][, </a:t>
            </a:r>
            <a:r>
              <a:rPr lang="ru-RU" sz="1600" i="1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pw</a:t>
            </a:r>
            <a:r>
              <a:rPr lang="ru-RU" sz="16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]) </a:t>
            </a:r>
          </a:p>
          <a:p>
            <a:pPr marL="0" indent="342900" algn="l" rtl="0">
              <a:lnSpc>
                <a:spcPct val="115000"/>
              </a:lnSpc>
              <a:buNone/>
              <a:tabLst>
                <a:tab pos="717550" algn="l"/>
              </a:tabLst>
            </a:pPr>
            <a:r>
              <a:rPr lang="ru-RU" sz="1600" dirty="0"/>
              <a:t>где	</a:t>
            </a:r>
            <a:r>
              <a:rPr lang="ru-RU" sz="1600" i="1" dirty="0" err="1">
                <a:effectLst/>
              </a:rPr>
              <a:t>name</a:t>
            </a:r>
            <a:r>
              <a:rPr lang="ru-RU" sz="1600" dirty="0">
                <a:effectLst/>
              </a:rPr>
              <a:t> – имя состояния, которое может быть вычислено с помощью HELIOS.</a:t>
            </a:r>
            <a:endParaRPr lang="en-US" sz="1600" dirty="0">
              <a:effectLst/>
            </a:endParaRPr>
          </a:p>
          <a:p>
            <a:pPr marL="0" indent="342900" algn="l" rtl="0">
              <a:lnSpc>
                <a:spcPct val="115000"/>
              </a:lnSpc>
              <a:buNone/>
              <a:tabLst>
                <a:tab pos="717550" algn="l"/>
              </a:tabLst>
            </a:pPr>
            <a:r>
              <a:rPr lang="ru-RU" sz="1600" dirty="0">
                <a:effectLst/>
              </a:rPr>
              <a:t>	</a:t>
            </a:r>
            <a:r>
              <a:rPr lang="ru-RU" sz="1600" i="1" dirty="0" err="1">
                <a:effectLst/>
              </a:rPr>
              <a:t>mos</a:t>
            </a:r>
            <a:r>
              <a:rPr lang="ru-RU" sz="1600" dirty="0">
                <a:effectLst/>
              </a:rPr>
              <a:t> - название набора для наложения материала — см. оператор OVSM.</a:t>
            </a:r>
            <a:endParaRPr lang="en-US" sz="1600" dirty="0">
              <a:effectLst/>
            </a:endParaRPr>
          </a:p>
          <a:p>
            <a:pPr marL="0" indent="342900" algn="l" rtl="0">
              <a:lnSpc>
                <a:spcPct val="115000"/>
              </a:lnSpc>
              <a:buNone/>
              <a:tabLst>
                <a:tab pos="717550" algn="l"/>
              </a:tabLst>
            </a:pPr>
            <a:r>
              <a:rPr lang="ru-RU" sz="1600" dirty="0">
                <a:effectLst/>
              </a:rPr>
              <a:t>	</a:t>
            </a:r>
            <a:r>
              <a:rPr lang="ru-RU" sz="1600" i="1" dirty="0" err="1">
                <a:effectLst/>
              </a:rPr>
              <a:t>dos</a:t>
            </a:r>
            <a:r>
              <a:rPr lang="ru-RU" sz="1600" dirty="0">
                <a:effectLst/>
              </a:rPr>
              <a:t> - название набора для наложения плотности — см. оператор OVSD.</a:t>
            </a:r>
            <a:endParaRPr lang="en-US" sz="1600" dirty="0">
              <a:effectLst/>
            </a:endParaRPr>
          </a:p>
          <a:p>
            <a:pPr marL="0" indent="342900" algn="l" rtl="0">
              <a:lnSpc>
                <a:spcPct val="115000"/>
              </a:lnSpc>
              <a:buNone/>
              <a:tabLst>
                <a:tab pos="717550" algn="l"/>
              </a:tabLst>
            </a:pPr>
            <a:r>
              <a:rPr lang="ru-RU" sz="1600" dirty="0">
                <a:effectLst/>
              </a:rPr>
              <a:t>	</a:t>
            </a:r>
            <a:r>
              <a:rPr lang="ru-RU" sz="1600" i="1" dirty="0" err="1">
                <a:effectLst/>
              </a:rPr>
              <a:t>tos</a:t>
            </a:r>
            <a:r>
              <a:rPr lang="ru-RU" sz="1600" dirty="0">
                <a:effectLst/>
              </a:rPr>
              <a:t> - название набора параметров с наложением температуры — см. оператор OVST. </a:t>
            </a:r>
            <a:endParaRPr lang="en-US" sz="1600" dirty="0">
              <a:effectLst/>
            </a:endParaRPr>
          </a:p>
          <a:p>
            <a:pPr marL="0" indent="342900" algn="l" rtl="0">
              <a:lnSpc>
                <a:spcPct val="115000"/>
              </a:lnSpc>
              <a:buNone/>
              <a:tabLst>
                <a:tab pos="717550" algn="l"/>
              </a:tabLst>
            </a:pPr>
            <a:r>
              <a:rPr lang="ru-RU" sz="1600" dirty="0">
                <a:effectLst/>
              </a:rPr>
              <a:t>	</a:t>
            </a:r>
            <a:r>
              <a:rPr lang="ru-RU" sz="1600" i="1" dirty="0" err="1">
                <a:effectLst/>
              </a:rPr>
              <a:t>ix</a:t>
            </a:r>
            <a:r>
              <a:rPr lang="ru-RU" sz="1600" dirty="0">
                <a:effectLst/>
              </a:rPr>
              <a:t> - название комбинации изотопных множителей, определяемых оператором ISOX. </a:t>
            </a:r>
            <a:endParaRPr lang="en-US" sz="1600" dirty="0">
              <a:effectLst/>
            </a:endParaRPr>
          </a:p>
          <a:p>
            <a:pPr marL="0" indent="342900" algn="l" rtl="0">
              <a:lnSpc>
                <a:spcPct val="115000"/>
              </a:lnSpc>
              <a:buNone/>
              <a:tabLst>
                <a:tab pos="717550" algn="l"/>
              </a:tabLst>
            </a:pPr>
            <a:r>
              <a:rPr lang="en-US" sz="1600" dirty="0"/>
              <a:t>	</a:t>
            </a:r>
            <a:r>
              <a:rPr lang="ru-RU" sz="1600" i="1" dirty="0" err="1"/>
              <a:t>pw</a:t>
            </a:r>
            <a:r>
              <a:rPr lang="ru-RU" sz="1600" dirty="0"/>
              <a:t> - уровень мощности системы в Вт/г (исходные тяжелые изотопы).</a:t>
            </a:r>
          </a:p>
          <a:p>
            <a:pPr marL="0" indent="342900" algn="l" rtl="0">
              <a:lnSpc>
                <a:spcPct val="115000"/>
              </a:lnSpc>
              <a:buNone/>
            </a:pPr>
            <a:r>
              <a:rPr lang="ru-RU" sz="1600" dirty="0"/>
              <a:t>Пример:</a:t>
            </a:r>
          </a:p>
          <a:p>
            <a:pPr marL="0" indent="342900">
              <a:lnSpc>
                <a:spcPct val="115000"/>
              </a:lnSpc>
              <a:buNone/>
            </a:pPr>
            <a:r>
              <a:rPr lang="en-US" sz="1600" dirty="0" err="1">
                <a:latin typeface="Courier New" pitchFamily="49" charset="0"/>
                <a:ea typeface="Nimbus Mono L"/>
                <a:cs typeface="Courier New" pitchFamily="49" charset="0"/>
              </a:rPr>
              <a:t>st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     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 STAT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osm,osd,ost,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38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endParaRPr lang="ru-RU" sz="1600" dirty="0">
              <a:effectLst/>
            </a:endParaRPr>
          </a:p>
        </p:txBody>
      </p:sp>
      <p:sp>
        <p:nvSpPr>
          <p:cNvPr id="2050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be-BY" dirty="0">
                <a:solidFill>
                  <a:srgbClr val="006600"/>
                </a:solidFill>
              </a:rPr>
              <a:t>                         </a:t>
            </a:r>
            <a:r>
              <a:rPr lang="ru-RU" altLang="be-BY" dirty="0">
                <a:solidFill>
                  <a:srgbClr val="006600"/>
                </a:solidFill>
              </a:rPr>
              <a:t>Минск</a:t>
            </a:r>
            <a:r>
              <a:rPr lang="en-GB" altLang="be-BY" dirty="0">
                <a:solidFill>
                  <a:srgbClr val="006600"/>
                </a:solidFill>
              </a:rPr>
              <a:t>, </a:t>
            </a:r>
            <a:r>
              <a:rPr lang="ru-RU" altLang="be-BY" dirty="0">
                <a:solidFill>
                  <a:srgbClr val="006600"/>
                </a:solidFill>
              </a:rPr>
              <a:t>28 марта</a:t>
            </a:r>
            <a:r>
              <a:rPr lang="en-GB" altLang="be-BY" dirty="0">
                <a:solidFill>
                  <a:srgbClr val="006600"/>
                </a:solidFill>
              </a:rPr>
              <a:t> 202</a:t>
            </a:r>
            <a:r>
              <a:rPr lang="ru-RU" altLang="be-BY" dirty="0">
                <a:solidFill>
                  <a:srgbClr val="006600"/>
                </a:solidFill>
              </a:rPr>
              <a:t>5</a:t>
            </a:r>
            <a:endParaRPr lang="en-US" altLang="be-BY" b="1" dirty="0">
              <a:solidFill>
                <a:srgbClr val="006600"/>
              </a:solidFill>
            </a:endParaRPr>
          </a:p>
        </p:txBody>
      </p:sp>
      <p:sp>
        <p:nvSpPr>
          <p:cNvPr id="2051" name="Номер слайда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7B3F2D3-FA83-461C-B94E-AFE8B3683A72}" type="slidenum">
              <a:rPr lang="en-US" altLang="be-BY" smtClean="0">
                <a:solidFill>
                  <a:srgbClr val="006600"/>
                </a:solidFill>
              </a:rPr>
              <a:pPr/>
              <a:t>14</a:t>
            </a:fld>
            <a:endParaRPr lang="en-US" altLang="be-BY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63004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56FE09-ABF7-169E-BCA1-BBFE0A016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Оператор </a:t>
            </a:r>
            <a:r>
              <a:rPr lang="en-US" dirty="0"/>
              <a:t>PATH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7B5B70-1100-0C03-2600-BE3D15181B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457200">
              <a:buNone/>
            </a:pPr>
            <a:r>
              <a:rPr lang="ru-RU" sz="2800" dirty="0">
                <a:ea typeface="Nimbus Mono L"/>
                <a:cs typeface="Courier New" pitchFamily="49" charset="0"/>
              </a:rPr>
              <a:t>Оператор PATH используется для указания, какие состояния (см. оператор STAT) должны вычисляться при каких уровнях выгорания и/или после каких этапов затухания.</a:t>
            </a:r>
            <a:endParaRPr lang="en-US" sz="2800" dirty="0">
              <a:ea typeface="Nimbus Mono L"/>
              <a:cs typeface="Courier New" pitchFamily="49" charset="0"/>
            </a:endParaRPr>
          </a:p>
          <a:p>
            <a:pPr marL="0" indent="457200">
              <a:buNone/>
            </a:pPr>
            <a:r>
              <a:rPr lang="ru-RU" sz="2800" dirty="0">
                <a:ea typeface="Nimbus Mono L"/>
                <a:cs typeface="Courier New" pitchFamily="49" charset="0"/>
              </a:rPr>
              <a:t>Использование оператора </a:t>
            </a:r>
            <a:r>
              <a:rPr lang="en-US" sz="2800" dirty="0">
                <a:ea typeface="Nimbus Mono L"/>
                <a:cs typeface="Courier New" pitchFamily="49" charset="0"/>
              </a:rPr>
              <a:t>PATH:</a:t>
            </a:r>
          </a:p>
          <a:p>
            <a:pPr marL="0" indent="0">
              <a:buNone/>
            </a:pPr>
            <a:r>
              <a:rPr lang="en-US" i="1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name </a:t>
            </a:r>
            <a:r>
              <a:rPr lang="en-US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= PATH([</a:t>
            </a:r>
            <a:r>
              <a:rPr lang="en-US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iis</a:t>
            </a:r>
            <a:r>
              <a:rPr lang="en-US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 / b [, b]… ) </a:t>
            </a:r>
            <a:endParaRPr lang="ru-RU" dirty="0">
              <a:effectLst/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i="1" dirty="0">
                <a:effectLst/>
              </a:rPr>
              <a:t>name</a:t>
            </a:r>
            <a:r>
              <a:rPr lang="ru-RU" sz="2800" dirty="0">
                <a:ea typeface="Nimbus Mono L"/>
                <a:cs typeface="Courier New" pitchFamily="49" charset="0"/>
              </a:rPr>
              <a:t> представляет собой вычислительный путь, который должен быть выполнен HELIOS.</a:t>
            </a:r>
          </a:p>
          <a:p>
            <a:pPr marL="0" indent="0">
              <a:buNone/>
            </a:pPr>
            <a:r>
              <a:rPr lang="en-US" sz="2800" i="1" dirty="0" err="1">
                <a:ea typeface="Nimbus Mono L"/>
                <a:cs typeface="Courier New" pitchFamily="49" charset="0"/>
              </a:rPr>
              <a:t>iis</a:t>
            </a:r>
            <a:r>
              <a:rPr lang="ru-RU" sz="2800" dirty="0">
                <a:ea typeface="Nimbus Mono L"/>
                <a:cs typeface="Courier New" pitchFamily="49" charset="0"/>
              </a:rPr>
              <a:t> определяет исходные изотоп</a:t>
            </a:r>
            <a:r>
              <a:rPr lang="ru-RU" dirty="0">
                <a:ea typeface="Nimbus Mono L"/>
                <a:cs typeface="Courier New" pitchFamily="49" charset="0"/>
              </a:rPr>
              <a:t>ы</a:t>
            </a:r>
            <a:r>
              <a:rPr lang="ru-RU" sz="2800" dirty="0">
                <a:ea typeface="Nimbus Mono L"/>
                <a:cs typeface="Courier New" pitchFamily="49" charset="0"/>
              </a:rPr>
              <a:t>, полученные в реальном случае, или указывает изотопы, записанные ране</a:t>
            </a:r>
            <a:r>
              <a:rPr lang="ru-RU" dirty="0">
                <a:ea typeface="Nimbus Mono L"/>
                <a:cs typeface="Courier New" pitchFamily="49" charset="0"/>
              </a:rPr>
              <a:t>е</a:t>
            </a:r>
            <a:r>
              <a:rPr lang="ru-RU" sz="2800" dirty="0">
                <a:ea typeface="Nimbus Mono L"/>
                <a:cs typeface="Courier New" pitchFamily="49" charset="0"/>
              </a:rPr>
              <a:t> </a:t>
            </a:r>
            <a:r>
              <a:rPr lang="ru-RU" sz="2800" dirty="0" err="1">
                <a:ea typeface="Nimbus Mono L"/>
                <a:cs typeface="Courier New" pitchFamily="49" charset="0"/>
              </a:rPr>
              <a:t>iis</a:t>
            </a:r>
            <a:r>
              <a:rPr lang="ru-RU" sz="2800" dirty="0">
                <a:ea typeface="Nimbus Mono L"/>
                <a:cs typeface="Courier New" pitchFamily="49" charset="0"/>
              </a:rPr>
              <a:t> = </a:t>
            </a:r>
            <a:r>
              <a:rPr lang="ru-RU" sz="2800" dirty="0" err="1">
                <a:ea typeface="Nimbus Mono L"/>
                <a:cs typeface="Courier New" pitchFamily="49" charset="0"/>
              </a:rPr>
              <a:t>bname:eb,iis</a:t>
            </a:r>
            <a:r>
              <a:rPr lang="ru-RU" sz="2800" dirty="0">
                <a:ea typeface="Nimbus Mono L"/>
                <a:cs typeface="Courier New" pitchFamily="49" charset="0"/>
              </a:rPr>
              <a:t> = </a:t>
            </a:r>
            <a:r>
              <a:rPr lang="ru-RU" sz="2800" dirty="0" err="1">
                <a:ea typeface="Nimbus Mono L"/>
                <a:cs typeface="Courier New" pitchFamily="49" charset="0"/>
              </a:rPr>
              <a:t>dbname:eb</a:t>
            </a:r>
            <a:r>
              <a:rPr lang="ru-RU" sz="2800" dirty="0">
                <a:ea typeface="Nimbus Mono L"/>
                <a:cs typeface="Courier New" pitchFamily="49" charset="0"/>
              </a:rPr>
              <a:t>.</a:t>
            </a:r>
          </a:p>
          <a:p>
            <a:pPr marL="0" indent="0">
              <a:buNone/>
            </a:pPr>
            <a:r>
              <a:rPr lang="ru-RU" sz="2800" dirty="0">
                <a:ea typeface="Nimbus Mono L"/>
                <a:cs typeface="Courier New" pitchFamily="49" charset="0"/>
              </a:rPr>
              <a:t>b указывает одну или несколько расчетных точек, b=[</a:t>
            </a:r>
            <a:r>
              <a:rPr lang="ru-RU" sz="2800" dirty="0" err="1">
                <a:ea typeface="Nimbus Mono L"/>
                <a:cs typeface="Courier New" pitchFamily="49" charset="0"/>
              </a:rPr>
              <a:t>opt</a:t>
            </a:r>
            <a:r>
              <a:rPr lang="ru-RU" sz="2800" dirty="0">
                <a:ea typeface="Nimbus Mono L"/>
                <a:cs typeface="Courier New" pitchFamily="49" charset="0"/>
              </a:rPr>
              <a:t>,] </a:t>
            </a:r>
            <a:r>
              <a:rPr lang="en-US" sz="2800" dirty="0">
                <a:ea typeface="Nimbus Mono L"/>
                <a:cs typeface="Courier New" pitchFamily="49" charset="0"/>
              </a:rPr>
              <a:t>stead</a:t>
            </a:r>
            <a:r>
              <a:rPr lang="ru-RU" sz="2800" dirty="0">
                <a:ea typeface="Nimbus Mono L"/>
                <a:cs typeface="Courier New" pitchFamily="49" charset="0"/>
              </a:rPr>
              <a:t>.</a:t>
            </a:r>
            <a:endParaRPr lang="en-US" sz="2800" dirty="0">
              <a:ea typeface="Nimbus Mono L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800" dirty="0">
                <a:latin typeface="Courier New" pitchFamily="49" charset="0"/>
                <a:ea typeface="Nimbus Mono L"/>
                <a:cs typeface="Courier New" pitchFamily="49" charset="0"/>
              </a:rPr>
              <a:t>pa     </a:t>
            </a:r>
            <a:r>
              <a:rPr lang="en-US" sz="28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2800" dirty="0">
                <a:latin typeface="Courier New" pitchFamily="49" charset="0"/>
                <a:ea typeface="Nimbus Mono L"/>
                <a:cs typeface="Courier New" pitchFamily="49" charset="0"/>
              </a:rPr>
              <a:t> PATH</a:t>
            </a:r>
            <a:r>
              <a:rPr lang="en-US" sz="28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(/(</a:t>
            </a:r>
            <a:r>
              <a:rPr lang="en-US" sz="2800" dirty="0" err="1">
                <a:latin typeface="Courier New" pitchFamily="49" charset="0"/>
                <a:ea typeface="Nimbus Mono L"/>
                <a:cs typeface="Courier New" pitchFamily="49" charset="0"/>
              </a:rPr>
              <a:t>st</a:t>
            </a:r>
            <a:r>
              <a:rPr lang="en-US" sz="28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28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28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10000</a:t>
            </a:r>
            <a:r>
              <a:rPr lang="en-US" sz="28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</a:t>
            </a:r>
            <a:r>
              <a:rPr lang="en-US" sz="28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10</a:t>
            </a:r>
            <a:r>
              <a:rPr lang="en-US" sz="28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endParaRPr lang="be-BY" sz="28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AF13DC5-13BF-455B-7E42-5F3A64076A9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                         </a:t>
            </a:r>
            <a:r>
              <a:rPr lang="ru-RU"/>
              <a:t>Минск</a:t>
            </a:r>
            <a:r>
              <a:rPr lang="en-GB"/>
              <a:t>, </a:t>
            </a:r>
            <a:r>
              <a:rPr lang="ru-RU"/>
              <a:t>2</a:t>
            </a:r>
            <a:r>
              <a:rPr lang="en-US"/>
              <a:t>8</a:t>
            </a:r>
            <a:r>
              <a:rPr lang="ru-RU"/>
              <a:t> марта</a:t>
            </a:r>
            <a:r>
              <a:rPr lang="en-GB"/>
              <a:t> 20</a:t>
            </a:r>
            <a:r>
              <a:rPr lang="ru-RU"/>
              <a:t>25</a:t>
            </a:r>
            <a:r>
              <a:rPr lang="en-US" b="1"/>
              <a:t> </a:t>
            </a:r>
            <a:endParaRPr lang="en-US" b="1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4DB29DD-B63E-F3B4-A10D-F6B3EFDBD5C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B34341D-EC1C-4B58-9F58-BBE7D1AC31BE}" type="slidenum">
              <a:rPr lang="en-US" altLang="ru-RU" smtClean="0"/>
              <a:pPr>
                <a:defRPr/>
              </a:pPr>
              <a:t>15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1744036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b="1" dirty="0"/>
              <a:t>Задание расчетных величин в </a:t>
            </a:r>
            <a:r>
              <a:rPr lang="en-US" sz="2400" b="1" dirty="0"/>
              <a:t>HELIOS</a:t>
            </a:r>
            <a:endParaRPr lang="en-US" altLang="be-BY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1000"/>
              </a:spcAft>
            </a:pPr>
            <a:r>
              <a:rPr lang="ru-RU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Оператор </a:t>
            </a:r>
            <a:r>
              <a:rPr lang="en-US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GROUP </a:t>
            </a:r>
            <a:r>
              <a:rPr lang="ru-RU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используется для определения структур групп при расчете выходных величин.</a:t>
            </a:r>
            <a:endParaRPr lang="ru-BY" sz="18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1000"/>
              </a:spcAft>
            </a:pPr>
            <a:r>
              <a:rPr lang="ru-RU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Использование:</a:t>
            </a:r>
            <a:endParaRPr lang="ru-BY" sz="18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800" i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name</a:t>
            </a:r>
            <a:r>
              <a:rPr lang="en-US" sz="18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=</a:t>
            </a:r>
            <a:r>
              <a:rPr lang="en-US" sz="1800" b="1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GROUP</a:t>
            </a:r>
            <a:r>
              <a:rPr lang="en-US" sz="1800" dirty="0">
                <a:effectLst/>
                <a:latin typeface="Courier New" panose="02070309020205020404" pitchFamily="49" charset="0"/>
                <a:ea typeface="Calibri" panose="020F0502020204030204" pitchFamily="34" charset="0"/>
                <a:cs typeface="Courier New" panose="02070309020205020404" pitchFamily="49" charset="0"/>
              </a:rPr>
              <a:t>(NG/[g[,g]…])</a:t>
            </a:r>
            <a:endParaRPr lang="ru-BY" sz="1800" dirty="0">
              <a:effectLst/>
              <a:latin typeface="Courier New" panose="02070309020205020404" pitchFamily="49" charset="0"/>
              <a:ea typeface="Calibri" panose="020F0502020204030204" pitchFamily="34" charset="0"/>
              <a:cs typeface="Courier New" panose="02070309020205020404" pitchFamily="49" charset="0"/>
            </a:endParaRPr>
          </a:p>
          <a:p>
            <a:pPr>
              <a:spcBef>
                <a:spcPts val="0"/>
              </a:spcBef>
              <a:spcAft>
                <a:spcPts val="1000"/>
              </a:spcAft>
            </a:pPr>
            <a:r>
              <a:rPr lang="en-US" sz="1800" i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en-US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- представляет структуру группы для нейтронов и гамма-квантов.</a:t>
            </a:r>
            <a:endParaRPr lang="ru-BY" sz="18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NG </a:t>
            </a:r>
            <a:r>
              <a:rPr lang="ru-RU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– или «</a:t>
            </a:r>
            <a:r>
              <a:rPr lang="en-US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lang="ru-RU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», или «</a:t>
            </a:r>
            <a:r>
              <a:rPr lang="en-US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ru-RU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» – для нейтронов или гамма-квантов соответственно.</a:t>
            </a:r>
            <a:endParaRPr lang="ru-BY" sz="18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  <a:spcAft>
                <a:spcPts val="1000"/>
              </a:spcAft>
            </a:pPr>
            <a:r>
              <a:rPr lang="en-US" sz="1800" i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g</a:t>
            </a:r>
            <a:r>
              <a:rPr lang="en-US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– нижняя граница (нижние границы) в эВ, в порядке </a:t>
            </a:r>
            <a:r>
              <a:rPr lang="ru-RU" sz="1800" dirty="0">
                <a:ea typeface="Calibri" panose="020F0502020204030204" pitchFamily="34" charset="0"/>
                <a:cs typeface="Calibri" panose="020F0502020204030204" pitchFamily="34" charset="0"/>
              </a:rPr>
              <a:t>убыв</a:t>
            </a:r>
            <a:r>
              <a:rPr lang="ru-RU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ания; если </a:t>
            </a:r>
            <a:r>
              <a:rPr lang="en-US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g </a:t>
            </a:r>
            <a:r>
              <a:rPr lang="ru-RU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не определено, </a:t>
            </a:r>
            <a:r>
              <a:rPr lang="en-US" sz="1800" i="1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name</a:t>
            </a:r>
            <a:r>
              <a:rPr lang="en-US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800" dirty="0">
                <a:effectLst/>
                <a:ea typeface="Calibri" panose="020F0502020204030204" pitchFamily="34" charset="0"/>
                <a:cs typeface="Calibri" panose="020F0502020204030204" pitchFamily="34" charset="0"/>
              </a:rPr>
              <a:t>представляет все группы.</a:t>
            </a:r>
            <a:endParaRPr lang="ru-BY" sz="1800" dirty="0">
              <a:effectLst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ru-RU" sz="1800" dirty="0"/>
              <a:t>Пример: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‘N-gr.1’ = GROUP(N/12)</a:t>
            </a:r>
            <a:endParaRPr lang="en-US" sz="1800" dirty="0">
              <a:cs typeface="Courier New" panose="02070309020205020404" pitchFamily="49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800" dirty="0">
                <a:cs typeface="Courier New" panose="02070309020205020404" pitchFamily="49" charset="0"/>
              </a:rPr>
              <a:t>где</a:t>
            </a:r>
            <a:r>
              <a:rPr lang="en-US" sz="1800" dirty="0">
                <a:cs typeface="Courier New" panose="02070309020205020404" pitchFamily="49" charset="0"/>
              </a:rPr>
              <a:t> ‘N-gr.1’ </a:t>
            </a:r>
            <a:r>
              <a:rPr lang="ru-RU" sz="1800" dirty="0">
                <a:cs typeface="Courier New" panose="02070309020205020404" pitchFamily="49" charset="0"/>
              </a:rPr>
              <a:t>обозначает единую группу нейтронов, которая включает все энергии. Согласно правилу № 4, нижний предел по библиотеке, например 10-5 эВ – даже при том, что в скобках указано 12 эВ.</a:t>
            </a:r>
            <a:endParaRPr lang="be-BY" sz="1800" dirty="0">
              <a:cs typeface="Courier New" panose="02070309020205020404" pitchFamily="49" charset="0"/>
            </a:endParaRPr>
          </a:p>
        </p:txBody>
      </p:sp>
      <p:sp>
        <p:nvSpPr>
          <p:cNvPr id="2050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be-BY" dirty="0">
                <a:solidFill>
                  <a:srgbClr val="006600"/>
                </a:solidFill>
              </a:rPr>
              <a:t>                         </a:t>
            </a:r>
            <a:r>
              <a:rPr lang="ru-RU" altLang="be-BY" dirty="0">
                <a:solidFill>
                  <a:srgbClr val="006600"/>
                </a:solidFill>
              </a:rPr>
              <a:t>Минск</a:t>
            </a:r>
            <a:r>
              <a:rPr lang="en-GB" altLang="be-BY" dirty="0">
                <a:solidFill>
                  <a:srgbClr val="006600"/>
                </a:solidFill>
              </a:rPr>
              <a:t>, </a:t>
            </a:r>
            <a:r>
              <a:rPr lang="en-US" altLang="be-BY" dirty="0">
                <a:solidFill>
                  <a:srgbClr val="006600"/>
                </a:solidFill>
              </a:rPr>
              <a:t>28 </a:t>
            </a:r>
            <a:r>
              <a:rPr lang="ru-RU" altLang="be-BY" dirty="0">
                <a:solidFill>
                  <a:srgbClr val="006600"/>
                </a:solidFill>
              </a:rPr>
              <a:t>марта</a:t>
            </a:r>
            <a:r>
              <a:rPr lang="en-GB" altLang="be-BY" dirty="0">
                <a:solidFill>
                  <a:srgbClr val="006600"/>
                </a:solidFill>
              </a:rPr>
              <a:t> 202</a:t>
            </a:r>
            <a:r>
              <a:rPr lang="ru-RU" altLang="be-BY" dirty="0">
                <a:solidFill>
                  <a:srgbClr val="006600"/>
                </a:solidFill>
              </a:rPr>
              <a:t>5</a:t>
            </a:r>
            <a:endParaRPr lang="en-US" altLang="be-BY" b="1" dirty="0">
              <a:solidFill>
                <a:srgbClr val="006600"/>
              </a:solidFill>
            </a:endParaRPr>
          </a:p>
        </p:txBody>
      </p:sp>
      <p:sp>
        <p:nvSpPr>
          <p:cNvPr id="2051" name="Номер слайда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7B3F2D3-FA83-461C-B94E-AFE8B3683A72}" type="slidenum">
              <a:rPr lang="en-US" altLang="be-BY" smtClean="0">
                <a:solidFill>
                  <a:srgbClr val="006600"/>
                </a:solidFill>
              </a:rPr>
              <a:pPr/>
              <a:t>16</a:t>
            </a:fld>
            <a:endParaRPr lang="en-US" altLang="be-BY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58803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0CDC6B-23CB-68C5-496F-4E049CDB7E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Оператор </a:t>
            </a:r>
            <a:r>
              <a:rPr lang="en-US" dirty="0"/>
              <a:t>AREA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AD33551-96A7-6DA6-89A8-270792768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400" dirty="0">
                <a:effectLst/>
                <a:latin typeface="Calibri, sans-serif"/>
              </a:rPr>
              <a:t>Оператор </a:t>
            </a:r>
            <a:r>
              <a:rPr lang="en-US" sz="1400" dirty="0">
                <a:effectLst/>
                <a:latin typeface="Calibri, sans-serif"/>
              </a:rPr>
              <a:t>AREA</a:t>
            </a:r>
            <a:r>
              <a:rPr lang="ru-RU" sz="1400" dirty="0">
                <a:effectLst/>
                <a:latin typeface="Calibri, sans-serif"/>
              </a:rPr>
              <a:t> используется для объединения одной или нескольких частей геометрии или создания наборов таких объединений. Для таких объединенных частей геометрии результаты расчета указываются операторами </a:t>
            </a:r>
            <a:r>
              <a:rPr lang="en-US" sz="1400" dirty="0">
                <a:effectLst/>
                <a:latin typeface="Calibri, sans-serif"/>
              </a:rPr>
              <a:t>MACRO</a:t>
            </a:r>
            <a:r>
              <a:rPr lang="ru-RU" sz="1400" dirty="0">
                <a:effectLst/>
                <a:latin typeface="Calibri, sans-serif"/>
              </a:rPr>
              <a:t> и </a:t>
            </a:r>
            <a:r>
              <a:rPr lang="en-US" sz="1400" dirty="0">
                <a:effectLst/>
                <a:latin typeface="Calibri, sans-serif"/>
              </a:rPr>
              <a:t>MICRO</a:t>
            </a:r>
            <a:r>
              <a:rPr lang="ru-RU" sz="1400" dirty="0">
                <a:effectLst/>
                <a:latin typeface="Calibri, sans-serif"/>
              </a:rPr>
              <a:t>, после чего необходимые величины будут рассчитаны и записаны в базу данных. </a:t>
            </a:r>
            <a:r>
              <a:rPr lang="en-US" sz="1400" dirty="0">
                <a:effectLst/>
                <a:latin typeface="Calibri, sans-serif"/>
              </a:rPr>
              <a:t>AREA</a:t>
            </a:r>
            <a:r>
              <a:rPr lang="ru-RU" sz="1400" dirty="0">
                <a:effectLst/>
                <a:latin typeface="Calibri, sans-serif"/>
              </a:rPr>
              <a:t> является необязательным оператором.</a:t>
            </a:r>
          </a:p>
          <a:p>
            <a:pPr algn="l" rtl="0">
              <a:lnSpc>
                <a:spcPct val="115000"/>
              </a:lnSpc>
              <a:buNone/>
            </a:pPr>
            <a:r>
              <a:rPr lang="ru-RU" sz="1400" dirty="0">
                <a:effectLst/>
                <a:latin typeface="Calibri, sans-serif"/>
              </a:rPr>
              <a:t>Использование:</a:t>
            </a:r>
            <a:endParaRPr lang="ru-RU" sz="1400" dirty="0">
              <a:effectLst/>
            </a:endParaRPr>
          </a:p>
          <a:p>
            <a:pPr algn="l" rtl="0">
              <a:lnSpc>
                <a:spcPct val="115000"/>
              </a:lnSpc>
              <a:buNone/>
            </a:pPr>
            <a:r>
              <a:rPr lang="ru-RU" sz="140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ru-RU" sz="14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AREA ([&lt;]</a:t>
            </a:r>
            <a:r>
              <a:rPr lang="ru-RU" sz="140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aid</a:t>
            </a:r>
            <a:r>
              <a:rPr lang="ru-RU" sz="14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[, </a:t>
            </a:r>
            <a:r>
              <a:rPr lang="ru-RU" sz="140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aid</a:t>
            </a:r>
            <a:r>
              <a:rPr lang="ru-RU" sz="14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][&gt;] …)</a:t>
            </a:r>
          </a:p>
          <a:p>
            <a:pPr algn="l" rtl="0">
              <a:lnSpc>
                <a:spcPct val="115000"/>
              </a:lnSpc>
              <a:buNone/>
            </a:pPr>
            <a:r>
              <a:rPr lang="ru-RU" sz="1400" dirty="0" err="1">
                <a:effectLst/>
                <a:latin typeface="Calibri, sans-serif"/>
              </a:rPr>
              <a:t>name</a:t>
            </a:r>
            <a:r>
              <a:rPr lang="ru-RU" sz="1400" dirty="0">
                <a:effectLst/>
                <a:latin typeface="Calibri, sans-serif"/>
              </a:rPr>
              <a:t> — комбинация одного или нескольких областей, или набор регионов и/или комбинаций регионов.</a:t>
            </a:r>
            <a:endParaRPr lang="ru-RU" sz="1400" dirty="0">
              <a:effectLst/>
            </a:endParaRPr>
          </a:p>
          <a:p>
            <a:pPr algn="l" rtl="0">
              <a:lnSpc>
                <a:spcPct val="115000"/>
              </a:lnSpc>
              <a:buNone/>
            </a:pPr>
            <a:r>
              <a:rPr lang="ru-RU" sz="1400" dirty="0" err="1">
                <a:effectLst/>
                <a:latin typeface="Calibri, sans-serif"/>
              </a:rPr>
              <a:t>aid</a:t>
            </a:r>
            <a:r>
              <a:rPr lang="ru-RU" sz="1400" dirty="0">
                <a:effectLst/>
                <a:latin typeface="Calibri, sans-serif"/>
              </a:rPr>
              <a:t> — идентификатор одного или нескольких регионов выбранной площадки: </a:t>
            </a:r>
            <a:endParaRPr lang="ru-RU" sz="1400" dirty="0">
              <a:effectLst/>
            </a:endParaRPr>
          </a:p>
          <a:p>
            <a:pPr algn="l" rtl="0">
              <a:lnSpc>
                <a:spcPct val="115000"/>
              </a:lnSpc>
              <a:buNone/>
            </a:pPr>
            <a:r>
              <a:rPr lang="ru-RU" sz="140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aid</a:t>
            </a:r>
            <a:r>
              <a:rPr lang="ru-RU" sz="14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= [ [&lt;]</a:t>
            </a:r>
            <a:r>
              <a:rPr lang="ru-RU" sz="140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ss</a:t>
            </a:r>
            <a:r>
              <a:rPr lang="ru-RU" sz="14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− [ [&lt;]</a:t>
            </a:r>
            <a:r>
              <a:rPr lang="ru-RU" sz="140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ss</a:t>
            </a:r>
            <a:r>
              <a:rPr lang="ru-RU" sz="14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− ] … ] [&lt;]</a:t>
            </a:r>
            <a:r>
              <a:rPr lang="ru-RU" sz="140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st</a:t>
            </a:r>
            <a:r>
              <a:rPr lang="ru-RU" sz="14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− [&lt;]</a:t>
            </a:r>
            <a:r>
              <a:rPr lang="ru-RU" sz="140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cc</a:t>
            </a:r>
            <a:r>
              <a:rPr lang="ru-RU" sz="14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 − [&lt;]</a:t>
            </a:r>
            <a:r>
              <a:rPr lang="ru-RU" sz="1400" dirty="0" err="1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rg</a:t>
            </a:r>
            <a:r>
              <a:rPr lang="ru-RU" sz="1400" dirty="0">
                <a:effectLst/>
                <a:latin typeface="Courier New" panose="02070309020205020404" pitchFamily="49" charset="0"/>
                <a:cs typeface="Courier New" panose="02070309020205020404" pitchFamily="49" charset="0"/>
              </a:rPr>
              <a:t>[&gt;] </a:t>
            </a:r>
          </a:p>
          <a:p>
            <a:pPr algn="l" rtl="0">
              <a:lnSpc>
                <a:spcPct val="115000"/>
              </a:lnSpc>
            </a:pPr>
            <a:r>
              <a:rPr lang="ru-RU" sz="1400" dirty="0">
                <a:effectLst/>
                <a:latin typeface="Calibri, sans-serif"/>
              </a:rPr>
              <a:t>обозначает один или несколько регионов (</a:t>
            </a:r>
            <a:r>
              <a:rPr lang="ru-RU" sz="1400" dirty="0" err="1">
                <a:effectLst/>
                <a:latin typeface="Calibri, sans-serif"/>
              </a:rPr>
              <a:t>rg</a:t>
            </a:r>
            <a:r>
              <a:rPr lang="ru-RU" sz="1400" dirty="0">
                <a:effectLst/>
                <a:latin typeface="Calibri, sans-serif"/>
              </a:rPr>
              <a:t>) как последняя ссылка на цепочку, которая проходит через подсистемы (</a:t>
            </a:r>
            <a:r>
              <a:rPr lang="ru-RU" sz="1400" dirty="0" err="1">
                <a:effectLst/>
                <a:latin typeface="Calibri, sans-serif"/>
              </a:rPr>
              <a:t>ss</a:t>
            </a:r>
            <a:r>
              <a:rPr lang="ru-RU" sz="1400" dirty="0">
                <a:effectLst/>
                <a:latin typeface="Calibri, sans-serif"/>
              </a:rPr>
              <a:t>), если они есть, структуры (</a:t>
            </a:r>
            <a:r>
              <a:rPr lang="ru-RU" sz="1400" dirty="0" err="1">
                <a:effectLst/>
                <a:latin typeface="Calibri, sans-serif"/>
              </a:rPr>
              <a:t>st</a:t>
            </a:r>
            <a:r>
              <a:rPr lang="ru-RU" sz="1400" dirty="0">
                <a:effectLst/>
                <a:latin typeface="Calibri, sans-serif"/>
              </a:rPr>
              <a:t>) и CCS (</a:t>
            </a:r>
            <a:r>
              <a:rPr lang="ru-RU" sz="1400" dirty="0" err="1">
                <a:effectLst/>
                <a:latin typeface="Calibri, sans-serif"/>
              </a:rPr>
              <a:t>cc</a:t>
            </a:r>
            <a:r>
              <a:rPr lang="ru-RU" sz="1400" dirty="0">
                <a:effectLst/>
                <a:latin typeface="Calibri, sans-serif"/>
              </a:rPr>
              <a:t>; для регионов, не содержащих CCS, </a:t>
            </a:r>
            <a:r>
              <a:rPr lang="ru-RU" sz="1400" dirty="0" err="1">
                <a:effectLst/>
                <a:latin typeface="Calibri, sans-serif"/>
              </a:rPr>
              <a:t>cc</a:t>
            </a:r>
            <a:r>
              <a:rPr lang="ru-RU" sz="1400" dirty="0">
                <a:effectLst/>
                <a:latin typeface="Calibri, sans-serif"/>
              </a:rPr>
              <a:t>=0).</a:t>
            </a:r>
          </a:p>
          <a:p>
            <a:pPr marL="0" indent="0" algn="l" rtl="0">
              <a:lnSpc>
                <a:spcPct val="115000"/>
              </a:lnSpc>
              <a:buNone/>
            </a:pPr>
            <a:r>
              <a:rPr lang="ru-RU" sz="1400" dirty="0">
                <a:latin typeface="Calibri, sans-serif"/>
              </a:rPr>
              <a:t>Пример:</a:t>
            </a:r>
            <a:endParaRPr lang="ru-RU" sz="1400" dirty="0">
              <a:effectLst/>
            </a:endParaRPr>
          </a:p>
          <a:p>
            <a:r>
              <a:rPr lang="en-US" sz="1400" dirty="0" err="1">
                <a:effectLst/>
              </a:rPr>
              <a:t>SWcool</a:t>
            </a:r>
            <a:r>
              <a:rPr lang="en-US" sz="1400" dirty="0">
                <a:effectLst/>
              </a:rPr>
              <a:t> = AREA( *-&lt;(0,pin)-c&gt; )</a:t>
            </a:r>
            <a:endParaRPr lang="ru-RU" sz="1400" dirty="0">
              <a:effectLst/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4E24C93-C930-AC84-4517-FDA56C54CC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                         </a:t>
            </a:r>
            <a:r>
              <a:rPr lang="ru-RU"/>
              <a:t>Минск</a:t>
            </a:r>
            <a:r>
              <a:rPr lang="en-GB"/>
              <a:t>, </a:t>
            </a:r>
            <a:r>
              <a:rPr lang="ru-RU"/>
              <a:t>2</a:t>
            </a:r>
            <a:r>
              <a:rPr lang="en-US"/>
              <a:t>8</a:t>
            </a:r>
            <a:r>
              <a:rPr lang="ru-RU"/>
              <a:t> марта</a:t>
            </a:r>
            <a:r>
              <a:rPr lang="en-GB"/>
              <a:t> 20</a:t>
            </a:r>
            <a:r>
              <a:rPr lang="ru-RU"/>
              <a:t>25</a:t>
            </a:r>
            <a:r>
              <a:rPr lang="en-US" b="1"/>
              <a:t> </a:t>
            </a:r>
            <a:endParaRPr lang="en-US" b="1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4B6D3F0-85DB-0597-4A7F-95CB88931D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B34341D-EC1C-4B58-9F58-BBE7D1AC31BE}" type="slidenum">
              <a:rPr lang="en-US" altLang="ru-RU" smtClean="0"/>
              <a:pPr>
                <a:defRPr/>
              </a:pPr>
              <a:t>17</a:t>
            </a:fld>
            <a:endParaRPr lang="en-US" alt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1D805094-8887-EF22-633A-0BFCDD49F5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8512" y="4893753"/>
            <a:ext cx="3682238" cy="1414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2176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75AB51-D162-C7EF-F763-3B4C2349E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Оператор </a:t>
            </a:r>
            <a:r>
              <a:rPr lang="en-US" dirty="0"/>
              <a:t>MACRO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0F703E3-25FE-E543-8672-724F38BC6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 rtl="0">
              <a:lnSpc>
                <a:spcPct val="115000"/>
              </a:lnSpc>
              <a:buNone/>
            </a:pP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Назначение</a:t>
            </a:r>
            <a:endParaRPr lang="ru-RU" sz="1800" dirty="0">
              <a:solidFill>
                <a:srgbClr val="008000"/>
              </a:solidFill>
              <a:effectLst/>
              <a:latin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buNone/>
            </a:pP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Оператор MACRO используется для определения </a:t>
            </a:r>
            <a:r>
              <a:rPr lang="ru-RU" sz="1800" dirty="0" err="1">
                <a:solidFill>
                  <a:srgbClr val="008000"/>
                </a:solidFill>
                <a:effectLst/>
                <a:latin typeface="Calibri, serif"/>
              </a:rPr>
              <a:t>неизотропных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 свойств выбранных регионов, определенных оператором AREA , по структуре групп, определенной оператором GROUP. Эти данные сохраняются в базе данных для дальнейшей обработки выходной информации.</a:t>
            </a:r>
            <a:endParaRPr lang="ru-RU" sz="1800" dirty="0">
              <a:solidFill>
                <a:srgbClr val="008000"/>
              </a:solidFill>
              <a:effectLst/>
              <a:latin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buNone/>
            </a:pP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Использование:</a:t>
            </a:r>
            <a:endParaRPr lang="ru-RU" sz="1800" dirty="0">
              <a:solidFill>
                <a:srgbClr val="008000"/>
              </a:solidFill>
              <a:effectLst/>
              <a:latin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buNone/>
            </a:pPr>
            <a:r>
              <a:rPr lang="en-US" sz="1800" i="1" dirty="0">
                <a:solidFill>
                  <a:srgbClr val="008000"/>
                </a:solidFill>
                <a:effectLst/>
                <a:latin typeface="Calibri, serif"/>
              </a:rPr>
              <a:t>name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 = </a:t>
            </a:r>
            <a:r>
              <a:rPr lang="ru-RU" sz="1800" b="1" dirty="0">
                <a:solidFill>
                  <a:srgbClr val="008000"/>
                </a:solidFill>
                <a:effectLst/>
                <a:latin typeface="Calibri, serif"/>
              </a:rPr>
              <a:t>MACRO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 ([</a:t>
            </a:r>
            <a:r>
              <a:rPr lang="ru-RU" sz="1800" i="1" dirty="0">
                <a:solidFill>
                  <a:srgbClr val="008000"/>
                </a:solidFill>
                <a:effectLst/>
                <a:latin typeface="Calibri, serif"/>
              </a:rPr>
              <a:t>T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/] </a:t>
            </a:r>
            <a:r>
              <a:rPr lang="ru-RU" sz="1800" i="1" dirty="0" err="1">
                <a:solidFill>
                  <a:srgbClr val="008000"/>
                </a:solidFill>
                <a:effectLst/>
                <a:latin typeface="Calibri, serif"/>
              </a:rPr>
              <a:t>gr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, </a:t>
            </a:r>
            <a:r>
              <a:rPr lang="ru-RU" sz="1800" i="1" dirty="0" err="1">
                <a:solidFill>
                  <a:srgbClr val="008000"/>
                </a:solidFill>
                <a:effectLst/>
                <a:latin typeface="Calibri, serif"/>
              </a:rPr>
              <a:t>ar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 / </a:t>
            </a:r>
            <a:r>
              <a:rPr lang="ru-RU" sz="1800" b="1" dirty="0">
                <a:solidFill>
                  <a:srgbClr val="008000"/>
                </a:solidFill>
                <a:effectLst/>
                <a:latin typeface="Calibri, serif"/>
              </a:rPr>
              <a:t>[</a:t>
            </a:r>
            <a:r>
              <a:rPr lang="ru-RU" sz="1800" i="1" dirty="0" err="1">
                <a:solidFill>
                  <a:srgbClr val="008000"/>
                </a:solidFill>
                <a:effectLst/>
                <a:latin typeface="Calibri, serif"/>
              </a:rPr>
              <a:t>dt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 [, </a:t>
            </a:r>
            <a:r>
              <a:rPr lang="ru-RU" sz="1800" i="1" dirty="0" err="1">
                <a:solidFill>
                  <a:srgbClr val="008000"/>
                </a:solidFill>
                <a:effectLst/>
                <a:latin typeface="Calibri, serif"/>
              </a:rPr>
              <a:t>dt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] …</a:t>
            </a:r>
            <a:r>
              <a:rPr lang="ru-RU" sz="1800" b="1" dirty="0">
                <a:solidFill>
                  <a:srgbClr val="008000"/>
                </a:solidFill>
                <a:effectLst/>
                <a:latin typeface="Calibri, serif"/>
              </a:rPr>
              <a:t>])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 </a:t>
            </a:r>
            <a:endParaRPr lang="ru-RU" sz="1800" dirty="0">
              <a:solidFill>
                <a:srgbClr val="008000"/>
              </a:solidFill>
              <a:effectLst/>
              <a:latin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buNone/>
            </a:pP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где </a:t>
            </a:r>
            <a:r>
              <a:rPr lang="en-US" sz="1800" i="1" dirty="0">
                <a:solidFill>
                  <a:srgbClr val="008000"/>
                </a:solidFill>
                <a:effectLst/>
                <a:latin typeface="Calibri, serif"/>
              </a:rPr>
              <a:t>name</a:t>
            </a:r>
            <a:r>
              <a:rPr lang="en-US" sz="1800" dirty="0">
                <a:solidFill>
                  <a:srgbClr val="008000"/>
                </a:solidFill>
                <a:effectLst/>
                <a:latin typeface="Calibri, serif"/>
              </a:rPr>
              <a:t> 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представляет макро</a:t>
            </a:r>
            <a:r>
              <a:rPr lang="en-US" sz="1800" dirty="0">
                <a:solidFill>
                  <a:srgbClr val="008000"/>
                </a:solidFill>
                <a:effectLst/>
                <a:latin typeface="Calibri, serif"/>
              </a:rPr>
              <a:t>, т. 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е.</a:t>
            </a:r>
            <a:r>
              <a:rPr lang="en-US" sz="1800" dirty="0">
                <a:solidFill>
                  <a:srgbClr val="008000"/>
                </a:solidFill>
                <a:effectLst/>
                <a:latin typeface="Calibri, serif"/>
              </a:rPr>
              <a:t>, 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один или несколько наборов данных о свойствах</a:t>
            </a:r>
            <a:r>
              <a:rPr lang="en-US" sz="1800" dirty="0">
                <a:solidFill>
                  <a:srgbClr val="008000"/>
                </a:solidFill>
                <a:effectLst/>
                <a:latin typeface="Calibri, serif"/>
              </a:rPr>
              <a:t> 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для выбранного региона (регионов</a:t>
            </a:r>
            <a:r>
              <a:rPr lang="en-US" sz="1800" dirty="0">
                <a:solidFill>
                  <a:srgbClr val="008000"/>
                </a:solidFill>
                <a:effectLst/>
                <a:latin typeface="Calibri, serif"/>
              </a:rPr>
              <a:t>) 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выбранной площади, данной площадки в выбранной структуре групп</a:t>
            </a:r>
            <a:r>
              <a:rPr lang="en-US" sz="1800" dirty="0">
                <a:solidFill>
                  <a:srgbClr val="008000"/>
                </a:solidFill>
                <a:effectLst/>
                <a:latin typeface="Calibri, serif"/>
              </a:rPr>
              <a:t>. </a:t>
            </a:r>
            <a:endParaRPr lang="ru-RU" sz="1800" dirty="0">
              <a:solidFill>
                <a:srgbClr val="008000"/>
              </a:solidFill>
              <a:effectLst/>
              <a:latin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8000"/>
                </a:solidFill>
                <a:effectLst/>
                <a:latin typeface="Calibri, serif"/>
              </a:rPr>
              <a:t>T - 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буква</a:t>
            </a:r>
            <a:r>
              <a:rPr lang="en-US" sz="1800" dirty="0">
                <a:solidFill>
                  <a:srgbClr val="008000"/>
                </a:solidFill>
                <a:effectLst/>
                <a:latin typeface="Calibri, serif"/>
              </a:rPr>
              <a:t> T 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для сохранения данных, усредненных по времени</a:t>
            </a:r>
            <a:r>
              <a:rPr lang="en-US" sz="1800" dirty="0">
                <a:solidFill>
                  <a:srgbClr val="008000"/>
                </a:solidFill>
                <a:effectLst/>
                <a:latin typeface="Calibri, serif"/>
              </a:rPr>
              <a:t>. </a:t>
            </a:r>
            <a:endParaRPr lang="ru-RU" sz="1800" dirty="0">
              <a:solidFill>
                <a:srgbClr val="008000"/>
              </a:solidFill>
              <a:effectLst/>
              <a:latin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8000"/>
                </a:solidFill>
                <a:effectLst/>
                <a:latin typeface="Calibri, serif"/>
              </a:rPr>
              <a:t>gr – 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имя структуры выбранных групп</a:t>
            </a:r>
            <a:r>
              <a:rPr lang="en-US" sz="1800" dirty="0">
                <a:solidFill>
                  <a:srgbClr val="008000"/>
                </a:solidFill>
                <a:effectLst/>
                <a:latin typeface="Calibri, serif"/>
              </a:rPr>
              <a:t>. </a:t>
            </a:r>
            <a:endParaRPr lang="ru-RU" sz="1800" dirty="0">
              <a:solidFill>
                <a:srgbClr val="008000"/>
              </a:solidFill>
              <a:effectLst/>
              <a:latin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buNone/>
            </a:pPr>
            <a:r>
              <a:rPr lang="en-US" sz="1800" dirty="0" err="1">
                <a:solidFill>
                  <a:srgbClr val="008000"/>
                </a:solidFill>
                <a:effectLst/>
                <a:latin typeface="Calibri, serif"/>
              </a:rPr>
              <a:t>ar</a:t>
            </a:r>
            <a:r>
              <a:rPr lang="en-US" sz="1800" dirty="0">
                <a:solidFill>
                  <a:srgbClr val="008000"/>
                </a:solidFill>
                <a:effectLst/>
                <a:latin typeface="Calibri, serif"/>
              </a:rPr>
              <a:t> – 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имя площадки</a:t>
            </a:r>
            <a:r>
              <a:rPr lang="en-US" sz="1800" dirty="0">
                <a:solidFill>
                  <a:srgbClr val="008000"/>
                </a:solidFill>
                <a:effectLst/>
                <a:latin typeface="Calibri, serif"/>
              </a:rPr>
              <a:t>, 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т. е.</a:t>
            </a:r>
            <a:r>
              <a:rPr lang="en-US" sz="1800" dirty="0">
                <a:solidFill>
                  <a:srgbClr val="008000"/>
                </a:solidFill>
                <a:effectLst/>
                <a:latin typeface="Calibri, serif"/>
              </a:rPr>
              <a:t>, 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один или несколько регионов</a:t>
            </a:r>
            <a:r>
              <a:rPr lang="en-US" sz="1800" dirty="0">
                <a:solidFill>
                  <a:srgbClr val="008000"/>
                </a:solidFill>
                <a:effectLst/>
                <a:latin typeface="Calibri, serif"/>
              </a:rPr>
              <a:t>. </a:t>
            </a:r>
            <a:endParaRPr lang="ru-RU" sz="1800" dirty="0">
              <a:solidFill>
                <a:srgbClr val="008000"/>
              </a:solidFill>
              <a:effectLst/>
              <a:latin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8000"/>
                </a:solidFill>
                <a:effectLst/>
                <a:latin typeface="Calibri, serif"/>
              </a:rPr>
              <a:t>dt – 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обозначает один или несколько типов</a:t>
            </a:r>
            <a:r>
              <a:rPr lang="en-US" sz="1800" dirty="0">
                <a:solidFill>
                  <a:srgbClr val="008000"/>
                </a:solidFill>
                <a:effectLst/>
                <a:latin typeface="Calibri, serif"/>
              </a:rPr>
              <a:t> 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величин</a:t>
            </a:r>
            <a:r>
              <a:rPr lang="en-US" sz="1800" dirty="0">
                <a:solidFill>
                  <a:srgbClr val="008000"/>
                </a:solidFill>
                <a:effectLst/>
                <a:latin typeface="Calibri, serif"/>
              </a:rPr>
              <a:t>; 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потоки сохраняются всегда</a:t>
            </a:r>
            <a:r>
              <a:rPr lang="en-US" sz="1800" dirty="0">
                <a:solidFill>
                  <a:srgbClr val="008000"/>
                </a:solidFill>
                <a:effectLst/>
                <a:latin typeface="Calibri, serif"/>
              </a:rPr>
              <a:t>, 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объемы сохраняются с другими данными оператора </a:t>
            </a:r>
            <a:r>
              <a:rPr lang="en-US" sz="1800" dirty="0">
                <a:solidFill>
                  <a:srgbClr val="008000"/>
                </a:solidFill>
                <a:effectLst/>
                <a:latin typeface="Calibri, serif"/>
              </a:rPr>
              <a:t>AREA.</a:t>
            </a:r>
            <a:endParaRPr lang="ru-RU" sz="1800" dirty="0">
              <a:solidFill>
                <a:srgbClr val="008000"/>
              </a:solidFill>
              <a:effectLst/>
              <a:latin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buNone/>
            </a:pPr>
            <a:r>
              <a:rPr lang="ru-RU" sz="1800" b="1" dirty="0">
                <a:solidFill>
                  <a:srgbClr val="008000"/>
                </a:solidFill>
                <a:effectLst/>
                <a:latin typeface="Calibri, serif"/>
              </a:rPr>
              <a:t>Пример:</a:t>
            </a:r>
            <a:endParaRPr lang="ru-RU" sz="1800" dirty="0">
              <a:solidFill>
                <a:srgbClr val="008000"/>
              </a:solidFill>
              <a:effectLst/>
              <a:latin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  <a:buNone/>
            </a:pP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'XS-ng2' = MACRO(T/ ng2,Assy/ab,fi,nf,kf,tr,p0) </a:t>
            </a:r>
            <a:endParaRPr lang="ru-RU" sz="1800" dirty="0">
              <a:solidFill>
                <a:srgbClr val="008000"/>
              </a:solidFill>
              <a:effectLst/>
              <a:latin typeface="Calibri" panose="020F0502020204030204" pitchFamily="34" charset="0"/>
            </a:endParaRPr>
          </a:p>
          <a:p>
            <a:pPr algn="l" rtl="0">
              <a:lnSpc>
                <a:spcPct val="115000"/>
              </a:lnSpc>
            </a:pP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где </a:t>
            </a:r>
            <a:r>
              <a:rPr lang="ru-RU" sz="1800" dirty="0" err="1">
                <a:solidFill>
                  <a:srgbClr val="008000"/>
                </a:solidFill>
                <a:effectLst/>
                <a:latin typeface="Calibri, serif"/>
              </a:rPr>
              <a:t>Assy</a:t>
            </a:r>
            <a:r>
              <a:rPr lang="ru-RU" sz="1800" dirty="0">
                <a:solidFill>
                  <a:srgbClr val="008000"/>
                </a:solidFill>
                <a:effectLst/>
                <a:latin typeface="Calibri, serif"/>
              </a:rPr>
              <a:t> — набор регионов. </a:t>
            </a:r>
            <a:endParaRPr lang="ru-RU" sz="1800" dirty="0">
              <a:solidFill>
                <a:srgbClr val="008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379F0D5-128C-F065-E39E-D8FB2CA6F98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                         </a:t>
            </a:r>
            <a:r>
              <a:rPr lang="ru-RU"/>
              <a:t>Минск</a:t>
            </a:r>
            <a:r>
              <a:rPr lang="en-GB"/>
              <a:t>, </a:t>
            </a:r>
            <a:r>
              <a:rPr lang="ru-RU"/>
              <a:t>2</a:t>
            </a:r>
            <a:r>
              <a:rPr lang="en-US"/>
              <a:t>8</a:t>
            </a:r>
            <a:r>
              <a:rPr lang="ru-RU"/>
              <a:t> марта</a:t>
            </a:r>
            <a:r>
              <a:rPr lang="en-GB"/>
              <a:t> 20</a:t>
            </a:r>
            <a:r>
              <a:rPr lang="ru-RU"/>
              <a:t>25</a:t>
            </a:r>
            <a:r>
              <a:rPr lang="en-US" b="1"/>
              <a:t> </a:t>
            </a:r>
            <a:endParaRPr lang="en-US" b="1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D7C01E4-7EC0-C81E-AD11-E0588328D66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B34341D-EC1C-4B58-9F58-BBE7D1AC31BE}" type="slidenum">
              <a:rPr lang="en-US" altLang="ru-RU" smtClean="0"/>
              <a:pPr>
                <a:defRPr/>
              </a:pPr>
              <a:t>18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3988022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B4B4DC-9DC0-0750-8BED-7EAA3EFE5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Оператор</a:t>
            </a:r>
            <a:r>
              <a:rPr lang="en-US" dirty="0"/>
              <a:t> </a:t>
            </a:r>
            <a:r>
              <a:rPr lang="ru-RU" dirty="0"/>
              <a:t>MICRO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EFCBE99-094A-CA3B-AC08-D07803069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Оператор MICRO используется для определения данных для частей геометрии, заданных оператором AREA, в структуре, определяемой оператором GROUP.</a:t>
            </a:r>
          </a:p>
          <a:p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06BA98F-2F3A-9E1F-33DC-F96D4B9446D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                         </a:t>
            </a:r>
            <a:r>
              <a:rPr lang="ru-RU"/>
              <a:t>Минск</a:t>
            </a:r>
            <a:r>
              <a:rPr lang="en-GB"/>
              <a:t>, </a:t>
            </a:r>
            <a:r>
              <a:rPr lang="ru-RU"/>
              <a:t>2</a:t>
            </a:r>
            <a:r>
              <a:rPr lang="en-US"/>
              <a:t>8</a:t>
            </a:r>
            <a:r>
              <a:rPr lang="ru-RU"/>
              <a:t> марта</a:t>
            </a:r>
            <a:r>
              <a:rPr lang="en-GB"/>
              <a:t> 20</a:t>
            </a:r>
            <a:r>
              <a:rPr lang="ru-RU"/>
              <a:t>25</a:t>
            </a:r>
            <a:r>
              <a:rPr lang="en-US" b="1"/>
              <a:t> </a:t>
            </a:r>
            <a:endParaRPr lang="en-US" b="1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8DB17D0-D6C2-BF1E-E634-496BC931796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B34341D-EC1C-4B58-9F58-BBE7D1AC31BE}" type="slidenum">
              <a:rPr lang="en-US" altLang="ru-RU" smtClean="0"/>
              <a:pPr>
                <a:defRPr/>
              </a:pPr>
              <a:t>19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242305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be-BY" sz="2400" b="1" dirty="0"/>
              <a:t>Введение</a:t>
            </a:r>
            <a:endParaRPr lang="en-US" altLang="be-BY" sz="2400" b="1" dirty="0"/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/>
              <a:t>Программный комплекс </a:t>
            </a:r>
            <a:r>
              <a:rPr lang="en-US" dirty="0"/>
              <a:t>HELIOS </a:t>
            </a:r>
            <a:r>
              <a:rPr lang="ru-RU" dirty="0"/>
              <a:t>создан компанией </a:t>
            </a:r>
            <a:r>
              <a:rPr lang="en-US" dirty="0" err="1"/>
              <a:t>Studsvik</a:t>
            </a:r>
            <a:r>
              <a:rPr lang="en-US" dirty="0"/>
              <a:t> </a:t>
            </a:r>
            <a:r>
              <a:rPr lang="en-US" dirty="0" err="1"/>
              <a:t>Scandpower</a:t>
            </a:r>
            <a:r>
              <a:rPr lang="ru-RU" dirty="0"/>
              <a:t> (Швеция)</a:t>
            </a:r>
            <a:r>
              <a:rPr lang="en-US" dirty="0"/>
              <a:t>.</a:t>
            </a:r>
          </a:p>
          <a:p>
            <a:r>
              <a:rPr lang="ru-RU" dirty="0"/>
              <a:t>Предназначен для нейтронно-физических расчетов </a:t>
            </a:r>
            <a:r>
              <a:rPr lang="ru-RU" dirty="0" err="1"/>
              <a:t>двугрупповых</a:t>
            </a:r>
            <a:r>
              <a:rPr lang="ru-RU" dirty="0"/>
              <a:t> сечений в процессе выгорания ядерного топлива.</a:t>
            </a:r>
            <a:endParaRPr lang="be-BY" dirty="0"/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Структура программного комплекса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AURORA – </a:t>
            </a:r>
            <a:r>
              <a:rPr lang="ru-RU" dirty="0"/>
              <a:t>обработка входного файла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ORION</a:t>
            </a:r>
            <a:r>
              <a:rPr lang="ru-RU" dirty="0"/>
              <a:t> – графическое отображение геометрии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HELIOS</a:t>
            </a:r>
            <a:r>
              <a:rPr lang="ru-RU" dirty="0"/>
              <a:t> – 2-мерный расчет</a:t>
            </a:r>
            <a:r>
              <a:rPr lang="en-US" dirty="0"/>
              <a:t> </a:t>
            </a:r>
            <a:r>
              <a:rPr lang="ru-RU" dirty="0"/>
              <a:t>физических процессов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ZENITH</a:t>
            </a:r>
            <a:r>
              <a:rPr lang="ru-RU" dirty="0"/>
              <a:t> – вывод результатов</a:t>
            </a:r>
            <a:r>
              <a:rPr lang="en-US" dirty="0"/>
              <a:t>.</a:t>
            </a:r>
          </a:p>
        </p:txBody>
      </p:sp>
      <p:sp>
        <p:nvSpPr>
          <p:cNvPr id="2050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be-BY" dirty="0">
                <a:solidFill>
                  <a:srgbClr val="006600"/>
                </a:solidFill>
              </a:rPr>
              <a:t>                         </a:t>
            </a:r>
            <a:r>
              <a:rPr lang="ru-RU" altLang="be-BY" dirty="0">
                <a:solidFill>
                  <a:srgbClr val="006600"/>
                </a:solidFill>
              </a:rPr>
              <a:t>Минск</a:t>
            </a:r>
            <a:r>
              <a:rPr lang="en-GB" altLang="be-BY" dirty="0">
                <a:solidFill>
                  <a:srgbClr val="006600"/>
                </a:solidFill>
              </a:rPr>
              <a:t>, </a:t>
            </a:r>
            <a:r>
              <a:rPr lang="ru-RU" altLang="be-BY" dirty="0">
                <a:solidFill>
                  <a:srgbClr val="006600"/>
                </a:solidFill>
              </a:rPr>
              <a:t>28 марта</a:t>
            </a:r>
            <a:r>
              <a:rPr lang="en-GB" altLang="be-BY" dirty="0">
                <a:solidFill>
                  <a:srgbClr val="006600"/>
                </a:solidFill>
              </a:rPr>
              <a:t> 202</a:t>
            </a:r>
            <a:r>
              <a:rPr lang="ru-RU" altLang="be-BY" dirty="0">
                <a:solidFill>
                  <a:srgbClr val="006600"/>
                </a:solidFill>
              </a:rPr>
              <a:t>5</a:t>
            </a:r>
            <a:endParaRPr lang="en-US" altLang="be-BY" b="1" dirty="0">
              <a:solidFill>
                <a:srgbClr val="006600"/>
              </a:solidFill>
            </a:endParaRPr>
          </a:p>
        </p:txBody>
      </p:sp>
      <p:sp>
        <p:nvSpPr>
          <p:cNvPr id="2051" name="Номер слайда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7B3F2D3-FA83-461C-B94E-AFE8B3683A72}" type="slidenum">
              <a:rPr lang="en-US" altLang="be-BY" smtClean="0">
                <a:solidFill>
                  <a:srgbClr val="006600"/>
                </a:solidFill>
              </a:rPr>
              <a:pPr/>
              <a:t>2</a:t>
            </a:fld>
            <a:endParaRPr lang="en-US" altLang="be-BY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0160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8E6DE15C-F8C3-C7CF-BB36-8599220847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Спасибо за внимание</a:t>
            </a:r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FC6896D-8A6B-FD55-4AC9-EABCAE01F1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                         </a:t>
            </a:r>
            <a:r>
              <a:rPr lang="ru-RU"/>
              <a:t>Минск</a:t>
            </a:r>
            <a:r>
              <a:rPr lang="en-GB"/>
              <a:t>, </a:t>
            </a:r>
            <a:r>
              <a:rPr lang="ru-RU"/>
              <a:t>2</a:t>
            </a:r>
            <a:r>
              <a:rPr lang="en-US"/>
              <a:t>8</a:t>
            </a:r>
            <a:r>
              <a:rPr lang="ru-RU"/>
              <a:t> марта</a:t>
            </a:r>
            <a:r>
              <a:rPr lang="en-GB"/>
              <a:t> 20</a:t>
            </a:r>
            <a:r>
              <a:rPr lang="ru-RU"/>
              <a:t>25</a:t>
            </a:r>
            <a:r>
              <a:rPr lang="en-US" b="1"/>
              <a:t> </a:t>
            </a:r>
            <a:endParaRPr lang="en-US" b="1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A9F83D46-B7BB-964E-52FB-13A3E3DB9DB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B34341D-EC1C-4B58-9F58-BBE7D1AC31BE}" type="slidenum">
              <a:rPr lang="en-US" altLang="ru-RU" smtClean="0"/>
              <a:pPr>
                <a:defRPr/>
              </a:pPr>
              <a:t>20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249126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be-BY" sz="2400" b="1" dirty="0"/>
              <a:t>Двумерная геометрия </a:t>
            </a:r>
            <a:endParaRPr lang="en-US" altLang="be-BY" sz="2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4735286"/>
            <a:ext cx="4038600" cy="139087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1200" dirty="0"/>
              <a:t>Вертикальный разрез по центру тепловыделяющей сборки ВВЭР</a:t>
            </a:r>
            <a:r>
              <a:rPr lang="en-US" sz="1200" dirty="0"/>
              <a:t> [</a:t>
            </a:r>
            <a:r>
              <a:rPr lang="ru-RU" sz="1200" dirty="0"/>
              <a:t>№ ГР 20122034</a:t>
            </a:r>
            <a:r>
              <a:rPr lang="en-US" sz="1200" dirty="0"/>
              <a:t>]</a:t>
            </a:r>
            <a:r>
              <a:rPr lang="ru-RU" sz="1200" dirty="0"/>
              <a:t>.</a:t>
            </a:r>
            <a:br>
              <a:rPr lang="ru-RU" sz="1200" dirty="0"/>
            </a:br>
            <a:r>
              <a:rPr lang="ru-RU" sz="1200" dirty="0"/>
              <a:t>1 – центральное отверстие,</a:t>
            </a:r>
            <a:br>
              <a:rPr lang="ru-RU" sz="1200" dirty="0"/>
            </a:br>
            <a:r>
              <a:rPr lang="ru-RU" sz="1200" dirty="0"/>
              <a:t>2- канал для установки регулирующих стержней,</a:t>
            </a:r>
            <a:br>
              <a:rPr lang="ru-RU" sz="1200" dirty="0"/>
            </a:br>
            <a:r>
              <a:rPr lang="ru-RU" sz="1200" dirty="0"/>
              <a:t>3 – верхняя часть </a:t>
            </a:r>
            <a:r>
              <a:rPr lang="ru-RU" sz="1200" dirty="0" err="1"/>
              <a:t>твэла</a:t>
            </a:r>
            <a:r>
              <a:rPr lang="ru-RU" sz="1200" dirty="0"/>
              <a:t>,</a:t>
            </a:r>
            <a:br>
              <a:rPr lang="ru-RU" sz="1200" dirty="0"/>
            </a:br>
            <a:r>
              <a:rPr lang="ru-RU" sz="1200" dirty="0"/>
              <a:t>4 – регулирующий стержень,</a:t>
            </a:r>
            <a:br>
              <a:rPr lang="ru-RU" sz="1200" dirty="0"/>
            </a:br>
            <a:r>
              <a:rPr lang="ru-RU" sz="1200" dirty="0"/>
              <a:t>5 – средняя часть </a:t>
            </a:r>
            <a:r>
              <a:rPr lang="ru-RU" sz="1200" dirty="0" err="1"/>
              <a:t>твэла</a:t>
            </a:r>
            <a:r>
              <a:rPr lang="ru-RU" sz="1200" dirty="0"/>
              <a:t>, содержащая уран,</a:t>
            </a:r>
            <a:br>
              <a:rPr lang="ru-RU" sz="1200" dirty="0"/>
            </a:br>
            <a:r>
              <a:rPr lang="ru-RU" sz="1200" dirty="0"/>
              <a:t>6 – пустая часть регулирующего канала,</a:t>
            </a:r>
            <a:br>
              <a:rPr lang="ru-RU" sz="1200" dirty="0"/>
            </a:br>
            <a:r>
              <a:rPr lang="ru-RU" sz="1200" dirty="0"/>
              <a:t>7 – нижняя часть </a:t>
            </a:r>
            <a:r>
              <a:rPr lang="ru-RU" sz="1200" dirty="0" err="1"/>
              <a:t>твэла</a:t>
            </a:r>
            <a:r>
              <a:rPr lang="ru-RU" sz="1200" dirty="0"/>
              <a:t>.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4648200" y="4686300"/>
            <a:ext cx="4038600" cy="1439863"/>
          </a:xfrm>
        </p:spPr>
        <p:txBody>
          <a:bodyPr/>
          <a:lstStyle/>
          <a:p>
            <a:pPr marL="0" indent="0">
              <a:buNone/>
            </a:pPr>
            <a:r>
              <a:rPr lang="ru-RU" sz="1200" dirty="0"/>
              <a:t>Модель геометрии тепловыделяющей сборки </a:t>
            </a:r>
            <a:r>
              <a:rPr lang="en-US" sz="1200" dirty="0"/>
              <a:t>[doi:10.1088/1742-6596/1689/1/012043]</a:t>
            </a:r>
            <a:endParaRPr lang="ru-RU" sz="1200" dirty="0"/>
          </a:p>
        </p:txBody>
      </p:sp>
      <p:sp>
        <p:nvSpPr>
          <p:cNvPr id="2050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be-BY" dirty="0">
                <a:solidFill>
                  <a:srgbClr val="006600"/>
                </a:solidFill>
              </a:rPr>
              <a:t>                         </a:t>
            </a:r>
            <a:r>
              <a:rPr lang="ru-RU" altLang="be-BY" dirty="0">
                <a:solidFill>
                  <a:srgbClr val="006600"/>
                </a:solidFill>
              </a:rPr>
              <a:t>Минск</a:t>
            </a:r>
            <a:r>
              <a:rPr lang="en-GB" altLang="be-BY" dirty="0">
                <a:solidFill>
                  <a:srgbClr val="006600"/>
                </a:solidFill>
              </a:rPr>
              <a:t>, </a:t>
            </a:r>
            <a:r>
              <a:rPr lang="ru-RU" altLang="be-BY" dirty="0">
                <a:solidFill>
                  <a:srgbClr val="006600"/>
                </a:solidFill>
              </a:rPr>
              <a:t>28 марта</a:t>
            </a:r>
            <a:r>
              <a:rPr lang="en-GB" altLang="be-BY" dirty="0">
                <a:solidFill>
                  <a:srgbClr val="006600"/>
                </a:solidFill>
              </a:rPr>
              <a:t> 202</a:t>
            </a:r>
            <a:r>
              <a:rPr lang="ru-RU" altLang="be-BY" dirty="0">
                <a:solidFill>
                  <a:srgbClr val="006600"/>
                </a:solidFill>
              </a:rPr>
              <a:t>5</a:t>
            </a:r>
            <a:endParaRPr lang="en-US" altLang="be-BY" b="1" dirty="0">
              <a:solidFill>
                <a:srgbClr val="006600"/>
              </a:solidFill>
            </a:endParaRPr>
          </a:p>
        </p:txBody>
      </p:sp>
      <p:sp>
        <p:nvSpPr>
          <p:cNvPr id="2051" name="Номер слайда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7B3F2D3-FA83-461C-B94E-AFE8B3683A72}" type="slidenum">
              <a:rPr lang="en-US" altLang="be-BY" smtClean="0">
                <a:solidFill>
                  <a:srgbClr val="006600"/>
                </a:solidFill>
              </a:rPr>
              <a:pPr/>
              <a:t>3</a:t>
            </a:fld>
            <a:endParaRPr lang="en-US" altLang="be-BY">
              <a:solidFill>
                <a:srgbClr val="0066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973" y="1643742"/>
            <a:ext cx="3799114" cy="2918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1575" y="2101504"/>
            <a:ext cx="3589227" cy="2209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183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be-BY" sz="2400" b="1" dirty="0"/>
              <a:t>Входной файл </a:t>
            </a:r>
            <a:r>
              <a:rPr lang="en-US" altLang="be-BY" sz="2400" b="1" dirty="0"/>
              <a:t>AURORA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+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THEL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i="1" dirty="0">
                <a:solidFill>
                  <a:srgbClr val="666666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!---+----1----+----2----+----3----+----4----+----5----+----6----+----7----+----!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solidFill>
                  <a:srgbClr val="B1B1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case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solidFill>
                  <a:srgbClr val="B1B1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CASE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'E:\SCM\hellib-2.04.00\winT64\hy058n48g240_x64.dat'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'</a:t>
            </a:r>
            <a:r>
              <a:rPr lang="en-US" sz="1300" dirty="0" err="1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h.hrf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'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       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'</a:t>
            </a:r>
            <a:r>
              <a:rPr lang="en-US" sz="1300" dirty="0" err="1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Pincell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 example'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 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$</a:t>
            </a:r>
            <a:r>
              <a:rPr lang="en-US" sz="1300" dirty="0" err="1">
                <a:latin typeface="Courier New" pitchFamily="49" charset="0"/>
                <a:ea typeface="Nimbus Mono L"/>
                <a:cs typeface="Courier New" pitchFamily="49" charset="0"/>
              </a:rPr>
              <a:t>hp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 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PAR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"1.60/2"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ru-RU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 !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Half pitch !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$</a:t>
            </a:r>
            <a:r>
              <a:rPr lang="en-US" sz="1300" dirty="0" err="1">
                <a:latin typeface="Courier New" pitchFamily="49" charset="0"/>
                <a:ea typeface="Nimbus Mono L"/>
                <a:cs typeface="Courier New" pitchFamily="49" charset="0"/>
              </a:rPr>
              <a:t>rfu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PAR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"0.5"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 </a:t>
            </a:r>
            <a:r>
              <a:rPr lang="ru-RU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 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! Fuel outer radius        [cm] ! 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$</a:t>
            </a:r>
            <a:r>
              <a:rPr lang="en-US" sz="1300" dirty="0" err="1">
                <a:latin typeface="Courier New" pitchFamily="49" charset="0"/>
                <a:ea typeface="Nimbus Mono L"/>
                <a:cs typeface="Courier New" pitchFamily="49" charset="0"/>
              </a:rPr>
              <a:t>rcl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PAR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"0.6"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 </a:t>
            </a:r>
            <a:r>
              <a:rPr lang="ru-RU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 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! Clad radius        [cm] !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H2O  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MAT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0.7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1001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 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11.18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;  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8016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88.82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UO2  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MAT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10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92235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  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3.0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; 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92238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97.00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; 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8001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ZIR  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MAT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6.5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40002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100.0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i="1" dirty="0">
                <a:solidFill>
                  <a:srgbClr val="666666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!--------------------------------------------------------------------!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pin  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CCS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0.5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0.6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//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fuel,</a:t>
            </a:r>
            <a:r>
              <a:rPr lang="ru-RU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clad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</p:txBody>
      </p:sp>
      <p:sp>
        <p:nvSpPr>
          <p:cNvPr id="2050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be-BY" dirty="0">
                <a:solidFill>
                  <a:srgbClr val="006600"/>
                </a:solidFill>
              </a:rPr>
              <a:t>                         </a:t>
            </a:r>
            <a:r>
              <a:rPr lang="ru-RU" altLang="be-BY" dirty="0">
                <a:solidFill>
                  <a:srgbClr val="006600"/>
                </a:solidFill>
              </a:rPr>
              <a:t>Минск</a:t>
            </a:r>
            <a:r>
              <a:rPr lang="en-GB" altLang="be-BY" dirty="0">
                <a:solidFill>
                  <a:srgbClr val="006600"/>
                </a:solidFill>
              </a:rPr>
              <a:t>, </a:t>
            </a:r>
            <a:r>
              <a:rPr lang="ru-RU" altLang="be-BY" dirty="0">
                <a:solidFill>
                  <a:srgbClr val="006600"/>
                </a:solidFill>
              </a:rPr>
              <a:t>28 марта</a:t>
            </a:r>
            <a:r>
              <a:rPr lang="en-GB" altLang="be-BY" dirty="0">
                <a:solidFill>
                  <a:srgbClr val="006600"/>
                </a:solidFill>
              </a:rPr>
              <a:t> 202</a:t>
            </a:r>
            <a:r>
              <a:rPr lang="ru-RU" altLang="be-BY" dirty="0">
                <a:solidFill>
                  <a:srgbClr val="006600"/>
                </a:solidFill>
              </a:rPr>
              <a:t>5</a:t>
            </a:r>
            <a:endParaRPr lang="en-US" altLang="be-BY" b="1" dirty="0">
              <a:solidFill>
                <a:srgbClr val="006600"/>
              </a:solidFill>
            </a:endParaRPr>
          </a:p>
        </p:txBody>
      </p:sp>
      <p:sp>
        <p:nvSpPr>
          <p:cNvPr id="2051" name="Номер слайда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7B3F2D3-FA83-461C-B94E-AFE8B3683A72}" type="slidenum">
              <a:rPr lang="en-US" altLang="be-BY" smtClean="0">
                <a:solidFill>
                  <a:srgbClr val="006600"/>
                </a:solidFill>
              </a:rPr>
              <a:pPr/>
              <a:t>4</a:t>
            </a:fld>
            <a:endParaRPr lang="en-US" altLang="be-BY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55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be-BY" sz="2400" b="1" dirty="0"/>
              <a:t>Входной файл </a:t>
            </a:r>
            <a:r>
              <a:rPr lang="en-US" altLang="be-BY" sz="2400" b="1" dirty="0"/>
              <a:t>AURORA</a:t>
            </a: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cell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STR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((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"- $</a:t>
            </a:r>
            <a:r>
              <a:rPr lang="en-US" sz="1300" dirty="0" err="1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hp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"-$</a:t>
            </a:r>
            <a:r>
              <a:rPr lang="en-US" sz="1300" dirty="0" err="1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hp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"-$</a:t>
            </a:r>
            <a:r>
              <a:rPr lang="en-US" sz="1300" dirty="0" err="1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hp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 $</a:t>
            </a:r>
            <a:r>
              <a:rPr lang="en-US" sz="1300" dirty="0" err="1">
                <a:latin typeface="Courier New" pitchFamily="49" charset="0"/>
                <a:ea typeface="Nimbus Mono L"/>
                <a:cs typeface="Courier New" pitchFamily="49" charset="0"/>
              </a:rPr>
              <a:t>hp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$</a:t>
            </a:r>
            <a:r>
              <a:rPr lang="en-US" sz="1300" dirty="0" err="1">
                <a:latin typeface="Courier New" pitchFamily="49" charset="0"/>
                <a:ea typeface="Nimbus Mono L"/>
                <a:cs typeface="Courier New" pitchFamily="49" charset="0"/>
              </a:rPr>
              <a:t>hp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,$</a:t>
            </a:r>
            <a:r>
              <a:rPr lang="en-US" sz="1300" dirty="0" err="1">
                <a:latin typeface="Courier New" pitchFamily="49" charset="0"/>
                <a:ea typeface="Nimbus Mono L"/>
                <a:cs typeface="Courier New" pitchFamily="49" charset="0"/>
              </a:rPr>
              <a:t>hp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$</a:t>
            </a:r>
            <a:r>
              <a:rPr lang="en-US" sz="1300" dirty="0" err="1">
                <a:latin typeface="Courier New" pitchFamily="49" charset="0"/>
                <a:ea typeface="Nimbus Mono L"/>
                <a:cs typeface="Courier New" pitchFamily="49" charset="0"/>
              </a:rPr>
              <a:t>hp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"- $</a:t>
            </a:r>
            <a:r>
              <a:rPr lang="en-US" sz="1300" dirty="0" err="1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hp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 </a:t>
            </a:r>
            <a:r>
              <a:rPr lang="en-US" sz="1300" i="1" dirty="0">
                <a:solidFill>
                  <a:srgbClr val="666666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! 1-4 !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        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"- $</a:t>
            </a:r>
            <a:r>
              <a:rPr lang="en-US" sz="1300" dirty="0" err="1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hp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 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, $</a:t>
            </a:r>
            <a:r>
              <a:rPr lang="en-US" sz="1300" dirty="0" err="1">
                <a:latin typeface="Courier New" pitchFamily="49" charset="0"/>
                <a:ea typeface="Nimbus Mono L"/>
                <a:cs typeface="Courier New" pitchFamily="49" charset="0"/>
              </a:rPr>
              <a:t>hp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$</a:t>
            </a:r>
            <a:r>
              <a:rPr lang="en-US" sz="1300" dirty="0" err="1">
                <a:latin typeface="Courier New" pitchFamily="49" charset="0"/>
                <a:ea typeface="Nimbus Mono L"/>
                <a:cs typeface="Courier New" pitchFamily="49" charset="0"/>
              </a:rPr>
              <a:t>hp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 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,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"- $</a:t>
            </a:r>
            <a:r>
              <a:rPr lang="en-US" sz="1300" dirty="0" err="1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hp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i="1" dirty="0">
                <a:solidFill>
                  <a:srgbClr val="666666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! 5-8 !</a:t>
            </a:r>
            <a:endParaRPr lang="ru-RU" sz="1300" i="1" dirty="0">
              <a:solidFill>
                <a:srgbClr val="666666"/>
              </a:solidFill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        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"-$</a:t>
            </a:r>
            <a:r>
              <a:rPr lang="en-US" sz="1300" dirty="0" err="1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rcl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 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,$</a:t>
            </a:r>
            <a:r>
              <a:rPr lang="en-US" sz="1300" dirty="0" err="1">
                <a:latin typeface="Courier New" pitchFamily="49" charset="0"/>
                <a:ea typeface="Nimbus Mono L"/>
                <a:cs typeface="Courier New" pitchFamily="49" charset="0"/>
              </a:rPr>
              <a:t>rcl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$</a:t>
            </a:r>
            <a:r>
              <a:rPr lang="en-US" sz="1300" dirty="0" err="1">
                <a:latin typeface="Courier New" pitchFamily="49" charset="0"/>
                <a:ea typeface="Nimbus Mono L"/>
                <a:cs typeface="Courier New" pitchFamily="49" charset="0"/>
              </a:rPr>
              <a:t>rcl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 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,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"-$</a:t>
            </a:r>
            <a:r>
              <a:rPr lang="en-US" sz="1300" dirty="0" err="1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rcl</a:t>
            </a:r>
            <a:r>
              <a:rPr lang="en-US" sz="13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i="1" dirty="0">
                <a:solidFill>
                  <a:srgbClr val="666666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! 9-12!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4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,cool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pin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5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2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6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10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9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,cool;  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6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3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7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11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10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,cool;  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7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4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8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12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11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,cool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System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CNX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cell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System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BDRY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((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))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 err="1">
                <a:latin typeface="Courier New" pitchFamily="49" charset="0"/>
                <a:ea typeface="Nimbus Mono L"/>
                <a:cs typeface="Courier New" pitchFamily="49" charset="0"/>
              </a:rPr>
              <a:t>ovm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 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OVLM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H2O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/*-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-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cool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              UO2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/*-*-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fuel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              ZIR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/*-*-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clad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 err="1">
                <a:latin typeface="Courier New" pitchFamily="49" charset="0"/>
                <a:ea typeface="Nimbus Mono L"/>
                <a:cs typeface="Courier New" pitchFamily="49" charset="0"/>
              </a:rPr>
              <a:t>ovd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 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OVLD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/*-**)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 err="1">
                <a:latin typeface="Courier New" pitchFamily="49" charset="0"/>
                <a:ea typeface="Nimbus Mono L"/>
                <a:cs typeface="Courier New" pitchFamily="49" charset="0"/>
              </a:rPr>
              <a:t>ovt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 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OVLT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555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/*-**)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 err="1">
                <a:latin typeface="Courier New" pitchFamily="49" charset="0"/>
                <a:ea typeface="Nimbus Mono L"/>
                <a:cs typeface="Courier New" pitchFamily="49" charset="0"/>
              </a:rPr>
              <a:t>osm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 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OVSM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 err="1">
                <a:latin typeface="Courier New" pitchFamily="49" charset="0"/>
                <a:ea typeface="Nimbus Mono L"/>
                <a:cs typeface="Courier New" pitchFamily="49" charset="0"/>
              </a:rPr>
              <a:t>ovm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 err="1">
                <a:latin typeface="Courier New" pitchFamily="49" charset="0"/>
                <a:ea typeface="Nimbus Mono L"/>
                <a:cs typeface="Courier New" pitchFamily="49" charset="0"/>
              </a:rPr>
              <a:t>osd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 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OVSD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 err="1">
                <a:latin typeface="Courier New" pitchFamily="49" charset="0"/>
                <a:ea typeface="Nimbus Mono L"/>
                <a:cs typeface="Courier New" pitchFamily="49" charset="0"/>
              </a:rPr>
              <a:t>ovd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 err="1">
                <a:latin typeface="Courier New" pitchFamily="49" charset="0"/>
                <a:ea typeface="Nimbus Mono L"/>
                <a:cs typeface="Courier New" pitchFamily="49" charset="0"/>
              </a:rPr>
              <a:t>ost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 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OVST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 err="1">
                <a:latin typeface="Courier New" pitchFamily="49" charset="0"/>
                <a:ea typeface="Nimbus Mono L"/>
                <a:cs typeface="Courier New" pitchFamily="49" charset="0"/>
              </a:rPr>
              <a:t>ovt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 err="1">
                <a:latin typeface="Courier New" pitchFamily="49" charset="0"/>
                <a:ea typeface="Nimbus Mono L"/>
                <a:cs typeface="Courier New" pitchFamily="49" charset="0"/>
              </a:rPr>
              <a:t>st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  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STAT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osm,osd,ost,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38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pa   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PATH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(/(</a:t>
            </a:r>
            <a:r>
              <a:rPr lang="en-US" sz="1300" dirty="0" err="1">
                <a:latin typeface="Courier New" pitchFamily="49" charset="0"/>
                <a:ea typeface="Nimbus Mono L"/>
                <a:cs typeface="Courier New" pitchFamily="49" charset="0"/>
              </a:rPr>
              <a:t>st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10000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</a:t>
            </a:r>
            <a:r>
              <a:rPr lang="en-US" sz="13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10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300" dirty="0">
                <a:solidFill>
                  <a:srgbClr val="B1B1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case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  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300" dirty="0">
                <a:latin typeface="Courier New" pitchFamily="49" charset="0"/>
                <a:ea typeface="Nimbus Mono L"/>
                <a:cs typeface="Courier New" pitchFamily="49" charset="0"/>
              </a:rPr>
              <a:t> RUN</a:t>
            </a:r>
            <a:r>
              <a:rPr lang="en-US" sz="13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()</a:t>
            </a:r>
            <a:endParaRPr lang="be-BY" sz="1300" dirty="0">
              <a:latin typeface="Courier New" pitchFamily="49" charset="0"/>
              <a:ea typeface="Nimbus Mono L"/>
              <a:cs typeface="Courier New" pitchFamily="49" charset="0"/>
            </a:endParaRPr>
          </a:p>
        </p:txBody>
      </p:sp>
      <p:sp>
        <p:nvSpPr>
          <p:cNvPr id="2050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be-BY" dirty="0">
                <a:solidFill>
                  <a:srgbClr val="006600"/>
                </a:solidFill>
              </a:rPr>
              <a:t>                         </a:t>
            </a:r>
            <a:r>
              <a:rPr lang="ru-RU" altLang="be-BY" dirty="0">
                <a:solidFill>
                  <a:srgbClr val="006600"/>
                </a:solidFill>
              </a:rPr>
              <a:t>Минск</a:t>
            </a:r>
            <a:r>
              <a:rPr lang="en-GB" altLang="be-BY" dirty="0">
                <a:solidFill>
                  <a:srgbClr val="006600"/>
                </a:solidFill>
              </a:rPr>
              <a:t>, </a:t>
            </a:r>
            <a:r>
              <a:rPr lang="ru-RU" altLang="be-BY" dirty="0">
                <a:solidFill>
                  <a:srgbClr val="006600"/>
                </a:solidFill>
              </a:rPr>
              <a:t>28 марта</a:t>
            </a:r>
            <a:r>
              <a:rPr lang="en-GB" altLang="be-BY" dirty="0">
                <a:solidFill>
                  <a:srgbClr val="006600"/>
                </a:solidFill>
              </a:rPr>
              <a:t> 202</a:t>
            </a:r>
            <a:r>
              <a:rPr lang="ru-RU" altLang="be-BY" dirty="0">
                <a:solidFill>
                  <a:srgbClr val="006600"/>
                </a:solidFill>
              </a:rPr>
              <a:t>5</a:t>
            </a:r>
            <a:endParaRPr lang="en-US" altLang="be-BY" b="1" dirty="0">
              <a:solidFill>
                <a:srgbClr val="006600"/>
              </a:solidFill>
            </a:endParaRPr>
          </a:p>
        </p:txBody>
      </p:sp>
      <p:sp>
        <p:nvSpPr>
          <p:cNvPr id="2051" name="Номер слайда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7B3F2D3-FA83-461C-B94E-AFE8B3683A72}" type="slidenum">
              <a:rPr lang="en-US" altLang="be-BY" smtClean="0">
                <a:solidFill>
                  <a:srgbClr val="006600"/>
                </a:solidFill>
              </a:rPr>
              <a:pPr/>
              <a:t>5</a:t>
            </a:fld>
            <a:endParaRPr lang="en-US" altLang="be-BY">
              <a:solidFill>
                <a:srgbClr val="00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55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b="1" dirty="0"/>
              <a:t>Задание материального состава</a:t>
            </a:r>
            <a:r>
              <a:rPr lang="en-US" sz="2400" b="1" dirty="0"/>
              <a:t> </a:t>
            </a:r>
            <a:r>
              <a:rPr lang="ru-RU" sz="2400" b="1" dirty="0"/>
              <a:t>в </a:t>
            </a:r>
            <a:r>
              <a:rPr lang="en-US" sz="2400" b="1" dirty="0"/>
              <a:t>HELIOS</a:t>
            </a:r>
            <a:endParaRPr lang="en-US" altLang="be-BY" sz="2400" b="1" dirty="0"/>
          </a:p>
        </p:txBody>
      </p:sp>
      <p:sp>
        <p:nvSpPr>
          <p:cNvPr id="2050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be-BY" dirty="0">
                <a:solidFill>
                  <a:srgbClr val="006600"/>
                </a:solidFill>
              </a:rPr>
              <a:t>                         </a:t>
            </a:r>
            <a:r>
              <a:rPr lang="ru-RU" altLang="be-BY" dirty="0">
                <a:solidFill>
                  <a:srgbClr val="006600"/>
                </a:solidFill>
              </a:rPr>
              <a:t>Минск</a:t>
            </a:r>
            <a:r>
              <a:rPr lang="en-GB" altLang="be-BY" dirty="0">
                <a:solidFill>
                  <a:srgbClr val="006600"/>
                </a:solidFill>
              </a:rPr>
              <a:t>, </a:t>
            </a:r>
            <a:r>
              <a:rPr lang="ru-RU" altLang="be-BY" dirty="0">
                <a:solidFill>
                  <a:srgbClr val="006600"/>
                </a:solidFill>
              </a:rPr>
              <a:t>28 марта</a:t>
            </a:r>
            <a:r>
              <a:rPr lang="en-GB" altLang="be-BY" dirty="0">
                <a:solidFill>
                  <a:srgbClr val="006600"/>
                </a:solidFill>
              </a:rPr>
              <a:t> 202</a:t>
            </a:r>
            <a:r>
              <a:rPr lang="ru-RU" altLang="be-BY" dirty="0">
                <a:solidFill>
                  <a:srgbClr val="006600"/>
                </a:solidFill>
              </a:rPr>
              <a:t>5</a:t>
            </a:r>
            <a:endParaRPr lang="en-US" altLang="be-BY" b="1" dirty="0">
              <a:solidFill>
                <a:srgbClr val="006600"/>
              </a:solidFill>
            </a:endParaRPr>
          </a:p>
        </p:txBody>
      </p:sp>
      <p:sp>
        <p:nvSpPr>
          <p:cNvPr id="2051" name="Номер слайда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7B3F2D3-FA83-461C-B94E-AFE8B3683A72}" type="slidenum">
              <a:rPr lang="en-US" altLang="be-BY" smtClean="0">
                <a:solidFill>
                  <a:srgbClr val="006600"/>
                </a:solidFill>
              </a:rPr>
              <a:pPr/>
              <a:t>6</a:t>
            </a:fld>
            <a:endParaRPr lang="en-US" altLang="be-BY">
              <a:solidFill>
                <a:srgbClr val="0066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be-BY" sz="1200" dirty="0">
                <a:latin typeface="+mj-lt"/>
              </a:rPr>
              <a:t>Команда </a:t>
            </a:r>
            <a:r>
              <a:rPr lang="en-US" sz="1200" dirty="0">
                <a:latin typeface="+mj-lt"/>
              </a:rPr>
              <a:t>MAT</a:t>
            </a:r>
            <a:r>
              <a:rPr lang="ru-RU" sz="1200" dirty="0">
                <a:latin typeface="+mj-lt"/>
              </a:rPr>
              <a:t>.</a:t>
            </a:r>
            <a:endParaRPr lang="en-US" sz="1200" dirty="0">
              <a:latin typeface="+mj-lt"/>
            </a:endParaRPr>
          </a:p>
          <a:p>
            <a:pPr marL="0" indent="0">
              <a:buNone/>
            </a:pPr>
            <a:r>
              <a:rPr lang="ru-RU" sz="1200" dirty="0">
                <a:latin typeface="+mj-lt"/>
              </a:rPr>
              <a:t>Служит для задания изотопного состава материалов.</a:t>
            </a:r>
          </a:p>
          <a:p>
            <a:pPr marL="720000" indent="0">
              <a:buNone/>
            </a:pPr>
            <a:r>
              <a:rPr lang="ru-RU" sz="1200" dirty="0">
                <a:latin typeface="+mj-lt"/>
              </a:rPr>
              <a:t>Использование:</a:t>
            </a:r>
          </a:p>
          <a:p>
            <a:pPr marL="720000" indent="0">
              <a:buNone/>
            </a:pPr>
            <a:r>
              <a:rPr lang="ru-RU" sz="12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ru-RU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ru-RU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MAT</a:t>
            </a:r>
            <a:r>
              <a:rPr lang="ru-RU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( [NB/] [d] / i</a:t>
            </a:r>
            <a:r>
              <a:rPr lang="ru-RU" sz="12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ru-RU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c</a:t>
            </a:r>
            <a:r>
              <a:rPr lang="ru-RU" sz="12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ru-RU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[; i</a:t>
            </a:r>
            <a:r>
              <a:rPr lang="ru-RU" sz="12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ru-RU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, c</a:t>
            </a:r>
            <a:r>
              <a:rPr lang="ru-RU" sz="1200" baseline="-25000" dirty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ru-RU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] … )</a:t>
            </a:r>
          </a:p>
          <a:p>
            <a:pPr marL="720000"/>
            <a:r>
              <a:rPr lang="ru-RU" sz="1200" i="1" dirty="0" err="1">
                <a:latin typeface="+mj-lt"/>
              </a:rPr>
              <a:t>name</a:t>
            </a:r>
            <a:r>
              <a:rPr lang="ru-RU" sz="1200" dirty="0">
                <a:latin typeface="+mj-lt"/>
              </a:rPr>
              <a:t> – имя, представляющее определяемый здесь материал;</a:t>
            </a:r>
          </a:p>
          <a:p>
            <a:pPr marL="720000"/>
            <a:r>
              <a:rPr lang="ru-RU" sz="1200" dirty="0">
                <a:latin typeface="+mj-lt"/>
              </a:rPr>
              <a:t>NB – слово NB, указывающее, что материал не выгорающий;</a:t>
            </a:r>
          </a:p>
          <a:p>
            <a:pPr marL="720000"/>
            <a:r>
              <a:rPr lang="ru-RU" sz="1200" dirty="0">
                <a:latin typeface="+mj-lt"/>
              </a:rPr>
              <a:t>d – плотность в г/см³, [0]: ввод атомной плотности;</a:t>
            </a:r>
          </a:p>
          <a:p>
            <a:pPr marL="982663" indent="1257300">
              <a:buNone/>
            </a:pPr>
            <a:r>
              <a:rPr lang="ru-RU" sz="1200" dirty="0">
                <a:latin typeface="+mj-lt"/>
              </a:rPr>
              <a:t>&gt;0: плотность материала (ввод весовых долей);</a:t>
            </a:r>
          </a:p>
          <a:p>
            <a:pPr marL="982663" indent="1257300">
              <a:buNone/>
            </a:pPr>
            <a:r>
              <a:rPr lang="ru-RU" sz="1200" dirty="0">
                <a:latin typeface="+mj-lt"/>
              </a:rPr>
              <a:t>&lt;0: ввод атомной плотности в тяжелом металле при нулевом выгорании</a:t>
            </a:r>
            <a:r>
              <a:rPr lang="en-US" sz="1200" dirty="0">
                <a:latin typeface="+mj-lt"/>
              </a:rPr>
              <a:t>.</a:t>
            </a:r>
          </a:p>
          <a:p>
            <a:pPr marL="720000" indent="0">
              <a:buNone/>
            </a:pPr>
            <a:r>
              <a:rPr lang="ru-RU" sz="1200" dirty="0">
                <a:latin typeface="+mj-lt"/>
              </a:rPr>
              <a:t>Пример:</a:t>
            </a:r>
          </a:p>
          <a:p>
            <a:pPr marL="720000" lvl="0" indent="0">
              <a:spcAft>
                <a:spcPts val="0"/>
              </a:spcAft>
              <a:buNone/>
            </a:pPr>
            <a:r>
              <a:rPr lang="en-US" sz="12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H2O    </a:t>
            </a:r>
            <a:r>
              <a:rPr lang="en-US" sz="12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=</a:t>
            </a:r>
            <a:r>
              <a:rPr lang="en-US" sz="12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MAT</a:t>
            </a:r>
            <a:r>
              <a:rPr lang="en-US" sz="12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(</a:t>
            </a:r>
            <a:r>
              <a:rPr lang="en-US" sz="12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</a:t>
            </a:r>
            <a:r>
              <a:rPr lang="en-US" sz="12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0.7</a:t>
            </a:r>
            <a:r>
              <a:rPr lang="en-US" sz="12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/</a:t>
            </a:r>
            <a:r>
              <a:rPr lang="en-US" sz="12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</a:t>
            </a:r>
            <a:r>
              <a:rPr lang="en-US" sz="12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1001</a:t>
            </a:r>
            <a:r>
              <a:rPr lang="en-US" sz="12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 </a:t>
            </a:r>
            <a:r>
              <a:rPr lang="en-US" sz="12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11.18</a:t>
            </a:r>
            <a:r>
              <a:rPr lang="en-US" sz="12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;  </a:t>
            </a:r>
            <a:r>
              <a:rPr lang="en-US" sz="12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8016</a:t>
            </a:r>
            <a:r>
              <a:rPr lang="en-US" sz="12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</a:t>
            </a:r>
            <a:r>
              <a:rPr lang="en-US" sz="12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88.82</a:t>
            </a:r>
            <a:r>
              <a:rPr lang="en-US" sz="12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)</a:t>
            </a:r>
            <a:endParaRPr lang="be-BY" sz="1200" dirty="0">
              <a:latin typeface="Courier New" panose="02070309020205020404" pitchFamily="49" charset="0"/>
              <a:ea typeface="Nimbus Mono L"/>
              <a:cs typeface="Courier New" panose="02070309020205020404" pitchFamily="49" charset="0"/>
            </a:endParaRPr>
          </a:p>
          <a:p>
            <a:pPr>
              <a:buFont typeface="+mj-lt"/>
              <a:buAutoNum type="arabicPeriod" startAt="2"/>
            </a:pPr>
            <a:r>
              <a:rPr lang="be-BY" sz="1200" dirty="0">
                <a:latin typeface="+mj-lt"/>
              </a:rPr>
              <a:t>Команда </a:t>
            </a:r>
            <a:r>
              <a:rPr lang="en-US" sz="1200" dirty="0">
                <a:latin typeface="+mj-lt"/>
              </a:rPr>
              <a:t>OVLM</a:t>
            </a:r>
            <a:r>
              <a:rPr lang="be-BY" sz="1200" dirty="0">
                <a:latin typeface="+mj-lt"/>
              </a:rPr>
              <a:t> (сокращение от </a:t>
            </a:r>
            <a:r>
              <a:rPr lang="en-US" sz="1200" dirty="0" err="1">
                <a:latin typeface="+mj-lt"/>
              </a:rPr>
              <a:t>OVerLay</a:t>
            </a:r>
            <a:r>
              <a:rPr lang="en-US" sz="1200" dirty="0">
                <a:latin typeface="+mj-lt"/>
              </a:rPr>
              <a:t> Material</a:t>
            </a:r>
            <a:r>
              <a:rPr lang="be-BY" sz="1200" dirty="0">
                <a:latin typeface="+mj-lt"/>
              </a:rPr>
              <a:t>).</a:t>
            </a:r>
          </a:p>
          <a:p>
            <a:pPr marL="720000" indent="0">
              <a:buNone/>
            </a:pPr>
            <a:r>
              <a:rPr lang="ru-RU" sz="1200" dirty="0">
                <a:latin typeface="+mj-lt"/>
              </a:rPr>
              <a:t>Использование:</a:t>
            </a:r>
          </a:p>
          <a:p>
            <a:pPr marL="720000" indent="0">
              <a:buNone/>
            </a:pPr>
            <a:r>
              <a:rPr lang="ru-RU" sz="1200" i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ru-RU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ru-RU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OVLM</a:t>
            </a:r>
            <a:r>
              <a:rPr lang="ru-RU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( </a:t>
            </a:r>
            <a:r>
              <a:rPr lang="ru-RU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mid</a:t>
            </a:r>
            <a:r>
              <a:rPr lang="ru-RU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ru-RU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ru-RU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[, </a:t>
            </a:r>
            <a:r>
              <a:rPr lang="ru-RU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ru-RU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] ... [ /</a:t>
            </a:r>
            <a:r>
              <a:rPr lang="ru-RU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mid</a:t>
            </a:r>
            <a:r>
              <a:rPr lang="ru-RU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ru-RU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ru-RU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[, </a:t>
            </a:r>
            <a:r>
              <a:rPr lang="ru-RU" sz="1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pid</a:t>
            </a:r>
            <a:r>
              <a:rPr lang="ru-RU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]...] ... )</a:t>
            </a:r>
          </a:p>
          <a:p>
            <a:pPr marL="720000"/>
            <a:r>
              <a:rPr lang="ru-RU" sz="1200" i="1" dirty="0" err="1">
                <a:latin typeface="+mj-lt"/>
              </a:rPr>
              <a:t>name</a:t>
            </a:r>
            <a:r>
              <a:rPr lang="ru-RU" sz="1200" dirty="0">
                <a:latin typeface="+mj-lt"/>
              </a:rPr>
              <a:t> – представляет присвоение материалов регионам системы.</a:t>
            </a:r>
          </a:p>
          <a:p>
            <a:pPr marL="720000"/>
            <a:r>
              <a:rPr lang="ru-RU" sz="1200" dirty="0" err="1">
                <a:latin typeface="+mj-lt"/>
              </a:rPr>
              <a:t>mid</a:t>
            </a:r>
            <a:r>
              <a:rPr lang="ru-RU" sz="1200" dirty="0">
                <a:latin typeface="+mj-lt"/>
              </a:rPr>
              <a:t> – идентификатор материала, относящийся к одному или нескольким материалам, или неявно через их регионы.</a:t>
            </a:r>
          </a:p>
          <a:p>
            <a:pPr marL="720000"/>
            <a:r>
              <a:rPr lang="ru-RU" sz="1200" dirty="0" err="1">
                <a:latin typeface="+mj-lt"/>
              </a:rPr>
              <a:t>pid</a:t>
            </a:r>
            <a:r>
              <a:rPr lang="ru-RU" sz="1200" dirty="0">
                <a:latin typeface="+mj-lt"/>
              </a:rPr>
              <a:t> – идентификатор места расположения, относящийся напрямую или косвенно к одному или нескольким регионам.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200" dirty="0" err="1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ovm</a:t>
            </a:r>
            <a:r>
              <a:rPr lang="en-US" sz="12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   </a:t>
            </a:r>
            <a:r>
              <a:rPr lang="en-US" sz="12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=</a:t>
            </a:r>
            <a:r>
              <a:rPr lang="en-US" sz="12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OVLM</a:t>
            </a:r>
            <a:r>
              <a:rPr lang="en-US" sz="12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(</a:t>
            </a:r>
            <a:r>
              <a:rPr lang="en-US" sz="12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H2O</a:t>
            </a:r>
            <a:r>
              <a:rPr lang="en-US" sz="12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/*-</a:t>
            </a:r>
            <a:r>
              <a:rPr lang="en-US" sz="12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0</a:t>
            </a:r>
            <a:r>
              <a:rPr lang="en-US" sz="12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-</a:t>
            </a:r>
            <a:r>
              <a:rPr lang="en-US" sz="12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cool</a:t>
            </a:r>
            <a:r>
              <a:rPr lang="en-US" sz="12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/</a:t>
            </a:r>
            <a:endParaRPr lang="be-BY" sz="1200" dirty="0">
              <a:latin typeface="Courier New" panose="02070309020205020404" pitchFamily="49" charset="0"/>
              <a:ea typeface="Nimbus Mono L"/>
              <a:cs typeface="Courier New" panose="02070309020205020404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2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              UO2</a:t>
            </a:r>
            <a:r>
              <a:rPr lang="en-US" sz="12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/*-*-</a:t>
            </a:r>
            <a:r>
              <a:rPr lang="en-US" sz="12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fuel</a:t>
            </a:r>
            <a:r>
              <a:rPr lang="en-US" sz="12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/</a:t>
            </a:r>
            <a:endParaRPr lang="be-BY" sz="1200" dirty="0">
              <a:latin typeface="Courier New" panose="02070309020205020404" pitchFamily="49" charset="0"/>
              <a:ea typeface="Nimbus Mono L"/>
              <a:cs typeface="Courier New" panose="02070309020205020404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2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              ZIR</a:t>
            </a:r>
            <a:r>
              <a:rPr lang="en-US" sz="12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/*-*-</a:t>
            </a:r>
            <a:r>
              <a:rPr lang="en-US" sz="12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clad</a:t>
            </a:r>
            <a:r>
              <a:rPr lang="en-US" sz="12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)</a:t>
            </a:r>
            <a:endParaRPr lang="ru-RU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890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2400" b="1" dirty="0"/>
              <a:t>Задание температуры/плотности в </a:t>
            </a:r>
            <a:r>
              <a:rPr lang="en-US" sz="2400" b="1" dirty="0"/>
              <a:t>HELIOS</a:t>
            </a:r>
            <a:endParaRPr lang="en-US" altLang="be-BY" sz="2400" b="1" dirty="0"/>
          </a:p>
        </p:txBody>
      </p:sp>
      <p:sp>
        <p:nvSpPr>
          <p:cNvPr id="2050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be-BY" dirty="0">
                <a:solidFill>
                  <a:srgbClr val="006600"/>
                </a:solidFill>
              </a:rPr>
              <a:t>                         </a:t>
            </a:r>
            <a:r>
              <a:rPr lang="ru-RU" altLang="be-BY" dirty="0">
                <a:solidFill>
                  <a:srgbClr val="006600"/>
                </a:solidFill>
              </a:rPr>
              <a:t>Минск</a:t>
            </a:r>
            <a:r>
              <a:rPr lang="en-GB" altLang="be-BY" dirty="0">
                <a:solidFill>
                  <a:srgbClr val="006600"/>
                </a:solidFill>
              </a:rPr>
              <a:t>, </a:t>
            </a:r>
            <a:r>
              <a:rPr lang="ru-RU" altLang="be-BY" dirty="0">
                <a:solidFill>
                  <a:srgbClr val="006600"/>
                </a:solidFill>
              </a:rPr>
              <a:t>28 марта</a:t>
            </a:r>
            <a:r>
              <a:rPr lang="en-GB" altLang="be-BY" dirty="0">
                <a:solidFill>
                  <a:srgbClr val="006600"/>
                </a:solidFill>
              </a:rPr>
              <a:t> 202</a:t>
            </a:r>
            <a:r>
              <a:rPr lang="ru-RU" altLang="be-BY" dirty="0">
                <a:solidFill>
                  <a:srgbClr val="006600"/>
                </a:solidFill>
              </a:rPr>
              <a:t>5</a:t>
            </a:r>
            <a:endParaRPr lang="en-US" altLang="be-BY" b="1" dirty="0">
              <a:solidFill>
                <a:srgbClr val="006600"/>
              </a:solidFill>
            </a:endParaRPr>
          </a:p>
        </p:txBody>
      </p:sp>
      <p:sp>
        <p:nvSpPr>
          <p:cNvPr id="2051" name="Номер слайда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7B3F2D3-FA83-461C-B94E-AFE8B3683A72}" type="slidenum">
              <a:rPr lang="en-US" altLang="be-BY" smtClean="0">
                <a:solidFill>
                  <a:srgbClr val="006600"/>
                </a:solidFill>
              </a:rPr>
              <a:pPr/>
              <a:t>7</a:t>
            </a:fld>
            <a:endParaRPr lang="en-US" altLang="be-BY">
              <a:solidFill>
                <a:srgbClr val="0066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be-BY" sz="1200" dirty="0">
                <a:latin typeface="+mj-lt"/>
              </a:rPr>
              <a:t>Команда </a:t>
            </a:r>
            <a:r>
              <a:rPr lang="en-US" sz="1200" dirty="0">
                <a:latin typeface="+mj-lt"/>
              </a:rPr>
              <a:t>OVLT</a:t>
            </a:r>
            <a:r>
              <a:rPr lang="be-BY" sz="1200" dirty="0"/>
              <a:t> (сокращение от </a:t>
            </a:r>
            <a:r>
              <a:rPr lang="en-US" sz="1200" dirty="0" err="1"/>
              <a:t>OVerLay</a:t>
            </a:r>
            <a:r>
              <a:rPr lang="en-US" sz="1200" dirty="0"/>
              <a:t> Temperature)</a:t>
            </a:r>
            <a:r>
              <a:rPr lang="ru-RU" sz="1200" dirty="0">
                <a:latin typeface="+mj-lt"/>
              </a:rPr>
              <a:t>.</a:t>
            </a:r>
          </a:p>
          <a:p>
            <a:pPr>
              <a:buFont typeface="+mj-lt"/>
              <a:buAutoNum type="arabicPeriod" startAt="2"/>
            </a:pPr>
            <a:r>
              <a:rPr lang="be-BY" sz="1200" dirty="0">
                <a:latin typeface="+mj-lt"/>
              </a:rPr>
              <a:t>Команда </a:t>
            </a:r>
            <a:r>
              <a:rPr lang="en-US" sz="1200" dirty="0">
                <a:latin typeface="+mj-lt"/>
              </a:rPr>
              <a:t>OVLD</a:t>
            </a:r>
            <a:r>
              <a:rPr lang="be-BY" sz="1200" dirty="0">
                <a:latin typeface="+mj-lt"/>
              </a:rPr>
              <a:t> (сокращение от </a:t>
            </a:r>
            <a:r>
              <a:rPr lang="en-US" sz="1200" dirty="0" err="1">
                <a:latin typeface="+mj-lt"/>
              </a:rPr>
              <a:t>OVerLay</a:t>
            </a:r>
            <a:r>
              <a:rPr lang="en-US" sz="1200" dirty="0">
                <a:latin typeface="+mj-lt"/>
              </a:rPr>
              <a:t> Density</a:t>
            </a:r>
            <a:r>
              <a:rPr lang="be-BY" sz="1200" dirty="0">
                <a:latin typeface="+mj-lt"/>
              </a:rPr>
              <a:t>).</a:t>
            </a:r>
          </a:p>
          <a:p>
            <a:pPr marL="720000" indent="0">
              <a:buNone/>
            </a:pPr>
            <a:r>
              <a:rPr lang="ru-RU" sz="1200" dirty="0">
                <a:latin typeface="+mj-lt"/>
              </a:rPr>
              <a:t>Использование:</a:t>
            </a:r>
          </a:p>
          <a:p>
            <a:pPr marL="720000" indent="0">
              <a:buNone/>
            </a:pPr>
            <a:endParaRPr lang="ru-RU" sz="1200" i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377100" indent="0">
              <a:buNone/>
            </a:pPr>
            <a:r>
              <a:rPr lang="ru-RU" sz="1200" dirty="0">
                <a:latin typeface="+mj-lt"/>
              </a:rPr>
              <a:t>Пример:</a:t>
            </a:r>
          </a:p>
          <a:p>
            <a:pPr marL="0" indent="0">
              <a:spcAft>
                <a:spcPts val="0"/>
              </a:spcAft>
              <a:buNone/>
            </a:pPr>
            <a:r>
              <a:rPr lang="en-US" sz="1200" dirty="0" err="1">
                <a:latin typeface="Courier New" pitchFamily="49" charset="0"/>
                <a:ea typeface="Nimbus Mono L"/>
                <a:cs typeface="Courier New" pitchFamily="49" charset="0"/>
              </a:rPr>
              <a:t>ovd</a:t>
            </a:r>
            <a:r>
              <a:rPr lang="en-US" sz="1200" dirty="0">
                <a:latin typeface="Courier New" pitchFamily="49" charset="0"/>
                <a:ea typeface="Nimbus Mono L"/>
                <a:cs typeface="Courier New" pitchFamily="49" charset="0"/>
              </a:rPr>
              <a:t>    </a:t>
            </a:r>
            <a:r>
              <a:rPr lang="en-US" sz="12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200" dirty="0">
                <a:latin typeface="Courier New" pitchFamily="49" charset="0"/>
                <a:ea typeface="Nimbus Mono L"/>
                <a:cs typeface="Courier New" pitchFamily="49" charset="0"/>
              </a:rPr>
              <a:t> OVLD</a:t>
            </a:r>
            <a:r>
              <a:rPr lang="en-US" sz="12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2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</a:t>
            </a:r>
            <a:r>
              <a:rPr lang="en-US" sz="12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/*-**)</a:t>
            </a:r>
            <a:endParaRPr lang="be-BY" sz="1200" dirty="0">
              <a:latin typeface="Courier New" pitchFamily="49" charset="0"/>
              <a:ea typeface="Nimbus Mono L"/>
              <a:cs typeface="Courier New" pitchFamily="49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en-US" sz="1200" dirty="0" err="1">
                <a:latin typeface="Courier New" pitchFamily="49" charset="0"/>
                <a:ea typeface="Nimbus Mono L"/>
                <a:cs typeface="Courier New" pitchFamily="49" charset="0"/>
              </a:rPr>
              <a:t>ovt</a:t>
            </a:r>
            <a:r>
              <a:rPr lang="en-US" sz="1200" dirty="0">
                <a:latin typeface="Courier New" pitchFamily="49" charset="0"/>
                <a:ea typeface="Nimbus Mono L"/>
                <a:cs typeface="Courier New" pitchFamily="49" charset="0"/>
              </a:rPr>
              <a:t>    </a:t>
            </a:r>
            <a:r>
              <a:rPr lang="en-US" sz="12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200" dirty="0">
                <a:latin typeface="Courier New" pitchFamily="49" charset="0"/>
                <a:ea typeface="Nimbus Mono L"/>
                <a:cs typeface="Courier New" pitchFamily="49" charset="0"/>
              </a:rPr>
              <a:t> OVLT</a:t>
            </a:r>
            <a:r>
              <a:rPr lang="en-US" sz="12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2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555</a:t>
            </a:r>
            <a:r>
              <a:rPr lang="en-US" sz="12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/*-**)</a:t>
            </a:r>
            <a:endParaRPr lang="be-BY" sz="1200" dirty="0">
              <a:latin typeface="Courier New" pitchFamily="49" charset="0"/>
              <a:ea typeface="Nimbus Mono L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15336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be-BY" sz="2400" b="1" dirty="0"/>
              <a:t>Задание геометрии в </a:t>
            </a:r>
            <a:r>
              <a:rPr lang="en-US" altLang="be-BY" sz="2400" b="1" dirty="0"/>
              <a:t>HELIOS</a:t>
            </a:r>
            <a:r>
              <a:rPr lang="ru-RU" altLang="be-BY" sz="2400" b="1" dirty="0"/>
              <a:t>. Оператор </a:t>
            </a:r>
            <a:r>
              <a:rPr lang="en-GB" altLang="be-BY" sz="2400" b="1" dirty="0"/>
              <a:t>CCS</a:t>
            </a:r>
            <a:endParaRPr lang="en-US" altLang="be-BY" sz="2400" b="1" dirty="0"/>
          </a:p>
        </p:txBody>
      </p:sp>
      <p:sp>
        <p:nvSpPr>
          <p:cNvPr id="2050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be-BY" dirty="0">
                <a:solidFill>
                  <a:srgbClr val="006600"/>
                </a:solidFill>
              </a:rPr>
              <a:t>                         </a:t>
            </a:r>
            <a:r>
              <a:rPr lang="ru-RU" altLang="be-BY" dirty="0">
                <a:solidFill>
                  <a:srgbClr val="006600"/>
                </a:solidFill>
              </a:rPr>
              <a:t>Минск</a:t>
            </a:r>
            <a:r>
              <a:rPr lang="en-GB" altLang="be-BY" dirty="0">
                <a:solidFill>
                  <a:srgbClr val="006600"/>
                </a:solidFill>
              </a:rPr>
              <a:t>, </a:t>
            </a:r>
            <a:r>
              <a:rPr lang="ru-RU" altLang="be-BY" dirty="0">
                <a:solidFill>
                  <a:srgbClr val="006600"/>
                </a:solidFill>
              </a:rPr>
              <a:t>28 марта</a:t>
            </a:r>
            <a:r>
              <a:rPr lang="en-GB" altLang="be-BY" dirty="0">
                <a:solidFill>
                  <a:srgbClr val="006600"/>
                </a:solidFill>
              </a:rPr>
              <a:t> 202</a:t>
            </a:r>
            <a:r>
              <a:rPr lang="ru-RU" altLang="be-BY" dirty="0">
                <a:solidFill>
                  <a:srgbClr val="006600"/>
                </a:solidFill>
              </a:rPr>
              <a:t>5</a:t>
            </a:r>
            <a:endParaRPr lang="en-US" altLang="be-BY" b="1" dirty="0">
              <a:solidFill>
                <a:srgbClr val="006600"/>
              </a:solidFill>
            </a:endParaRPr>
          </a:p>
        </p:txBody>
      </p:sp>
      <p:sp>
        <p:nvSpPr>
          <p:cNvPr id="2051" name="Номер слайда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7B3F2D3-FA83-461C-B94E-AFE8B3683A72}" type="slidenum">
              <a:rPr lang="en-US" altLang="be-BY" smtClean="0">
                <a:solidFill>
                  <a:srgbClr val="006600"/>
                </a:solidFill>
              </a:rPr>
              <a:pPr/>
              <a:t>8</a:t>
            </a:fld>
            <a:endParaRPr lang="en-US" altLang="be-BY">
              <a:solidFill>
                <a:srgbClr val="0066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CCS() – оператор, позволяющий определять систему, состоящую из круговых цилиндров.</a:t>
            </a:r>
          </a:p>
          <a:p>
            <a:pPr marL="0" indent="0">
              <a:buNone/>
            </a:pPr>
            <a:r>
              <a:rPr lang="be-BY" dirty="0"/>
              <a:t>Использование:</a:t>
            </a:r>
            <a:endParaRPr lang="en-US" dirty="0"/>
          </a:p>
          <a:p>
            <a:pPr marL="0" indent="0">
              <a:buNone/>
            </a:pPr>
            <a:r>
              <a:rPr lang="en-GB" sz="2900" dirty="0">
                <a:latin typeface="Courier New" panose="02070309020205020404" pitchFamily="49" charset="0"/>
                <a:cs typeface="Courier New" panose="02070309020205020404" pitchFamily="49" charset="0"/>
              </a:rPr>
              <a:t>name = </a:t>
            </a:r>
            <a:r>
              <a:rPr lang="en-US" sz="2900" b="1" dirty="0">
                <a:latin typeface="Courier New" panose="02070309020205020404" pitchFamily="49" charset="0"/>
                <a:cs typeface="Courier New" panose="02070309020205020404" pitchFamily="49" charset="0"/>
              </a:rPr>
              <a:t>CCS</a:t>
            </a:r>
            <a:r>
              <a:rPr lang="en-US" sz="24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(</a:t>
            </a:r>
            <a:r>
              <a:rPr lang="en-US" sz="2400" i="1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r</a:t>
            </a:r>
            <a:r>
              <a:rPr lang="en-US" sz="24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,[</a:t>
            </a:r>
            <a:r>
              <a:rPr lang="en-US" sz="2400" i="1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r</a:t>
            </a:r>
            <a:r>
              <a:rPr lang="en-US" sz="2400" dirty="0">
                <a:solidFill>
                  <a:srgbClr val="CC66CC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]...</a:t>
            </a:r>
            <a:r>
              <a:rPr lang="en-US" sz="24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/[</a:t>
            </a:r>
            <a:r>
              <a:rPr lang="en-US" sz="2400" i="1" dirty="0" err="1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na</a:t>
            </a:r>
            <a:r>
              <a:rPr lang="en-US" sz="24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[(</a:t>
            </a:r>
            <a:r>
              <a:rPr lang="en-US" sz="2400" i="1" dirty="0" err="1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nf</a:t>
            </a:r>
            <a:r>
              <a:rPr lang="en-US" sz="2400" dirty="0" err="1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,</a:t>
            </a:r>
            <a:r>
              <a:rPr lang="en-US" sz="2400" i="1" dirty="0" err="1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nl</a:t>
            </a:r>
            <a:r>
              <a:rPr lang="en-US" sz="24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)]  ]/[</a:t>
            </a:r>
            <a:r>
              <a:rPr lang="en-US" sz="2400" i="1" dirty="0" err="1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cid</a:t>
            </a:r>
            <a:r>
              <a:rPr lang="en-US" sz="24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 [, </a:t>
            </a:r>
            <a:r>
              <a:rPr lang="en-US" sz="2400" i="1" dirty="0" err="1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cid</a:t>
            </a:r>
            <a:r>
              <a:rPr lang="en-US" sz="2400" dirty="0"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]…]</a:t>
            </a:r>
            <a:r>
              <a:rPr lang="en-US" sz="2400" dirty="0">
                <a:solidFill>
                  <a:srgbClr val="339933"/>
                </a:solidFill>
                <a:latin typeface="Courier New" panose="02070309020205020404" pitchFamily="49" charset="0"/>
                <a:ea typeface="Nimbus Mono L"/>
                <a:cs typeface="Courier New" panose="02070309020205020404" pitchFamily="49" charset="0"/>
              </a:rPr>
              <a:t>)</a:t>
            </a:r>
            <a:endParaRPr lang="be-BY" sz="2400" dirty="0">
              <a:latin typeface="Courier New" panose="02070309020205020404" pitchFamily="49" charset="0"/>
              <a:ea typeface="Nimbus Mono L"/>
              <a:cs typeface="Courier New" panose="02070309020205020404" pitchFamily="49" charset="0"/>
            </a:endParaRPr>
          </a:p>
          <a:p>
            <a:r>
              <a:rPr lang="ru-RU" dirty="0"/>
              <a:t>где </a:t>
            </a:r>
            <a:r>
              <a:rPr lang="en-US" i="1" dirty="0"/>
              <a:t>name</a:t>
            </a:r>
            <a:r>
              <a:rPr lang="en-US" dirty="0"/>
              <a:t> </a:t>
            </a:r>
            <a:r>
              <a:rPr lang="ru-RU" dirty="0"/>
              <a:t>определяет систему, состоящую из кругового цилиндра, которая может содержать радиальные зоны, возможно разделенные на азимутальные сектора, таким образом определяя ее регионы (с постоянным потоком) или сеткой</a:t>
            </a:r>
            <a:r>
              <a:rPr lang="en-US" dirty="0"/>
              <a:t>;</a:t>
            </a:r>
            <a:endParaRPr lang="be-BY" dirty="0"/>
          </a:p>
          <a:p>
            <a:r>
              <a:rPr lang="en-US" i="1" dirty="0"/>
              <a:t>r</a:t>
            </a:r>
            <a:r>
              <a:rPr lang="en-US" dirty="0"/>
              <a:t> </a:t>
            </a:r>
            <a:r>
              <a:rPr lang="ru-RU" dirty="0"/>
              <a:t>определяет радиус в см</a:t>
            </a:r>
            <a:r>
              <a:rPr lang="en-US" dirty="0"/>
              <a:t>;</a:t>
            </a:r>
            <a:endParaRPr lang="be-BY" dirty="0"/>
          </a:p>
          <a:p>
            <a:r>
              <a:rPr lang="en-US" i="1" dirty="0" err="1"/>
              <a:t>na</a:t>
            </a:r>
            <a:r>
              <a:rPr lang="en-US" dirty="0"/>
              <a:t> </a:t>
            </a:r>
            <a:r>
              <a:rPr lang="ru-RU" dirty="0"/>
              <a:t>определяет число азимутальных регионов на радиальную зону</a:t>
            </a:r>
            <a:r>
              <a:rPr lang="en-US" dirty="0"/>
              <a:t>;</a:t>
            </a:r>
            <a:endParaRPr lang="be-BY" dirty="0"/>
          </a:p>
          <a:p>
            <a:r>
              <a:rPr lang="en-US" i="1" dirty="0" err="1"/>
              <a:t>nf</a:t>
            </a:r>
            <a:r>
              <a:rPr lang="ru-RU" dirty="0"/>
              <a:t>, </a:t>
            </a:r>
            <a:r>
              <a:rPr lang="en-US" i="1" dirty="0" err="1"/>
              <a:t>nl</a:t>
            </a:r>
            <a:r>
              <a:rPr lang="en-US" dirty="0"/>
              <a:t> </a:t>
            </a:r>
            <a:r>
              <a:rPr lang="ru-RU" dirty="0"/>
              <a:t>– последовательности чисел первой и последней радиальной зоны, в которой действует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ru-RU" dirty="0"/>
              <a:t>– если не определены, но берутся все зоны</a:t>
            </a:r>
            <a:r>
              <a:rPr lang="en-US" dirty="0"/>
              <a:t>;</a:t>
            </a:r>
            <a:endParaRPr lang="be-BY" dirty="0"/>
          </a:p>
          <a:p>
            <a:r>
              <a:rPr lang="en-US" i="1" dirty="0" err="1"/>
              <a:t>cid</a:t>
            </a:r>
            <a:r>
              <a:rPr lang="en-US" dirty="0"/>
              <a:t> – </a:t>
            </a:r>
            <a:r>
              <a:rPr lang="ru-RU" dirty="0"/>
              <a:t>имя региона </a:t>
            </a:r>
            <a:r>
              <a:rPr lang="en-US" dirty="0"/>
              <a:t>CCS.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Пример: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ea typeface="Nimbus Mono L"/>
                <a:cs typeface="Courier New" pitchFamily="49" charset="0"/>
              </a:rPr>
              <a:t>pin    </a:t>
            </a:r>
            <a:r>
              <a:rPr lang="en-US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dirty="0">
                <a:latin typeface="Courier New" pitchFamily="49" charset="0"/>
                <a:ea typeface="Nimbus Mono L"/>
                <a:cs typeface="Courier New" pitchFamily="49" charset="0"/>
              </a:rPr>
              <a:t> CCS</a:t>
            </a:r>
            <a:r>
              <a:rPr lang="en-US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0.5</a:t>
            </a:r>
            <a:r>
              <a:rPr lang="en-US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0.6</a:t>
            </a:r>
            <a:r>
              <a:rPr lang="en-US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//</a:t>
            </a:r>
            <a:r>
              <a:rPr lang="en-US" dirty="0" err="1">
                <a:latin typeface="Courier New" pitchFamily="49" charset="0"/>
                <a:ea typeface="Nimbus Mono L"/>
                <a:cs typeface="Courier New" pitchFamily="49" charset="0"/>
              </a:rPr>
              <a:t>fuel,clad</a:t>
            </a:r>
            <a:r>
              <a:rPr lang="en-US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endParaRPr lang="be-BY" dirty="0"/>
          </a:p>
        </p:txBody>
      </p:sp>
    </p:spTree>
    <p:extLst>
      <p:ext uri="{BB962C8B-B14F-4D97-AF65-F5344CB8AC3E}">
        <p14:creationId xmlns:p14="http://schemas.microsoft.com/office/powerpoint/2010/main" val="2399720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be-BY" sz="2400" b="1" dirty="0"/>
              <a:t>Оператор </a:t>
            </a:r>
            <a:r>
              <a:rPr lang="en-GB" altLang="be-BY" sz="2400" b="1" dirty="0"/>
              <a:t>STR</a:t>
            </a:r>
            <a:endParaRPr lang="en-US" altLang="be-BY" sz="2400" b="1" dirty="0"/>
          </a:p>
        </p:txBody>
      </p:sp>
      <p:sp>
        <p:nvSpPr>
          <p:cNvPr id="2050" name="Нижний колонтитул 3"/>
          <p:cNvSpPr>
            <a:spLocks noGrp="1"/>
          </p:cNvSpPr>
          <p:nvPr>
            <p:ph type="ftr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GB" altLang="be-BY" dirty="0">
                <a:solidFill>
                  <a:srgbClr val="006600"/>
                </a:solidFill>
              </a:rPr>
              <a:t>                         </a:t>
            </a:r>
            <a:r>
              <a:rPr lang="ru-RU" altLang="be-BY" dirty="0">
                <a:solidFill>
                  <a:srgbClr val="006600"/>
                </a:solidFill>
              </a:rPr>
              <a:t>Минск</a:t>
            </a:r>
            <a:r>
              <a:rPr lang="en-GB" altLang="be-BY" dirty="0">
                <a:solidFill>
                  <a:srgbClr val="006600"/>
                </a:solidFill>
              </a:rPr>
              <a:t>, </a:t>
            </a:r>
            <a:r>
              <a:rPr lang="ru-RU" altLang="be-BY" dirty="0">
                <a:solidFill>
                  <a:srgbClr val="006600"/>
                </a:solidFill>
              </a:rPr>
              <a:t>28 марта</a:t>
            </a:r>
            <a:r>
              <a:rPr lang="en-GB" altLang="be-BY" dirty="0">
                <a:solidFill>
                  <a:srgbClr val="006600"/>
                </a:solidFill>
              </a:rPr>
              <a:t> 202</a:t>
            </a:r>
            <a:r>
              <a:rPr lang="ru-RU" altLang="be-BY" dirty="0">
                <a:solidFill>
                  <a:srgbClr val="006600"/>
                </a:solidFill>
              </a:rPr>
              <a:t>5</a:t>
            </a:r>
            <a:endParaRPr lang="en-US" altLang="be-BY" b="1" dirty="0">
              <a:solidFill>
                <a:srgbClr val="006600"/>
              </a:solidFill>
            </a:endParaRPr>
          </a:p>
        </p:txBody>
      </p:sp>
      <p:sp>
        <p:nvSpPr>
          <p:cNvPr id="2051" name="Номер слайда 4"/>
          <p:cNvSpPr>
            <a:spLocks noGrp="1"/>
          </p:cNvSpPr>
          <p:nvPr>
            <p:ph type="sldNum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7B3F2D3-FA83-461C-B94E-AFE8B3683A72}" type="slidenum">
              <a:rPr lang="en-US" altLang="be-BY" smtClean="0">
                <a:solidFill>
                  <a:srgbClr val="006600"/>
                </a:solidFill>
              </a:rPr>
              <a:pPr/>
              <a:t>9</a:t>
            </a:fld>
            <a:endParaRPr lang="en-US" altLang="be-BY">
              <a:solidFill>
                <a:srgbClr val="006600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ru-RU" sz="1600" dirty="0"/>
              <a:t>Оператор </a:t>
            </a:r>
            <a:r>
              <a:rPr lang="en-US" sz="1600" dirty="0"/>
              <a:t>STR </a:t>
            </a:r>
            <a:r>
              <a:rPr lang="ru-RU" sz="1600" dirty="0"/>
              <a:t>используется для определения геометрической структуры, например, ячейки с </a:t>
            </a:r>
            <a:r>
              <a:rPr lang="ru-RU" sz="1600" dirty="0" err="1"/>
              <a:t>твэлом</a:t>
            </a:r>
            <a:r>
              <a:rPr lang="ru-RU" sz="1600" dirty="0"/>
              <a:t>, водяного канала или управляющего стержня.</a:t>
            </a:r>
          </a:p>
          <a:p>
            <a:pPr marL="0" lvl="0" indent="0">
              <a:buNone/>
            </a:pPr>
            <a:r>
              <a:rPr lang="ru-RU" sz="1600" dirty="0"/>
              <a:t>Использование:</a:t>
            </a:r>
            <a:endParaRPr lang="be-BY" sz="1600" dirty="0"/>
          </a:p>
          <a:p>
            <a:pPr marL="0" lvl="0" indent="0">
              <a:buNone/>
            </a:pPr>
            <a:r>
              <a:rPr lang="en-US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ru-RU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STR</a:t>
            </a:r>
            <a:r>
              <a:rPr lang="ru-RU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(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ru-RU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[[,]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ru-RU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]… /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p</a:t>
            </a:r>
            <a:r>
              <a:rPr lang="ru-RU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/ [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ru-RU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[,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ru-RU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]…] / [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ru-RU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[; 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r</a:t>
            </a:r>
            <a:r>
              <a:rPr lang="ru-RU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]…] )</a:t>
            </a:r>
          </a:p>
          <a:p>
            <a:pPr marL="625475" lvl="0" indent="-625475">
              <a:buNone/>
            </a:pPr>
            <a:r>
              <a:rPr lang="en-US" sz="1600" i="1" dirty="0"/>
              <a:t>name</a:t>
            </a:r>
            <a:r>
              <a:rPr lang="ru-RU" sz="1600" dirty="0"/>
              <a:t>	обозначает геометрическую структуру, определяемую замкнутой периферией, состоящей из прямолинейных сегментов и ее внутренности, состоящей из </a:t>
            </a:r>
            <a:r>
              <a:rPr lang="en-US" sz="1600" dirty="0"/>
              <a:t>CCS</a:t>
            </a:r>
            <a:r>
              <a:rPr lang="ru-RU" sz="1600" dirty="0"/>
              <a:t> и регионов (в которых поток постоянный) или сеток.</a:t>
            </a:r>
            <a:endParaRPr lang="be-BY" sz="1600" dirty="0"/>
          </a:p>
          <a:p>
            <a:pPr marL="625475" lvl="0" indent="-625475">
              <a:buNone/>
            </a:pPr>
            <a:r>
              <a:rPr lang="en-US" sz="1600" dirty="0"/>
              <a:t>n</a:t>
            </a:r>
            <a:r>
              <a:rPr lang="ru-RU" sz="1600" dirty="0"/>
              <a:t>	определяет узел, </a:t>
            </a:r>
            <a:r>
              <a:rPr lang="en-US" sz="1600" dirty="0"/>
              <a:t>n</a:t>
            </a:r>
            <a:r>
              <a:rPr lang="ru-RU" sz="1600" dirty="0"/>
              <a:t>=(</a:t>
            </a:r>
            <a:r>
              <a:rPr lang="en-US" sz="1600" dirty="0"/>
              <a:t>x</a:t>
            </a:r>
            <a:r>
              <a:rPr lang="ru-RU" sz="1600" dirty="0"/>
              <a:t>,</a:t>
            </a:r>
            <a:r>
              <a:rPr lang="en-US" sz="1600" dirty="0"/>
              <a:t>y</a:t>
            </a:r>
            <a:r>
              <a:rPr lang="ru-RU" sz="1600" dirty="0"/>
              <a:t>)</a:t>
            </a:r>
            <a:endParaRPr lang="be-BY" sz="1600" dirty="0"/>
          </a:p>
          <a:p>
            <a:pPr marL="625475" lvl="0" indent="-625475">
              <a:buNone/>
            </a:pPr>
            <a:r>
              <a:rPr lang="en-US" sz="1600" dirty="0"/>
              <a:t>p</a:t>
            </a:r>
            <a:r>
              <a:rPr lang="ru-RU" sz="1600" dirty="0"/>
              <a:t>	определяет периферию, </a:t>
            </a:r>
            <a:r>
              <a:rPr lang="en-US" sz="1600" dirty="0"/>
              <a:t>p</a:t>
            </a:r>
            <a:r>
              <a:rPr lang="ru-RU" sz="1600" dirty="0"/>
              <a:t>=</a:t>
            </a:r>
            <a:r>
              <a:rPr lang="en-US" sz="1600" dirty="0" err="1"/>
              <a:t>p</a:t>
            </a:r>
            <a:r>
              <a:rPr lang="en-US" sz="1600" baseline="-25000" dirty="0" err="1"/>
              <a:t>n</a:t>
            </a:r>
            <a:r>
              <a:rPr lang="ru-RU" sz="1600" dirty="0"/>
              <a:t>[,</a:t>
            </a:r>
            <a:r>
              <a:rPr lang="en-US" sz="1600" dirty="0"/>
              <a:t>bid</a:t>
            </a:r>
            <a:r>
              <a:rPr lang="ru-RU" sz="1600" dirty="0"/>
              <a:t>]</a:t>
            </a:r>
            <a:endParaRPr lang="be-BY" sz="1600" dirty="0"/>
          </a:p>
          <a:p>
            <a:pPr marL="625475" lvl="0" indent="-625475">
              <a:buNone/>
            </a:pPr>
            <a:r>
              <a:rPr lang="en-US" sz="1600" dirty="0"/>
              <a:t>c</a:t>
            </a:r>
            <a:r>
              <a:rPr lang="ru-RU" sz="1600" dirty="0"/>
              <a:t>	определяет </a:t>
            </a:r>
            <a:r>
              <a:rPr lang="en-US" sz="1600" dirty="0"/>
              <a:t>CCS </a:t>
            </a:r>
            <a:r>
              <a:rPr lang="ru-RU" sz="1600" dirty="0"/>
              <a:t>c = </a:t>
            </a:r>
            <a:r>
              <a:rPr lang="ru-RU" sz="1600" dirty="0" err="1"/>
              <a:t>cname</a:t>
            </a:r>
            <a:r>
              <a:rPr lang="ru-RU" sz="1600" dirty="0"/>
              <a:t> (</a:t>
            </a:r>
            <a:r>
              <a:rPr lang="ru-RU" sz="1600" dirty="0" err="1"/>
              <a:t>cx</a:t>
            </a:r>
            <a:r>
              <a:rPr lang="ru-RU" sz="1600" dirty="0"/>
              <a:t>, </a:t>
            </a:r>
            <a:r>
              <a:rPr lang="ru-RU" sz="1600" dirty="0" err="1"/>
              <a:t>cy</a:t>
            </a:r>
            <a:r>
              <a:rPr lang="ru-RU" sz="1600" dirty="0"/>
              <a:t>[, </a:t>
            </a:r>
            <a:r>
              <a:rPr lang="ru-RU" sz="1600" dirty="0" err="1"/>
              <a:t>rot</a:t>
            </a:r>
            <a:r>
              <a:rPr lang="ru-RU" sz="1600" dirty="0"/>
              <a:t>]) [</a:t>
            </a:r>
            <a:r>
              <a:rPr lang="ru-RU" sz="1600" dirty="0" err="1"/>
              <a:t>np</a:t>
            </a:r>
            <a:r>
              <a:rPr lang="ru-RU" sz="1600" dirty="0"/>
              <a:t> ]</a:t>
            </a:r>
            <a:endParaRPr lang="be-BY" sz="1600" dirty="0"/>
          </a:p>
          <a:p>
            <a:pPr marL="625475" lvl="0" indent="-625475">
              <a:buNone/>
            </a:pPr>
            <a:r>
              <a:rPr lang="en-US" sz="1600" dirty="0"/>
              <a:t>R</a:t>
            </a:r>
            <a:r>
              <a:rPr lang="ru-RU" sz="1600" dirty="0"/>
              <a:t>	определяет регион, не содержащий </a:t>
            </a:r>
            <a:r>
              <a:rPr lang="en-US" sz="1600" dirty="0"/>
              <a:t>CCS</a:t>
            </a:r>
            <a:r>
              <a:rPr lang="ru-RU" sz="1600" dirty="0"/>
              <a:t>, </a:t>
            </a:r>
            <a:r>
              <a:rPr lang="en-US" sz="1600" dirty="0"/>
              <a:t>r</a:t>
            </a:r>
            <a:r>
              <a:rPr lang="ru-RU" sz="1600" dirty="0"/>
              <a:t> = </a:t>
            </a:r>
            <a:r>
              <a:rPr lang="en-US" sz="1600" dirty="0"/>
              <a:t>j</a:t>
            </a:r>
            <a:r>
              <a:rPr lang="ru-RU" sz="1600" dirty="0"/>
              <a:t>,...</a:t>
            </a:r>
            <a:r>
              <a:rPr lang="en-US" sz="1600" dirty="0"/>
              <a:t>k</a:t>
            </a:r>
            <a:r>
              <a:rPr lang="ru-RU" sz="1600" dirty="0"/>
              <a:t>[, </a:t>
            </a:r>
            <a:r>
              <a:rPr lang="en-US" sz="1600" dirty="0"/>
              <a:t>rid</a:t>
            </a:r>
            <a:r>
              <a:rPr lang="ru-RU" sz="1600" dirty="0"/>
              <a:t>]</a:t>
            </a:r>
          </a:p>
          <a:p>
            <a:pPr marL="0" lvl="0" indent="0">
              <a:buNone/>
            </a:pPr>
            <a:r>
              <a:rPr lang="ru-RU" sz="1600" dirty="0"/>
              <a:t>Пример:</a:t>
            </a:r>
          </a:p>
          <a:p>
            <a:pPr marL="0" lvl="0" indent="0">
              <a:lnSpc>
                <a:spcPct val="120000"/>
              </a:lnSpc>
              <a:spcAft>
                <a:spcPts val="0"/>
              </a:spcAft>
              <a:buNone/>
            </a:pP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cell   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=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 STR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((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"- $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hp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"-$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hp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"-$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hp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 $</a:t>
            </a:r>
            <a:r>
              <a:rPr lang="en-US" sz="1600" dirty="0" err="1">
                <a:latin typeface="Courier New" pitchFamily="49" charset="0"/>
                <a:ea typeface="Nimbus Mono L"/>
                <a:cs typeface="Courier New" pitchFamily="49" charset="0"/>
              </a:rPr>
              <a:t>hp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 $</a:t>
            </a:r>
            <a:r>
              <a:rPr lang="en-US" sz="1600" dirty="0" err="1">
                <a:latin typeface="Courier New" pitchFamily="49" charset="0"/>
                <a:ea typeface="Nimbus Mono L"/>
                <a:cs typeface="Courier New" pitchFamily="49" charset="0"/>
              </a:rPr>
              <a:t>hp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,$</a:t>
            </a:r>
            <a:r>
              <a:rPr lang="en-US" sz="1600" dirty="0" err="1">
                <a:latin typeface="Courier New" pitchFamily="49" charset="0"/>
                <a:ea typeface="Nimbus Mono L"/>
                <a:cs typeface="Courier New" pitchFamily="49" charset="0"/>
              </a:rPr>
              <a:t>hp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$</a:t>
            </a:r>
            <a:r>
              <a:rPr lang="en-US" sz="1600" dirty="0" err="1">
                <a:latin typeface="Courier New" pitchFamily="49" charset="0"/>
                <a:ea typeface="Nimbus Mono L"/>
                <a:cs typeface="Courier New" pitchFamily="49" charset="0"/>
              </a:rPr>
              <a:t>hp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"- $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hp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ru-RU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"-$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rcl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   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  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   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  ,$</a:t>
            </a:r>
            <a:r>
              <a:rPr lang="en-US" sz="1600" dirty="0" err="1">
                <a:latin typeface="Courier New" pitchFamily="49" charset="0"/>
                <a:ea typeface="Nimbus Mono L"/>
                <a:cs typeface="Courier New" pitchFamily="49" charset="0"/>
              </a:rPr>
              <a:t>rcl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$</a:t>
            </a:r>
            <a:r>
              <a:rPr lang="en-US" sz="1600" dirty="0" err="1">
                <a:latin typeface="Courier New" pitchFamily="49" charset="0"/>
                <a:ea typeface="Nimbus Mono L"/>
                <a:cs typeface="Courier New" pitchFamily="49" charset="0"/>
              </a:rPr>
              <a:t>rcl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 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 ,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"-$</a:t>
            </a:r>
            <a:r>
              <a:rPr lang="en-US" sz="1600" dirty="0" err="1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rcl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"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4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,cool 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 pin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(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0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/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 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5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2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6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10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9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,cool;  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6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3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7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11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10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,cool;  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7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4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8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12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</a:t>
            </a:r>
            <a:r>
              <a:rPr lang="en-US" sz="1600" dirty="0">
                <a:solidFill>
                  <a:srgbClr val="CC66CC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11</a:t>
            </a:r>
            <a:r>
              <a:rPr lang="en-US" sz="1600" dirty="0">
                <a:latin typeface="Courier New" pitchFamily="49" charset="0"/>
                <a:ea typeface="Nimbus Mono L"/>
                <a:cs typeface="Courier New" pitchFamily="49" charset="0"/>
              </a:rPr>
              <a:t>,cool</a:t>
            </a:r>
            <a:r>
              <a:rPr lang="en-US" sz="1600" dirty="0">
                <a:solidFill>
                  <a:srgbClr val="339933"/>
                </a:solidFill>
                <a:latin typeface="Courier New" pitchFamily="49" charset="0"/>
                <a:ea typeface="Nimbus Mono L"/>
                <a:cs typeface="Courier New" pitchFamily="49" charset="0"/>
              </a:rPr>
              <a:t>)</a:t>
            </a:r>
            <a:endParaRPr lang="be-BY" sz="16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055173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5450</TotalTime>
  <Words>2917</Words>
  <Application>Microsoft Office PowerPoint</Application>
  <PresentationFormat>Экран (4:3)</PresentationFormat>
  <Paragraphs>263</Paragraphs>
  <Slides>20</Slides>
  <Notes>17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Calibri, sans-serif</vt:lpstr>
      <vt:lpstr>Calibri, serif</vt:lpstr>
      <vt:lpstr>Courier New</vt:lpstr>
      <vt:lpstr>Nimbus Mono L</vt:lpstr>
      <vt:lpstr>Default Design</vt:lpstr>
      <vt:lpstr>Обзор компьютерной программы HELIOS  Веренич Кирилл Андреевич</vt:lpstr>
      <vt:lpstr>Введение</vt:lpstr>
      <vt:lpstr>Двумерная геометрия </vt:lpstr>
      <vt:lpstr>Входной файл AURORA</vt:lpstr>
      <vt:lpstr>Входной файл AURORA</vt:lpstr>
      <vt:lpstr>Задание материального состава в HELIOS</vt:lpstr>
      <vt:lpstr>Задание температуры/плотности в HELIOS</vt:lpstr>
      <vt:lpstr>Задание геометрии в HELIOS. Оператор CCS</vt:lpstr>
      <vt:lpstr>Оператор STR</vt:lpstr>
      <vt:lpstr>Задание геометрии. Оператор CNX.</vt:lpstr>
      <vt:lpstr>Оператор CNX. Пример 2</vt:lpstr>
      <vt:lpstr>Отображение геометрии в Orion</vt:lpstr>
      <vt:lpstr>Граничные условия для геометрии</vt:lpstr>
      <vt:lpstr>Расчет выгорания в HELIOS</vt:lpstr>
      <vt:lpstr>Оператор PATH</vt:lpstr>
      <vt:lpstr>Задание расчетных величин в HELIOS</vt:lpstr>
      <vt:lpstr>Оператор AREA</vt:lpstr>
      <vt:lpstr>Оператор MACRO</vt:lpstr>
      <vt:lpstr>Оператор MICRO</vt:lpstr>
      <vt:lpstr>Спасибо за внимание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cp:lastModifiedBy>Веренич</cp:lastModifiedBy>
  <cp:revision>265</cp:revision>
  <cp:lastPrinted>2024-07-16T10:48:36Z</cp:lastPrinted>
  <dcterms:created xsi:type="dcterms:W3CDTF">2003-11-08T21:07:21Z</dcterms:created>
  <dcterms:modified xsi:type="dcterms:W3CDTF">2025-03-20T15:06:57Z</dcterms:modified>
</cp:coreProperties>
</file>